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5.xml" ContentType="application/vnd.openxmlformats-officedocument.theme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6.xml" ContentType="application/vnd.openxmlformats-officedocument.theme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7.xml" ContentType="application/vnd.openxmlformats-officedocument.theme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8.xml" ContentType="application/vnd.openxmlformats-officedocument.theme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theme/theme9.xml" ContentType="application/vnd.openxmlformats-officedocument.theme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0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theme/theme11.xml" ContentType="application/vnd.openxmlformats-officedocument.theme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theme/theme12.xml" ContentType="application/vnd.openxmlformats-officedocument.theme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9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20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22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23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24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25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26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27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28.xml" ContentType="application/vnd.openxmlformats-officedocument.presentationml.notesSl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29.xml" ContentType="application/vnd.openxmlformats-officedocument.presentationml.notesSlid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30.xml" ContentType="application/vnd.openxmlformats-officedocument.presentationml.notesSl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notesSlides/notesSlide31.xml" ContentType="application/vnd.openxmlformats-officedocument.presentationml.notesSlide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32.xml" ContentType="application/vnd.openxmlformats-officedocument.presentationml.notesSlide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4496" r:id="rId2"/>
    <p:sldMasterId id="2147484509" r:id="rId3"/>
    <p:sldMasterId id="2147484522" r:id="rId4"/>
    <p:sldMasterId id="2147484548" r:id="rId5"/>
    <p:sldMasterId id="2147484561" r:id="rId6"/>
    <p:sldMasterId id="2147485135" r:id="rId7"/>
    <p:sldMasterId id="2147485666" r:id="rId8"/>
    <p:sldMasterId id="2147485679" r:id="rId9"/>
    <p:sldMasterId id="2147485692" r:id="rId10"/>
    <p:sldMasterId id="2147485705" r:id="rId11"/>
    <p:sldMasterId id="2147485771" r:id="rId12"/>
    <p:sldMasterId id="2147486156" r:id="rId13"/>
  </p:sldMasterIdLst>
  <p:notesMasterIdLst>
    <p:notesMasterId r:id="rId160"/>
  </p:notesMasterIdLst>
  <p:handoutMasterIdLst>
    <p:handoutMasterId r:id="rId161"/>
  </p:handoutMasterIdLst>
  <p:sldIdLst>
    <p:sldId id="5149" r:id="rId14"/>
    <p:sldId id="1405" r:id="rId15"/>
    <p:sldId id="1404" r:id="rId16"/>
    <p:sldId id="1407" r:id="rId17"/>
    <p:sldId id="1408" r:id="rId18"/>
    <p:sldId id="1409" r:id="rId19"/>
    <p:sldId id="1410" r:id="rId20"/>
    <p:sldId id="1424" r:id="rId21"/>
    <p:sldId id="1411" r:id="rId22"/>
    <p:sldId id="1644" r:id="rId23"/>
    <p:sldId id="1413" r:id="rId24"/>
    <p:sldId id="1414" r:id="rId25"/>
    <p:sldId id="1415" r:id="rId26"/>
    <p:sldId id="1416" r:id="rId27"/>
    <p:sldId id="1417" r:id="rId28"/>
    <p:sldId id="1418" r:id="rId29"/>
    <p:sldId id="1419" r:id="rId30"/>
    <p:sldId id="1514" r:id="rId31"/>
    <p:sldId id="1421" r:id="rId32"/>
    <p:sldId id="1422" r:id="rId33"/>
    <p:sldId id="476" r:id="rId34"/>
    <p:sldId id="464" r:id="rId35"/>
    <p:sldId id="426" r:id="rId36"/>
    <p:sldId id="427" r:id="rId37"/>
    <p:sldId id="428" r:id="rId38"/>
    <p:sldId id="430" r:id="rId39"/>
    <p:sldId id="431" r:id="rId40"/>
    <p:sldId id="477" r:id="rId41"/>
    <p:sldId id="599" r:id="rId42"/>
    <p:sldId id="600" r:id="rId43"/>
    <p:sldId id="1523" r:id="rId44"/>
    <p:sldId id="601" r:id="rId45"/>
    <p:sldId id="602" r:id="rId46"/>
    <p:sldId id="603" r:id="rId47"/>
    <p:sldId id="604" r:id="rId48"/>
    <p:sldId id="1425" r:id="rId49"/>
    <p:sldId id="1531" r:id="rId50"/>
    <p:sldId id="1530" r:id="rId51"/>
    <p:sldId id="1532" r:id="rId52"/>
    <p:sldId id="940" r:id="rId53"/>
    <p:sldId id="706" r:id="rId54"/>
    <p:sldId id="941" r:id="rId55"/>
    <p:sldId id="1427" r:id="rId56"/>
    <p:sldId id="1428" r:id="rId57"/>
    <p:sldId id="942" r:id="rId58"/>
    <p:sldId id="943" r:id="rId59"/>
    <p:sldId id="944" r:id="rId60"/>
    <p:sldId id="1382" r:id="rId61"/>
    <p:sldId id="946" r:id="rId62"/>
    <p:sldId id="947" r:id="rId63"/>
    <p:sldId id="1441" r:id="rId64"/>
    <p:sldId id="948" r:id="rId65"/>
    <p:sldId id="949" r:id="rId66"/>
    <p:sldId id="950" r:id="rId67"/>
    <p:sldId id="951" r:id="rId68"/>
    <p:sldId id="952" r:id="rId69"/>
    <p:sldId id="709" r:id="rId70"/>
    <p:sldId id="710" r:id="rId71"/>
    <p:sldId id="711" r:id="rId72"/>
    <p:sldId id="1497" r:id="rId73"/>
    <p:sldId id="712" r:id="rId74"/>
    <p:sldId id="713" r:id="rId75"/>
    <p:sldId id="714" r:id="rId76"/>
    <p:sldId id="1503" r:id="rId77"/>
    <p:sldId id="715" r:id="rId78"/>
    <p:sldId id="1498" r:id="rId79"/>
    <p:sldId id="717" r:id="rId80"/>
    <p:sldId id="1505" r:id="rId81"/>
    <p:sldId id="1499" r:id="rId82"/>
    <p:sldId id="719" r:id="rId83"/>
    <p:sldId id="1504" r:id="rId84"/>
    <p:sldId id="720" r:id="rId85"/>
    <p:sldId id="1501" r:id="rId86"/>
    <p:sldId id="722" r:id="rId87"/>
    <p:sldId id="1512" r:id="rId88"/>
    <p:sldId id="724" r:id="rId89"/>
    <p:sldId id="725" r:id="rId90"/>
    <p:sldId id="726" r:id="rId91"/>
    <p:sldId id="727" r:id="rId92"/>
    <p:sldId id="1521" r:id="rId93"/>
    <p:sldId id="729" r:id="rId94"/>
    <p:sldId id="1522" r:id="rId95"/>
    <p:sldId id="826" r:id="rId96"/>
    <p:sldId id="1528" r:id="rId97"/>
    <p:sldId id="731" r:id="rId98"/>
    <p:sldId id="732" r:id="rId99"/>
    <p:sldId id="1535" r:id="rId100"/>
    <p:sldId id="1536" r:id="rId101"/>
    <p:sldId id="1537" r:id="rId102"/>
    <p:sldId id="1538" r:id="rId103"/>
    <p:sldId id="5150" r:id="rId104"/>
    <p:sldId id="1389" r:id="rId105"/>
    <p:sldId id="1539" r:id="rId106"/>
    <p:sldId id="1598" r:id="rId107"/>
    <p:sldId id="1599" r:id="rId108"/>
    <p:sldId id="1600" r:id="rId109"/>
    <p:sldId id="1601" r:id="rId110"/>
    <p:sldId id="1602" r:id="rId111"/>
    <p:sldId id="1603" r:id="rId112"/>
    <p:sldId id="1604" r:id="rId113"/>
    <p:sldId id="1605" r:id="rId114"/>
    <p:sldId id="1606" r:id="rId115"/>
    <p:sldId id="1607" r:id="rId116"/>
    <p:sldId id="1608" r:id="rId117"/>
    <p:sldId id="1609" r:id="rId118"/>
    <p:sldId id="1610" r:id="rId119"/>
    <p:sldId id="1611" r:id="rId120"/>
    <p:sldId id="1612" r:id="rId121"/>
    <p:sldId id="1613" r:id="rId122"/>
    <p:sldId id="1614" r:id="rId123"/>
    <p:sldId id="1615" r:id="rId124"/>
    <p:sldId id="1616" r:id="rId125"/>
    <p:sldId id="1617" r:id="rId126"/>
    <p:sldId id="1594" r:id="rId127"/>
    <p:sldId id="1595" r:id="rId128"/>
    <p:sldId id="1596" r:id="rId129"/>
    <p:sldId id="966" r:id="rId130"/>
    <p:sldId id="967" r:id="rId131"/>
    <p:sldId id="1586" r:id="rId132"/>
    <p:sldId id="1587" r:id="rId133"/>
    <p:sldId id="1588" r:id="rId134"/>
    <p:sldId id="1589" r:id="rId135"/>
    <p:sldId id="1591" r:id="rId136"/>
    <p:sldId id="1592" r:id="rId137"/>
    <p:sldId id="1590" r:id="rId138"/>
    <p:sldId id="1593" r:id="rId139"/>
    <p:sldId id="968" r:id="rId140"/>
    <p:sldId id="969" r:id="rId141"/>
    <p:sldId id="1597" r:id="rId142"/>
    <p:sldId id="970" r:id="rId143"/>
    <p:sldId id="971" r:id="rId144"/>
    <p:sldId id="972" r:id="rId145"/>
    <p:sldId id="973" r:id="rId146"/>
    <p:sldId id="974" r:id="rId147"/>
    <p:sldId id="975" r:id="rId148"/>
    <p:sldId id="976" r:id="rId149"/>
    <p:sldId id="977" r:id="rId150"/>
    <p:sldId id="978" r:id="rId151"/>
    <p:sldId id="979" r:id="rId152"/>
    <p:sldId id="980" r:id="rId153"/>
    <p:sldId id="981" r:id="rId154"/>
    <p:sldId id="982" r:id="rId155"/>
    <p:sldId id="983" r:id="rId156"/>
    <p:sldId id="984" r:id="rId157"/>
    <p:sldId id="987" r:id="rId158"/>
    <p:sldId id="986" r:id="rId15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877"/>
    <p:restoredTop sz="94669"/>
  </p:normalViewPr>
  <p:slideViewPr>
    <p:cSldViewPr>
      <p:cViewPr varScale="1">
        <p:scale>
          <a:sx n="87" d="100"/>
          <a:sy n="87" d="100"/>
        </p:scale>
        <p:origin x="576" y="2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04.xml"/><Relationship Id="rId21" Type="http://schemas.openxmlformats.org/officeDocument/2006/relationships/slide" Target="slides/slide8.xml"/><Relationship Id="rId42" Type="http://schemas.openxmlformats.org/officeDocument/2006/relationships/slide" Target="slides/slide29.xml"/><Relationship Id="rId63" Type="http://schemas.openxmlformats.org/officeDocument/2006/relationships/slide" Target="slides/slide50.xml"/><Relationship Id="rId84" Type="http://schemas.openxmlformats.org/officeDocument/2006/relationships/slide" Target="slides/slide71.xml"/><Relationship Id="rId138" Type="http://schemas.openxmlformats.org/officeDocument/2006/relationships/slide" Target="slides/slide125.xml"/><Relationship Id="rId159" Type="http://schemas.openxmlformats.org/officeDocument/2006/relationships/slide" Target="slides/slide146.xml"/><Relationship Id="rId107" Type="http://schemas.openxmlformats.org/officeDocument/2006/relationships/slide" Target="slides/slide94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19.xml"/><Relationship Id="rId53" Type="http://schemas.openxmlformats.org/officeDocument/2006/relationships/slide" Target="slides/slide40.xml"/><Relationship Id="rId74" Type="http://schemas.openxmlformats.org/officeDocument/2006/relationships/slide" Target="slides/slide61.xml"/><Relationship Id="rId128" Type="http://schemas.openxmlformats.org/officeDocument/2006/relationships/slide" Target="slides/slide115.xml"/><Relationship Id="rId149" Type="http://schemas.openxmlformats.org/officeDocument/2006/relationships/slide" Target="slides/slide136.xml"/><Relationship Id="rId5" Type="http://schemas.openxmlformats.org/officeDocument/2006/relationships/slideMaster" Target="slideMasters/slideMaster5.xml"/><Relationship Id="rId95" Type="http://schemas.openxmlformats.org/officeDocument/2006/relationships/slide" Target="slides/slide82.xml"/><Relationship Id="rId160" Type="http://schemas.openxmlformats.org/officeDocument/2006/relationships/notesMaster" Target="notesMasters/notesMaster1.xml"/><Relationship Id="rId22" Type="http://schemas.openxmlformats.org/officeDocument/2006/relationships/slide" Target="slides/slide9.xml"/><Relationship Id="rId43" Type="http://schemas.openxmlformats.org/officeDocument/2006/relationships/slide" Target="slides/slide30.xml"/><Relationship Id="rId64" Type="http://schemas.openxmlformats.org/officeDocument/2006/relationships/slide" Target="slides/slide51.xml"/><Relationship Id="rId118" Type="http://schemas.openxmlformats.org/officeDocument/2006/relationships/slide" Target="slides/slide105.xml"/><Relationship Id="rId139" Type="http://schemas.openxmlformats.org/officeDocument/2006/relationships/slide" Target="slides/slide126.xml"/><Relationship Id="rId85" Type="http://schemas.openxmlformats.org/officeDocument/2006/relationships/slide" Target="slides/slide72.xml"/><Relationship Id="rId150" Type="http://schemas.openxmlformats.org/officeDocument/2006/relationships/slide" Target="slides/slide13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33" Type="http://schemas.openxmlformats.org/officeDocument/2006/relationships/slide" Target="slides/slide20.xml"/><Relationship Id="rId38" Type="http://schemas.openxmlformats.org/officeDocument/2006/relationships/slide" Target="slides/slide25.xml"/><Relationship Id="rId59" Type="http://schemas.openxmlformats.org/officeDocument/2006/relationships/slide" Target="slides/slide46.xml"/><Relationship Id="rId103" Type="http://schemas.openxmlformats.org/officeDocument/2006/relationships/slide" Target="slides/slide90.xml"/><Relationship Id="rId108" Type="http://schemas.openxmlformats.org/officeDocument/2006/relationships/slide" Target="slides/slide95.xml"/><Relationship Id="rId124" Type="http://schemas.openxmlformats.org/officeDocument/2006/relationships/slide" Target="slides/slide111.xml"/><Relationship Id="rId129" Type="http://schemas.openxmlformats.org/officeDocument/2006/relationships/slide" Target="slides/slide116.xml"/><Relationship Id="rId54" Type="http://schemas.openxmlformats.org/officeDocument/2006/relationships/slide" Target="slides/slide41.xml"/><Relationship Id="rId70" Type="http://schemas.openxmlformats.org/officeDocument/2006/relationships/slide" Target="slides/slide57.xml"/><Relationship Id="rId75" Type="http://schemas.openxmlformats.org/officeDocument/2006/relationships/slide" Target="slides/slide62.xml"/><Relationship Id="rId91" Type="http://schemas.openxmlformats.org/officeDocument/2006/relationships/slide" Target="slides/slide78.xml"/><Relationship Id="rId96" Type="http://schemas.openxmlformats.org/officeDocument/2006/relationships/slide" Target="slides/slide83.xml"/><Relationship Id="rId140" Type="http://schemas.openxmlformats.org/officeDocument/2006/relationships/slide" Target="slides/slide127.xml"/><Relationship Id="rId145" Type="http://schemas.openxmlformats.org/officeDocument/2006/relationships/slide" Target="slides/slide132.xml"/><Relationship Id="rId16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49" Type="http://schemas.openxmlformats.org/officeDocument/2006/relationships/slide" Target="slides/slide36.xml"/><Relationship Id="rId114" Type="http://schemas.openxmlformats.org/officeDocument/2006/relationships/slide" Target="slides/slide101.xml"/><Relationship Id="rId119" Type="http://schemas.openxmlformats.org/officeDocument/2006/relationships/slide" Target="slides/slide106.xml"/><Relationship Id="rId44" Type="http://schemas.openxmlformats.org/officeDocument/2006/relationships/slide" Target="slides/slide31.xml"/><Relationship Id="rId60" Type="http://schemas.openxmlformats.org/officeDocument/2006/relationships/slide" Target="slides/slide47.xml"/><Relationship Id="rId65" Type="http://schemas.openxmlformats.org/officeDocument/2006/relationships/slide" Target="slides/slide52.xml"/><Relationship Id="rId81" Type="http://schemas.openxmlformats.org/officeDocument/2006/relationships/slide" Target="slides/slide68.xml"/><Relationship Id="rId86" Type="http://schemas.openxmlformats.org/officeDocument/2006/relationships/slide" Target="slides/slide73.xml"/><Relationship Id="rId130" Type="http://schemas.openxmlformats.org/officeDocument/2006/relationships/slide" Target="slides/slide117.xml"/><Relationship Id="rId135" Type="http://schemas.openxmlformats.org/officeDocument/2006/relationships/slide" Target="slides/slide122.xml"/><Relationship Id="rId151" Type="http://schemas.openxmlformats.org/officeDocument/2006/relationships/slide" Target="slides/slide138.xml"/><Relationship Id="rId156" Type="http://schemas.openxmlformats.org/officeDocument/2006/relationships/slide" Target="slides/slide143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5.xml"/><Relationship Id="rId39" Type="http://schemas.openxmlformats.org/officeDocument/2006/relationships/slide" Target="slides/slide26.xml"/><Relationship Id="rId109" Type="http://schemas.openxmlformats.org/officeDocument/2006/relationships/slide" Target="slides/slide96.xml"/><Relationship Id="rId34" Type="http://schemas.openxmlformats.org/officeDocument/2006/relationships/slide" Target="slides/slide21.xml"/><Relationship Id="rId50" Type="http://schemas.openxmlformats.org/officeDocument/2006/relationships/slide" Target="slides/slide37.xml"/><Relationship Id="rId55" Type="http://schemas.openxmlformats.org/officeDocument/2006/relationships/slide" Target="slides/slide42.xml"/><Relationship Id="rId76" Type="http://schemas.openxmlformats.org/officeDocument/2006/relationships/slide" Target="slides/slide63.xml"/><Relationship Id="rId97" Type="http://schemas.openxmlformats.org/officeDocument/2006/relationships/slide" Target="slides/slide84.xml"/><Relationship Id="rId104" Type="http://schemas.openxmlformats.org/officeDocument/2006/relationships/slide" Target="slides/slide91.xml"/><Relationship Id="rId120" Type="http://schemas.openxmlformats.org/officeDocument/2006/relationships/slide" Target="slides/slide107.xml"/><Relationship Id="rId125" Type="http://schemas.openxmlformats.org/officeDocument/2006/relationships/slide" Target="slides/slide112.xml"/><Relationship Id="rId141" Type="http://schemas.openxmlformats.org/officeDocument/2006/relationships/slide" Target="slides/slide128.xml"/><Relationship Id="rId146" Type="http://schemas.openxmlformats.org/officeDocument/2006/relationships/slide" Target="slides/slide133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8.xml"/><Relationship Id="rId92" Type="http://schemas.openxmlformats.org/officeDocument/2006/relationships/slide" Target="slides/slide79.xml"/><Relationship Id="rId16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16.xml"/><Relationship Id="rId24" Type="http://schemas.openxmlformats.org/officeDocument/2006/relationships/slide" Target="slides/slide11.xml"/><Relationship Id="rId40" Type="http://schemas.openxmlformats.org/officeDocument/2006/relationships/slide" Target="slides/slide27.xml"/><Relationship Id="rId45" Type="http://schemas.openxmlformats.org/officeDocument/2006/relationships/slide" Target="slides/slide32.xml"/><Relationship Id="rId66" Type="http://schemas.openxmlformats.org/officeDocument/2006/relationships/slide" Target="slides/slide53.xml"/><Relationship Id="rId87" Type="http://schemas.openxmlformats.org/officeDocument/2006/relationships/slide" Target="slides/slide74.xml"/><Relationship Id="rId110" Type="http://schemas.openxmlformats.org/officeDocument/2006/relationships/slide" Target="slides/slide97.xml"/><Relationship Id="rId115" Type="http://schemas.openxmlformats.org/officeDocument/2006/relationships/slide" Target="slides/slide102.xml"/><Relationship Id="rId131" Type="http://schemas.openxmlformats.org/officeDocument/2006/relationships/slide" Target="slides/slide118.xml"/><Relationship Id="rId136" Type="http://schemas.openxmlformats.org/officeDocument/2006/relationships/slide" Target="slides/slide123.xml"/><Relationship Id="rId157" Type="http://schemas.openxmlformats.org/officeDocument/2006/relationships/slide" Target="slides/slide144.xml"/><Relationship Id="rId61" Type="http://schemas.openxmlformats.org/officeDocument/2006/relationships/slide" Target="slides/slide48.xml"/><Relationship Id="rId82" Type="http://schemas.openxmlformats.org/officeDocument/2006/relationships/slide" Target="slides/slide69.xml"/><Relationship Id="rId152" Type="http://schemas.openxmlformats.org/officeDocument/2006/relationships/slide" Target="slides/slide139.xml"/><Relationship Id="rId19" Type="http://schemas.openxmlformats.org/officeDocument/2006/relationships/slide" Target="slides/slide6.xml"/><Relationship Id="rId14" Type="http://schemas.openxmlformats.org/officeDocument/2006/relationships/slide" Target="slides/slide1.xml"/><Relationship Id="rId30" Type="http://schemas.openxmlformats.org/officeDocument/2006/relationships/slide" Target="slides/slide17.xml"/><Relationship Id="rId35" Type="http://schemas.openxmlformats.org/officeDocument/2006/relationships/slide" Target="slides/slide22.xml"/><Relationship Id="rId56" Type="http://schemas.openxmlformats.org/officeDocument/2006/relationships/slide" Target="slides/slide43.xml"/><Relationship Id="rId77" Type="http://schemas.openxmlformats.org/officeDocument/2006/relationships/slide" Target="slides/slide64.xml"/><Relationship Id="rId100" Type="http://schemas.openxmlformats.org/officeDocument/2006/relationships/slide" Target="slides/slide87.xml"/><Relationship Id="rId105" Type="http://schemas.openxmlformats.org/officeDocument/2006/relationships/slide" Target="slides/slide92.xml"/><Relationship Id="rId126" Type="http://schemas.openxmlformats.org/officeDocument/2006/relationships/slide" Target="slides/slide113.xml"/><Relationship Id="rId147" Type="http://schemas.openxmlformats.org/officeDocument/2006/relationships/slide" Target="slides/slide134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8.xml"/><Relationship Id="rId72" Type="http://schemas.openxmlformats.org/officeDocument/2006/relationships/slide" Target="slides/slide59.xml"/><Relationship Id="rId93" Type="http://schemas.openxmlformats.org/officeDocument/2006/relationships/slide" Target="slides/slide80.xml"/><Relationship Id="rId98" Type="http://schemas.openxmlformats.org/officeDocument/2006/relationships/slide" Target="slides/slide85.xml"/><Relationship Id="rId121" Type="http://schemas.openxmlformats.org/officeDocument/2006/relationships/slide" Target="slides/slide108.xml"/><Relationship Id="rId142" Type="http://schemas.openxmlformats.org/officeDocument/2006/relationships/slide" Target="slides/slide129.xml"/><Relationship Id="rId16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5" Type="http://schemas.openxmlformats.org/officeDocument/2006/relationships/slide" Target="slides/slide12.xml"/><Relationship Id="rId46" Type="http://schemas.openxmlformats.org/officeDocument/2006/relationships/slide" Target="slides/slide33.xml"/><Relationship Id="rId67" Type="http://schemas.openxmlformats.org/officeDocument/2006/relationships/slide" Target="slides/slide54.xml"/><Relationship Id="rId116" Type="http://schemas.openxmlformats.org/officeDocument/2006/relationships/slide" Target="slides/slide103.xml"/><Relationship Id="rId137" Type="http://schemas.openxmlformats.org/officeDocument/2006/relationships/slide" Target="slides/slide124.xml"/><Relationship Id="rId158" Type="http://schemas.openxmlformats.org/officeDocument/2006/relationships/slide" Target="slides/slide145.xml"/><Relationship Id="rId20" Type="http://schemas.openxmlformats.org/officeDocument/2006/relationships/slide" Target="slides/slide7.xml"/><Relationship Id="rId41" Type="http://schemas.openxmlformats.org/officeDocument/2006/relationships/slide" Target="slides/slide28.xml"/><Relationship Id="rId62" Type="http://schemas.openxmlformats.org/officeDocument/2006/relationships/slide" Target="slides/slide49.xml"/><Relationship Id="rId83" Type="http://schemas.openxmlformats.org/officeDocument/2006/relationships/slide" Target="slides/slide70.xml"/><Relationship Id="rId88" Type="http://schemas.openxmlformats.org/officeDocument/2006/relationships/slide" Target="slides/slide75.xml"/><Relationship Id="rId111" Type="http://schemas.openxmlformats.org/officeDocument/2006/relationships/slide" Target="slides/slide98.xml"/><Relationship Id="rId132" Type="http://schemas.openxmlformats.org/officeDocument/2006/relationships/slide" Target="slides/slide119.xml"/><Relationship Id="rId153" Type="http://schemas.openxmlformats.org/officeDocument/2006/relationships/slide" Target="slides/slide140.xml"/><Relationship Id="rId15" Type="http://schemas.openxmlformats.org/officeDocument/2006/relationships/slide" Target="slides/slide2.xml"/><Relationship Id="rId36" Type="http://schemas.openxmlformats.org/officeDocument/2006/relationships/slide" Target="slides/slide23.xml"/><Relationship Id="rId57" Type="http://schemas.openxmlformats.org/officeDocument/2006/relationships/slide" Target="slides/slide44.xml"/><Relationship Id="rId106" Type="http://schemas.openxmlformats.org/officeDocument/2006/relationships/slide" Target="slides/slide93.xml"/><Relationship Id="rId127" Type="http://schemas.openxmlformats.org/officeDocument/2006/relationships/slide" Target="slides/slide114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8.xml"/><Relationship Id="rId52" Type="http://schemas.openxmlformats.org/officeDocument/2006/relationships/slide" Target="slides/slide39.xml"/><Relationship Id="rId73" Type="http://schemas.openxmlformats.org/officeDocument/2006/relationships/slide" Target="slides/slide60.xml"/><Relationship Id="rId78" Type="http://schemas.openxmlformats.org/officeDocument/2006/relationships/slide" Target="slides/slide65.xml"/><Relationship Id="rId94" Type="http://schemas.openxmlformats.org/officeDocument/2006/relationships/slide" Target="slides/slide81.xml"/><Relationship Id="rId99" Type="http://schemas.openxmlformats.org/officeDocument/2006/relationships/slide" Target="slides/slide86.xml"/><Relationship Id="rId101" Type="http://schemas.openxmlformats.org/officeDocument/2006/relationships/slide" Target="slides/slide88.xml"/><Relationship Id="rId122" Type="http://schemas.openxmlformats.org/officeDocument/2006/relationships/slide" Target="slides/slide109.xml"/><Relationship Id="rId143" Type="http://schemas.openxmlformats.org/officeDocument/2006/relationships/slide" Target="slides/slide130.xml"/><Relationship Id="rId148" Type="http://schemas.openxmlformats.org/officeDocument/2006/relationships/slide" Target="slides/slide135.xml"/><Relationship Id="rId164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26" Type="http://schemas.openxmlformats.org/officeDocument/2006/relationships/slide" Target="slides/slide13.xml"/><Relationship Id="rId47" Type="http://schemas.openxmlformats.org/officeDocument/2006/relationships/slide" Target="slides/slide34.xml"/><Relationship Id="rId68" Type="http://schemas.openxmlformats.org/officeDocument/2006/relationships/slide" Target="slides/slide55.xml"/><Relationship Id="rId89" Type="http://schemas.openxmlformats.org/officeDocument/2006/relationships/slide" Target="slides/slide76.xml"/><Relationship Id="rId112" Type="http://schemas.openxmlformats.org/officeDocument/2006/relationships/slide" Target="slides/slide99.xml"/><Relationship Id="rId133" Type="http://schemas.openxmlformats.org/officeDocument/2006/relationships/slide" Target="slides/slide120.xml"/><Relationship Id="rId154" Type="http://schemas.openxmlformats.org/officeDocument/2006/relationships/slide" Target="slides/slide141.xml"/><Relationship Id="rId16" Type="http://schemas.openxmlformats.org/officeDocument/2006/relationships/slide" Target="slides/slide3.xml"/><Relationship Id="rId37" Type="http://schemas.openxmlformats.org/officeDocument/2006/relationships/slide" Target="slides/slide24.xml"/><Relationship Id="rId58" Type="http://schemas.openxmlformats.org/officeDocument/2006/relationships/slide" Target="slides/slide45.xml"/><Relationship Id="rId79" Type="http://schemas.openxmlformats.org/officeDocument/2006/relationships/slide" Target="slides/slide66.xml"/><Relationship Id="rId102" Type="http://schemas.openxmlformats.org/officeDocument/2006/relationships/slide" Target="slides/slide89.xml"/><Relationship Id="rId123" Type="http://schemas.openxmlformats.org/officeDocument/2006/relationships/slide" Target="slides/slide110.xml"/><Relationship Id="rId144" Type="http://schemas.openxmlformats.org/officeDocument/2006/relationships/slide" Target="slides/slide131.xml"/><Relationship Id="rId90" Type="http://schemas.openxmlformats.org/officeDocument/2006/relationships/slide" Target="slides/slide77.xml"/><Relationship Id="rId165" Type="http://schemas.openxmlformats.org/officeDocument/2006/relationships/tableStyles" Target="tableStyles.xml"/><Relationship Id="rId27" Type="http://schemas.openxmlformats.org/officeDocument/2006/relationships/slide" Target="slides/slide14.xml"/><Relationship Id="rId48" Type="http://schemas.openxmlformats.org/officeDocument/2006/relationships/slide" Target="slides/slide35.xml"/><Relationship Id="rId69" Type="http://schemas.openxmlformats.org/officeDocument/2006/relationships/slide" Target="slides/slide56.xml"/><Relationship Id="rId113" Type="http://schemas.openxmlformats.org/officeDocument/2006/relationships/slide" Target="slides/slide100.xml"/><Relationship Id="rId134" Type="http://schemas.openxmlformats.org/officeDocument/2006/relationships/slide" Target="slides/slide121.xml"/><Relationship Id="rId80" Type="http://schemas.openxmlformats.org/officeDocument/2006/relationships/slide" Target="slides/slide67.xml"/><Relationship Id="rId155" Type="http://schemas.openxmlformats.org/officeDocument/2006/relationships/slide" Target="slides/slide14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image" Target="../media/image3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image" Target="../media/image27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image" Target="../media/image29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image" Target="../media/image30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image" Target="../media/image31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image" Target="../media/image3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0C1463E-9933-B440-B0DC-CE9E41C4AB8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B6A708B-5A26-BB45-BF86-7122569649F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B04B0910-8B46-A944-8625-EEA337629FCF}" type="datetimeFigureOut">
              <a:rPr lang="en-US"/>
              <a:pPr>
                <a:defRPr/>
              </a:pPr>
              <a:t>3/24/20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58B583-CF94-9D40-B695-2C21D5F30BE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08B830-4B5F-784B-8EE2-9EBF1646FC1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B5AFA674-BE71-9C46-98AA-14CB0C92C2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83DFDD0-9253-D047-B38B-DEE6749CBF5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38BEE4-34DD-7241-BF54-A1D38A2AD14A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6A8FFBB-808B-5E4B-BBF4-EA8631BB7911}" type="datetime1">
              <a:rPr lang="en-US" altLang="en-US"/>
              <a:pPr>
                <a:defRPr/>
              </a:pPr>
              <a:t>3/24/20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6273DA50-73AE-EE4B-B1E7-3088C9F3D69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52411520-0157-BA41-80C8-FE9A6B3F84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D6EE38-00EC-AF4B-B24A-3D3A92A745A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9E8AF5-BE70-9F48-B426-FD6CED40A5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CAAAD0A-5429-ED42-8B97-B213915CDAF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7">
            <a:extLst>
              <a:ext uri="{FF2B5EF4-FFF2-40B4-BE49-F238E27FC236}">
                <a16:creationId xmlns:a16="http://schemas.microsoft.com/office/drawing/2014/main" id="{7E4F6CE9-2979-DE45-9B3C-2CE44443491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CE169AF-B4C9-8340-BA18-381651FC7628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6498" name="Rectangle 2">
            <a:extLst>
              <a:ext uri="{FF2B5EF4-FFF2-40B4-BE49-F238E27FC236}">
                <a16:creationId xmlns:a16="http://schemas.microsoft.com/office/drawing/2014/main" id="{CF8A8CAD-72A0-FF4C-8E0A-4CF2EAEA98E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6499" name="Rectangle 3">
            <a:extLst>
              <a:ext uri="{FF2B5EF4-FFF2-40B4-BE49-F238E27FC236}">
                <a16:creationId xmlns:a16="http://schemas.microsoft.com/office/drawing/2014/main" id="{A3FB46DD-8D80-6048-8D04-B0170256B5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642491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7" name="Rectangle 7">
            <a:extLst>
              <a:ext uri="{FF2B5EF4-FFF2-40B4-BE49-F238E27FC236}">
                <a16:creationId xmlns:a16="http://schemas.microsoft.com/office/drawing/2014/main" id="{65D91C2D-DF17-EC44-A3C3-55778B261AF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9CF7D5ED-5653-2E40-AB55-DA250ED542FF}" type="slidenum">
              <a:rPr lang="en-US" altLang="en-US" smtClean="0"/>
              <a:pPr/>
              <a:t>68</a:t>
            </a:fld>
            <a:endParaRPr lang="en-US" altLang="en-US"/>
          </a:p>
        </p:txBody>
      </p:sp>
      <p:sp>
        <p:nvSpPr>
          <p:cNvPr id="229378" name="Rectangle 2">
            <a:extLst>
              <a:ext uri="{FF2B5EF4-FFF2-40B4-BE49-F238E27FC236}">
                <a16:creationId xmlns:a16="http://schemas.microsoft.com/office/drawing/2014/main" id="{A3B58D02-1FE9-5649-BC9C-B4A14700A79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9379" name="Rectangle 3">
            <a:extLst>
              <a:ext uri="{FF2B5EF4-FFF2-40B4-BE49-F238E27FC236}">
                <a16:creationId xmlns:a16="http://schemas.microsoft.com/office/drawing/2014/main" id="{AFE6B982-4E7E-6440-A4D8-50DDC0E9858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74725" y="4560888"/>
            <a:ext cx="5365750" cy="43195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5" name="Slide Image Placeholder 1">
            <a:extLst>
              <a:ext uri="{FF2B5EF4-FFF2-40B4-BE49-F238E27FC236}">
                <a16:creationId xmlns:a16="http://schemas.microsoft.com/office/drawing/2014/main" id="{8B983F9A-D17F-7C49-BCD0-9A461A5B82C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1426" name="Notes Placeholder 2">
            <a:extLst>
              <a:ext uri="{FF2B5EF4-FFF2-40B4-BE49-F238E27FC236}">
                <a16:creationId xmlns:a16="http://schemas.microsoft.com/office/drawing/2014/main" id="{BCDC5C46-6E99-DD46-B880-DD99CCCFAF9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31427" name="Slide Number Placeholder 3">
            <a:extLst>
              <a:ext uri="{FF2B5EF4-FFF2-40B4-BE49-F238E27FC236}">
                <a16:creationId xmlns:a16="http://schemas.microsoft.com/office/drawing/2014/main" id="{F9826104-2A28-7844-9888-F680A9F43A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E888B71C-A10D-7643-A288-0C261B24C782}" type="slidenum">
              <a:rPr lang="en-US" altLang="en-US" smtClean="0">
                <a:latin typeface="Calibri" panose="020F0502020204030204" pitchFamily="34" charset="0"/>
              </a:rPr>
              <a:pPr/>
              <a:t>69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7" name="Slide Image Placeholder 1">
            <a:extLst>
              <a:ext uri="{FF2B5EF4-FFF2-40B4-BE49-F238E27FC236}">
                <a16:creationId xmlns:a16="http://schemas.microsoft.com/office/drawing/2014/main" id="{90EA9861-985C-1340-9548-3C29E83F344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4498" name="Notes Placeholder 2">
            <a:extLst>
              <a:ext uri="{FF2B5EF4-FFF2-40B4-BE49-F238E27FC236}">
                <a16:creationId xmlns:a16="http://schemas.microsoft.com/office/drawing/2014/main" id="{689893D4-9932-1744-86EB-2A70853D1E1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34499" name="Slide Number Placeholder 3">
            <a:extLst>
              <a:ext uri="{FF2B5EF4-FFF2-40B4-BE49-F238E27FC236}">
                <a16:creationId xmlns:a16="http://schemas.microsoft.com/office/drawing/2014/main" id="{B3039078-8A9E-194F-B332-422B6F379CA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5252E2DE-94C4-1840-A4D9-1460084F70DE}" type="slidenum">
              <a:rPr lang="en-US" altLang="en-US" smtClean="0">
                <a:latin typeface="Calibri" panose="020F0502020204030204" pitchFamily="34" charset="0"/>
              </a:rPr>
              <a:pPr/>
              <a:t>71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69" name="Slide Image Placeholder 1">
            <a:extLst>
              <a:ext uri="{FF2B5EF4-FFF2-40B4-BE49-F238E27FC236}">
                <a16:creationId xmlns:a16="http://schemas.microsoft.com/office/drawing/2014/main" id="{79E72E34-5CFF-CF42-8637-CB7C56B35FD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7570" name="Notes Placeholder 2">
            <a:extLst>
              <a:ext uri="{FF2B5EF4-FFF2-40B4-BE49-F238E27FC236}">
                <a16:creationId xmlns:a16="http://schemas.microsoft.com/office/drawing/2014/main" id="{BA5F2437-C47A-0948-A7ED-FE16C66663E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37571" name="Slide Number Placeholder 3">
            <a:extLst>
              <a:ext uri="{FF2B5EF4-FFF2-40B4-BE49-F238E27FC236}">
                <a16:creationId xmlns:a16="http://schemas.microsoft.com/office/drawing/2014/main" id="{E1E2211D-0A23-1B43-9314-70AD1ADB14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E25843A8-395D-DD4F-A5A3-858AE679DE7F}" type="slidenum">
              <a:rPr lang="en-US" altLang="en-US" smtClean="0">
                <a:latin typeface="Calibri" panose="020F0502020204030204" pitchFamily="34" charset="0"/>
              </a:rPr>
              <a:pPr/>
              <a:t>73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1" name="Slide Image Placeholder 1">
            <a:extLst>
              <a:ext uri="{FF2B5EF4-FFF2-40B4-BE49-F238E27FC236}">
                <a16:creationId xmlns:a16="http://schemas.microsoft.com/office/drawing/2014/main" id="{540F2DF8-F08B-AF43-8E1D-FF3D5DC27C8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62" name="Notes Placeholder 2">
            <a:extLst>
              <a:ext uri="{FF2B5EF4-FFF2-40B4-BE49-F238E27FC236}">
                <a16:creationId xmlns:a16="http://schemas.microsoft.com/office/drawing/2014/main" id="{51589C28-EBFF-D749-94E0-AF99842EAD1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>
                <a:ea typeface="ＭＳ Ｐゴシック" panose="020B0600070205080204" pitchFamily="34" charset="-128"/>
              </a:rPr>
              <a:t>jr is R-Type</a:t>
            </a:r>
          </a:p>
        </p:txBody>
      </p:sp>
      <p:sp>
        <p:nvSpPr>
          <p:cNvPr id="245763" name="Slide Number Placeholder 3">
            <a:extLst>
              <a:ext uri="{FF2B5EF4-FFF2-40B4-BE49-F238E27FC236}">
                <a16:creationId xmlns:a16="http://schemas.microsoft.com/office/drawing/2014/main" id="{A087480B-B84B-A64C-97E9-99BBE41A9F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2DA55F04-F011-6545-B921-EB3703ECB10D}" type="slidenum">
              <a:rPr lang="en-US" altLang="en-US" smtClean="0">
                <a:latin typeface="Calibri" panose="020F0502020204030204" pitchFamily="34" charset="0"/>
              </a:rPr>
              <a:pPr/>
              <a:t>80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3" name="Slide Image Placeholder 1">
            <a:extLst>
              <a:ext uri="{FF2B5EF4-FFF2-40B4-BE49-F238E27FC236}">
                <a16:creationId xmlns:a16="http://schemas.microsoft.com/office/drawing/2014/main" id="{DE53F922-C5CD-1D49-BB5C-15282305219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8834" name="Notes Placeholder 2">
            <a:extLst>
              <a:ext uri="{FF2B5EF4-FFF2-40B4-BE49-F238E27FC236}">
                <a16:creationId xmlns:a16="http://schemas.microsoft.com/office/drawing/2014/main" id="{7B67F0B4-9D98-B64B-8939-20B02A51F44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>
                <a:ea typeface="ＭＳ Ｐゴシック" panose="020B0600070205080204" pitchFamily="34" charset="-128"/>
              </a:rPr>
              <a:t>jr is R-Type</a:t>
            </a:r>
          </a:p>
        </p:txBody>
      </p:sp>
      <p:sp>
        <p:nvSpPr>
          <p:cNvPr id="248835" name="Slide Number Placeholder 3">
            <a:extLst>
              <a:ext uri="{FF2B5EF4-FFF2-40B4-BE49-F238E27FC236}">
                <a16:creationId xmlns:a16="http://schemas.microsoft.com/office/drawing/2014/main" id="{A53552CD-CD05-7747-9EAE-76C1D9EB1CD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7D20C06F-DCC8-D249-8B5B-BBF0285796D5}" type="slidenum">
              <a:rPr lang="en-US" altLang="en-US" smtClean="0">
                <a:solidFill>
                  <a:srgbClr val="000000"/>
                </a:solidFill>
                <a:latin typeface="Calibri" panose="020F0502020204030204" pitchFamily="34" charset="0"/>
              </a:rPr>
              <a:pPr/>
              <a:t>82</a:t>
            </a:fld>
            <a:endParaRPr lang="en-US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5" name="Slide Image Placeholder 1">
            <a:extLst>
              <a:ext uri="{FF2B5EF4-FFF2-40B4-BE49-F238E27FC236}">
                <a16:creationId xmlns:a16="http://schemas.microsoft.com/office/drawing/2014/main" id="{D57DCC7F-B8FB-464C-93FB-9742CF543E5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1906" name="Notes Placeholder 2">
            <a:extLst>
              <a:ext uri="{FF2B5EF4-FFF2-40B4-BE49-F238E27FC236}">
                <a16:creationId xmlns:a16="http://schemas.microsoft.com/office/drawing/2014/main" id="{16F4D061-3EAD-6146-BC6B-F69D17CB5DA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51907" name="Slide Number Placeholder 3">
            <a:extLst>
              <a:ext uri="{FF2B5EF4-FFF2-40B4-BE49-F238E27FC236}">
                <a16:creationId xmlns:a16="http://schemas.microsoft.com/office/drawing/2014/main" id="{FF1D7EC2-C77C-2843-990E-A2D527B133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64E231A4-D073-AA4B-A8B5-8E2A24564B1D}" type="slidenum">
              <a:rPr lang="en-US" altLang="en-US" smtClean="0">
                <a:latin typeface="Calibri" panose="020F0502020204030204" pitchFamily="34" charset="0"/>
              </a:rPr>
              <a:pPr/>
              <a:t>84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7">
            <a:extLst>
              <a:ext uri="{FF2B5EF4-FFF2-40B4-BE49-F238E27FC236}">
                <a16:creationId xmlns:a16="http://schemas.microsoft.com/office/drawing/2014/main" id="{7E4F6CE9-2979-DE45-9B3C-2CE44443491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CE169AF-B4C9-8340-BA18-381651FC7628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6498" name="Rectangle 2">
            <a:extLst>
              <a:ext uri="{FF2B5EF4-FFF2-40B4-BE49-F238E27FC236}">
                <a16:creationId xmlns:a16="http://schemas.microsoft.com/office/drawing/2014/main" id="{CF8A8CAD-72A0-FF4C-8E0A-4CF2EAEA98E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6499" name="Rectangle 3">
            <a:extLst>
              <a:ext uri="{FF2B5EF4-FFF2-40B4-BE49-F238E27FC236}">
                <a16:creationId xmlns:a16="http://schemas.microsoft.com/office/drawing/2014/main" id="{A3FB46DD-8D80-6048-8D04-B0170256B5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667070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7" name="Rectangle 7">
            <a:extLst>
              <a:ext uri="{FF2B5EF4-FFF2-40B4-BE49-F238E27FC236}">
                <a16:creationId xmlns:a16="http://schemas.microsoft.com/office/drawing/2014/main" id="{A656854B-A922-214C-867F-2B6BAAFA08E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D0F8955A-1850-5B40-A883-C84421F21EDB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92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60098" name="Rectangle 2">
            <a:extLst>
              <a:ext uri="{FF2B5EF4-FFF2-40B4-BE49-F238E27FC236}">
                <a16:creationId xmlns:a16="http://schemas.microsoft.com/office/drawing/2014/main" id="{744312D7-9FF8-4446-81D4-6EB787027C7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0099" name="Rectangle 3">
            <a:extLst>
              <a:ext uri="{FF2B5EF4-FFF2-40B4-BE49-F238E27FC236}">
                <a16:creationId xmlns:a16="http://schemas.microsoft.com/office/drawing/2014/main" id="{8ACC80CF-AC8D-9C4B-A8AD-7AF4A49148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1" name="Rectangle 7">
            <a:extLst>
              <a:ext uri="{FF2B5EF4-FFF2-40B4-BE49-F238E27FC236}">
                <a16:creationId xmlns:a16="http://schemas.microsoft.com/office/drawing/2014/main" id="{DACA0268-318D-EE48-B9F4-38AA657EC9B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0BC1185-7FEE-BF4B-9B2B-1A55538288B9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105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76482" name="Rectangle 2">
            <a:extLst>
              <a:ext uri="{FF2B5EF4-FFF2-40B4-BE49-F238E27FC236}">
                <a16:creationId xmlns:a16="http://schemas.microsoft.com/office/drawing/2014/main" id="{3C925F5C-4460-684C-8506-F80ED5D0A35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483" name="Rectangle 3">
            <a:extLst>
              <a:ext uri="{FF2B5EF4-FFF2-40B4-BE49-F238E27FC236}">
                <a16:creationId xmlns:a16="http://schemas.microsoft.com/office/drawing/2014/main" id="{18B1F54D-7C12-0B4C-A156-EB1560BDCA8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49" name="Slide Image Placeholder 1">
            <a:extLst>
              <a:ext uri="{FF2B5EF4-FFF2-40B4-BE49-F238E27FC236}">
                <a16:creationId xmlns:a16="http://schemas.microsoft.com/office/drawing/2014/main" id="{D27631F0-048A-2E48-A12A-C4D8C346BA0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5650" name="Notes Placeholder 2">
            <a:extLst>
              <a:ext uri="{FF2B5EF4-FFF2-40B4-BE49-F238E27FC236}">
                <a16:creationId xmlns:a16="http://schemas.microsoft.com/office/drawing/2014/main" id="{028DB616-1532-B447-8F9F-E01E8B36A4A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55651" name="Slide Number Placeholder 3">
            <a:extLst>
              <a:ext uri="{FF2B5EF4-FFF2-40B4-BE49-F238E27FC236}">
                <a16:creationId xmlns:a16="http://schemas.microsoft.com/office/drawing/2014/main" id="{12506C71-24AD-464E-B587-91EDB29241B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46424A53-6288-B94B-A6DE-EC616EF6EF21}" type="slidenum">
              <a:rPr lang="en-US" altLang="en-US" smtClean="0">
                <a:latin typeface="Calibri" panose="020F0502020204030204" pitchFamily="34" charset="0"/>
              </a:rPr>
              <a:pPr/>
              <a:t>4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29" name="Rectangle 7">
            <a:extLst>
              <a:ext uri="{FF2B5EF4-FFF2-40B4-BE49-F238E27FC236}">
                <a16:creationId xmlns:a16="http://schemas.microsoft.com/office/drawing/2014/main" id="{58ADFCF9-826D-D24F-9918-494CB88FB5C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E9B80845-2A49-C048-B5E4-BFC677C23842}" type="slidenum">
              <a:rPr lang="en-US" altLang="en-US" smtClean="0">
                <a:solidFill>
                  <a:srgbClr val="000000"/>
                </a:solidFill>
              </a:rPr>
              <a:pPr/>
              <a:t>106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278530" name="Rectangle 2">
            <a:extLst>
              <a:ext uri="{FF2B5EF4-FFF2-40B4-BE49-F238E27FC236}">
                <a16:creationId xmlns:a16="http://schemas.microsoft.com/office/drawing/2014/main" id="{B6247A16-98EB-8B45-B515-5BA6164A4C2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8531" name="Rectangle 3">
            <a:extLst>
              <a:ext uri="{FF2B5EF4-FFF2-40B4-BE49-F238E27FC236}">
                <a16:creationId xmlns:a16="http://schemas.microsoft.com/office/drawing/2014/main" id="{B34588EC-14E8-B243-B7D8-0D67FAEF746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7" name="Rectangle 7">
            <a:extLst>
              <a:ext uri="{FF2B5EF4-FFF2-40B4-BE49-F238E27FC236}">
                <a16:creationId xmlns:a16="http://schemas.microsoft.com/office/drawing/2014/main" id="{D44F2659-EBF1-2F4D-A6DE-EFFBB6F0AF8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A98717AC-600F-B347-A6D7-22541F3C5163}" type="slidenum">
              <a:rPr lang="en-US" altLang="en-US" smtClean="0">
                <a:solidFill>
                  <a:srgbClr val="000000"/>
                </a:solidFill>
              </a:rPr>
              <a:pPr/>
              <a:t>107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280578" name="Rectangle 2">
            <a:extLst>
              <a:ext uri="{FF2B5EF4-FFF2-40B4-BE49-F238E27FC236}">
                <a16:creationId xmlns:a16="http://schemas.microsoft.com/office/drawing/2014/main" id="{AFFCADB2-0B8E-F049-9462-7CCDDF9B18E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0579" name="Rectangle 3">
            <a:extLst>
              <a:ext uri="{FF2B5EF4-FFF2-40B4-BE49-F238E27FC236}">
                <a16:creationId xmlns:a16="http://schemas.microsoft.com/office/drawing/2014/main" id="{B5AD38E4-4864-414A-999C-41CE6202981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5" name="Rectangle 7">
            <a:extLst>
              <a:ext uri="{FF2B5EF4-FFF2-40B4-BE49-F238E27FC236}">
                <a16:creationId xmlns:a16="http://schemas.microsoft.com/office/drawing/2014/main" id="{D9058A54-BD28-B94C-8AC7-C98FEB1A6A1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C206DA41-E989-664E-AABB-0153CE2AF7D0}" type="slidenum">
              <a:rPr lang="en-US" altLang="en-US" smtClean="0">
                <a:solidFill>
                  <a:srgbClr val="000000"/>
                </a:solidFill>
              </a:rPr>
              <a:pPr/>
              <a:t>108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282626" name="Rectangle 2">
            <a:extLst>
              <a:ext uri="{FF2B5EF4-FFF2-40B4-BE49-F238E27FC236}">
                <a16:creationId xmlns:a16="http://schemas.microsoft.com/office/drawing/2014/main" id="{5C5D0CCA-6310-0041-B222-FF0478CF12E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2627" name="Rectangle 3">
            <a:extLst>
              <a:ext uri="{FF2B5EF4-FFF2-40B4-BE49-F238E27FC236}">
                <a16:creationId xmlns:a16="http://schemas.microsoft.com/office/drawing/2014/main" id="{CB87F95B-60C8-8844-92BB-C3AC15DA737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3" name="Rectangle 7">
            <a:extLst>
              <a:ext uri="{FF2B5EF4-FFF2-40B4-BE49-F238E27FC236}">
                <a16:creationId xmlns:a16="http://schemas.microsoft.com/office/drawing/2014/main" id="{253E8FD6-C3EC-194E-B888-B01D7CB574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3C61F6C3-9F74-664E-8742-CABBDDDD4171}" type="slidenum">
              <a:rPr lang="en-US" altLang="en-US" smtClean="0">
                <a:solidFill>
                  <a:srgbClr val="000000"/>
                </a:solidFill>
              </a:rPr>
              <a:pPr/>
              <a:t>109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284674" name="Rectangle 2">
            <a:extLst>
              <a:ext uri="{FF2B5EF4-FFF2-40B4-BE49-F238E27FC236}">
                <a16:creationId xmlns:a16="http://schemas.microsoft.com/office/drawing/2014/main" id="{B4C78EC6-833C-5744-A540-17D58317B01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4675" name="Rectangle 3">
            <a:extLst>
              <a:ext uri="{FF2B5EF4-FFF2-40B4-BE49-F238E27FC236}">
                <a16:creationId xmlns:a16="http://schemas.microsoft.com/office/drawing/2014/main" id="{8A8DFBF3-C07B-2242-8FAD-F5ED349E928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1" name="Rectangle 7">
            <a:extLst>
              <a:ext uri="{FF2B5EF4-FFF2-40B4-BE49-F238E27FC236}">
                <a16:creationId xmlns:a16="http://schemas.microsoft.com/office/drawing/2014/main" id="{6A3559C8-CBCA-004E-B20D-BB5FD41DDD5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4B0C1B4E-08D0-2840-BA13-FBB07C61447D}" type="slidenum">
              <a:rPr lang="en-US" altLang="en-US" smtClean="0">
                <a:solidFill>
                  <a:srgbClr val="000000"/>
                </a:solidFill>
              </a:rPr>
              <a:pPr/>
              <a:t>110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286722" name="Rectangle 2">
            <a:extLst>
              <a:ext uri="{FF2B5EF4-FFF2-40B4-BE49-F238E27FC236}">
                <a16:creationId xmlns:a16="http://schemas.microsoft.com/office/drawing/2014/main" id="{CCE73736-F030-EE40-902B-99BF94CEFAB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23" name="Rectangle 3">
            <a:extLst>
              <a:ext uri="{FF2B5EF4-FFF2-40B4-BE49-F238E27FC236}">
                <a16:creationId xmlns:a16="http://schemas.microsoft.com/office/drawing/2014/main" id="{9D265553-C218-F845-B561-22E570FB774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69" name="Rectangle 7">
            <a:extLst>
              <a:ext uri="{FF2B5EF4-FFF2-40B4-BE49-F238E27FC236}">
                <a16:creationId xmlns:a16="http://schemas.microsoft.com/office/drawing/2014/main" id="{595C0915-BC10-8644-BA05-0E84E5AA0DD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82049B37-93FA-3542-BF20-B742A0DEC2A8}" type="slidenum">
              <a:rPr lang="en-US" altLang="en-US" smtClean="0">
                <a:solidFill>
                  <a:srgbClr val="000000"/>
                </a:solidFill>
              </a:rPr>
              <a:pPr/>
              <a:t>111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288770" name="Rectangle 2">
            <a:extLst>
              <a:ext uri="{FF2B5EF4-FFF2-40B4-BE49-F238E27FC236}">
                <a16:creationId xmlns:a16="http://schemas.microsoft.com/office/drawing/2014/main" id="{C3DB5BAE-3F00-9140-895A-ED419E20FA5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8771" name="Rectangle 3">
            <a:extLst>
              <a:ext uri="{FF2B5EF4-FFF2-40B4-BE49-F238E27FC236}">
                <a16:creationId xmlns:a16="http://schemas.microsoft.com/office/drawing/2014/main" id="{C13498FA-C5A1-9E4E-93F4-C4A2DBAE40D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7" name="Rectangle 7">
            <a:extLst>
              <a:ext uri="{FF2B5EF4-FFF2-40B4-BE49-F238E27FC236}">
                <a16:creationId xmlns:a16="http://schemas.microsoft.com/office/drawing/2014/main" id="{53B06598-BB3A-0146-9D6F-1E474A6670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91E97F55-2F7C-3046-A643-D91CE56BCE3A}" type="slidenum">
              <a:rPr lang="en-US" altLang="en-US" smtClean="0">
                <a:solidFill>
                  <a:srgbClr val="000000"/>
                </a:solidFill>
              </a:rPr>
              <a:pPr/>
              <a:t>112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290818" name="Rectangle 2">
            <a:extLst>
              <a:ext uri="{FF2B5EF4-FFF2-40B4-BE49-F238E27FC236}">
                <a16:creationId xmlns:a16="http://schemas.microsoft.com/office/drawing/2014/main" id="{94420387-A183-8B48-A486-92B8B211204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0819" name="Rectangle 3">
            <a:extLst>
              <a:ext uri="{FF2B5EF4-FFF2-40B4-BE49-F238E27FC236}">
                <a16:creationId xmlns:a16="http://schemas.microsoft.com/office/drawing/2014/main" id="{D90CB561-76B0-C645-84F0-53B9E774E7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5" name="Rectangle 7">
            <a:extLst>
              <a:ext uri="{FF2B5EF4-FFF2-40B4-BE49-F238E27FC236}">
                <a16:creationId xmlns:a16="http://schemas.microsoft.com/office/drawing/2014/main" id="{EF3DD764-D53A-F04A-86B2-66C6509EC85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4934DEE8-5820-124A-88B4-A6E3421EC9E4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113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92866" name="Rectangle 2">
            <a:extLst>
              <a:ext uri="{FF2B5EF4-FFF2-40B4-BE49-F238E27FC236}">
                <a16:creationId xmlns:a16="http://schemas.microsoft.com/office/drawing/2014/main" id="{504770C4-99F2-D043-AB53-C9795A97CAA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2867" name="Rectangle 3">
            <a:extLst>
              <a:ext uri="{FF2B5EF4-FFF2-40B4-BE49-F238E27FC236}">
                <a16:creationId xmlns:a16="http://schemas.microsoft.com/office/drawing/2014/main" id="{B1C744EC-8CAA-BC47-BECF-5C5812F7605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1" name="Rectangle 7">
            <a:extLst>
              <a:ext uri="{FF2B5EF4-FFF2-40B4-BE49-F238E27FC236}">
                <a16:creationId xmlns:a16="http://schemas.microsoft.com/office/drawing/2014/main" id="{3BCBFA5C-7D33-2B48-8164-4F31CF9488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F8C305BE-7365-9D47-B534-502B4B035EB6}" type="slidenum">
              <a:rPr lang="en-US" altLang="en-US" sz="11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116</a:t>
            </a:fld>
            <a:endParaRPr lang="en-US" altLang="en-US" sz="11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96962" name="Rectangle 2">
            <a:extLst>
              <a:ext uri="{FF2B5EF4-FFF2-40B4-BE49-F238E27FC236}">
                <a16:creationId xmlns:a16="http://schemas.microsoft.com/office/drawing/2014/main" id="{6B2E669C-E873-0646-8BF9-81BC5AC1FAD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63" name="Rectangle 3">
            <a:extLst>
              <a:ext uri="{FF2B5EF4-FFF2-40B4-BE49-F238E27FC236}">
                <a16:creationId xmlns:a16="http://schemas.microsoft.com/office/drawing/2014/main" id="{C4FBB4F7-E098-3D42-82C6-99AF77F58A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1" name="Rectangle 7">
            <a:extLst>
              <a:ext uri="{FF2B5EF4-FFF2-40B4-BE49-F238E27FC236}">
                <a16:creationId xmlns:a16="http://schemas.microsoft.com/office/drawing/2014/main" id="{748E28AF-866F-E043-A92A-A9946C48092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571F0D0B-FF57-914D-B2CF-F14A154E4668}" type="slidenum">
              <a:rPr lang="en-US" altLang="en-US" smtClean="0">
                <a:solidFill>
                  <a:srgbClr val="000000"/>
                </a:solidFill>
              </a:rPr>
              <a:pPr/>
              <a:t>120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02082" name="Rectangle 2">
            <a:extLst>
              <a:ext uri="{FF2B5EF4-FFF2-40B4-BE49-F238E27FC236}">
                <a16:creationId xmlns:a16="http://schemas.microsoft.com/office/drawing/2014/main" id="{969EA79C-3FF4-4A4A-97F5-3AF7EB9E8C5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2083" name="Rectangle 3">
            <a:extLst>
              <a:ext uri="{FF2B5EF4-FFF2-40B4-BE49-F238E27FC236}">
                <a16:creationId xmlns:a16="http://schemas.microsoft.com/office/drawing/2014/main" id="{C725F0B2-6D8B-9F4F-B64B-82241035FA9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3" name="Slide Image Placeholder 1">
            <a:extLst>
              <a:ext uri="{FF2B5EF4-FFF2-40B4-BE49-F238E27FC236}">
                <a16:creationId xmlns:a16="http://schemas.microsoft.com/office/drawing/2014/main" id="{799038E5-C9D4-5B44-B520-5F48D4D9C0A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7154" name="Notes Placeholder 2">
            <a:extLst>
              <a:ext uri="{FF2B5EF4-FFF2-40B4-BE49-F238E27FC236}">
                <a16:creationId xmlns:a16="http://schemas.microsoft.com/office/drawing/2014/main" id="{672B099F-7255-5943-A5CF-C52523F279F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ea typeface="ＭＳ Ｐゴシック" panose="020B0600070205080204" pitchFamily="34" charset="-128"/>
              </a:rPr>
              <a:t>ISA is the interface between hardware and software… It is a contract that the hardware promises to satisfy.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ea typeface="ＭＳ Ｐゴシック" panose="020B0600070205080204" pitchFamily="34" charset="-128"/>
              </a:rPr>
              <a:t>Builder/user interface</a:t>
            </a:r>
          </a:p>
        </p:txBody>
      </p:sp>
      <p:sp>
        <p:nvSpPr>
          <p:cNvPr id="177155" name="Slide Number Placeholder 3">
            <a:extLst>
              <a:ext uri="{FF2B5EF4-FFF2-40B4-BE49-F238E27FC236}">
                <a16:creationId xmlns:a16="http://schemas.microsoft.com/office/drawing/2014/main" id="{AB483F4D-2311-764F-B02E-6816EF1776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C5BD7EE4-38A4-AD47-81D1-5BDA0FBE90B2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24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29" name="Rectangle 7">
            <a:extLst>
              <a:ext uri="{FF2B5EF4-FFF2-40B4-BE49-F238E27FC236}">
                <a16:creationId xmlns:a16="http://schemas.microsoft.com/office/drawing/2014/main" id="{E2C8CA17-6210-894C-B97A-F6CDDC8EA18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6D90FE88-F40D-434D-BA3B-F68941AC7AE6}" type="slidenum">
              <a:rPr lang="en-US" altLang="en-US" smtClean="0">
                <a:solidFill>
                  <a:srgbClr val="000000"/>
                </a:solidFill>
              </a:rPr>
              <a:pPr/>
              <a:t>121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04130" name="Rectangle 2">
            <a:extLst>
              <a:ext uri="{FF2B5EF4-FFF2-40B4-BE49-F238E27FC236}">
                <a16:creationId xmlns:a16="http://schemas.microsoft.com/office/drawing/2014/main" id="{A64997BF-C6AF-8843-A21B-9693D2BB3C4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4131" name="Rectangle 3">
            <a:extLst>
              <a:ext uri="{FF2B5EF4-FFF2-40B4-BE49-F238E27FC236}">
                <a16:creationId xmlns:a16="http://schemas.microsoft.com/office/drawing/2014/main" id="{8E7A7888-4418-C442-A1B5-B9910DE2F3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7" name="Rectangle 7">
            <a:extLst>
              <a:ext uri="{FF2B5EF4-FFF2-40B4-BE49-F238E27FC236}">
                <a16:creationId xmlns:a16="http://schemas.microsoft.com/office/drawing/2014/main" id="{11A6446D-BF9C-014E-AA05-B689457EE91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13C9A827-6217-B345-8ACA-271BF1D42E3F}" type="slidenum">
              <a:rPr lang="en-US" altLang="en-US" smtClean="0">
                <a:solidFill>
                  <a:srgbClr val="000000"/>
                </a:solidFill>
              </a:rPr>
              <a:pPr/>
              <a:t>122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06178" name="Rectangle 2">
            <a:extLst>
              <a:ext uri="{FF2B5EF4-FFF2-40B4-BE49-F238E27FC236}">
                <a16:creationId xmlns:a16="http://schemas.microsoft.com/office/drawing/2014/main" id="{1C49A16C-C054-9746-B961-A8AEF3D9427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6179" name="Rectangle 3">
            <a:extLst>
              <a:ext uri="{FF2B5EF4-FFF2-40B4-BE49-F238E27FC236}">
                <a16:creationId xmlns:a16="http://schemas.microsoft.com/office/drawing/2014/main" id="{A1FD4DBE-C90A-2641-A147-6EEDD958C7F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25" name="Rectangle 7">
            <a:extLst>
              <a:ext uri="{FF2B5EF4-FFF2-40B4-BE49-F238E27FC236}">
                <a16:creationId xmlns:a16="http://schemas.microsoft.com/office/drawing/2014/main" id="{AB7BD210-A855-E34F-B00C-509BF7AE4AF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44EA8E9E-1D19-9745-9299-3C2237C2033C}" type="slidenum">
              <a:rPr lang="en-US" altLang="en-US" smtClean="0">
                <a:solidFill>
                  <a:srgbClr val="000000"/>
                </a:solidFill>
              </a:rPr>
              <a:pPr/>
              <a:t>123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08226" name="Rectangle 2">
            <a:extLst>
              <a:ext uri="{FF2B5EF4-FFF2-40B4-BE49-F238E27FC236}">
                <a16:creationId xmlns:a16="http://schemas.microsoft.com/office/drawing/2014/main" id="{EABA3097-C5BB-BC47-9C6A-5F90016BAA8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8227" name="Rectangle 3">
            <a:extLst>
              <a:ext uri="{FF2B5EF4-FFF2-40B4-BE49-F238E27FC236}">
                <a16:creationId xmlns:a16="http://schemas.microsoft.com/office/drawing/2014/main" id="{E86B33BD-D066-314C-A5E2-8962890A953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273" name="Rectangle 7">
            <a:extLst>
              <a:ext uri="{FF2B5EF4-FFF2-40B4-BE49-F238E27FC236}">
                <a16:creationId xmlns:a16="http://schemas.microsoft.com/office/drawing/2014/main" id="{8E4B3DBC-64BE-F74F-928B-4CB95F02A6B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EFCD4D55-F600-2C4C-A986-C63CF7A1C25A}" type="slidenum">
              <a:rPr lang="en-US" altLang="en-US" smtClean="0">
                <a:solidFill>
                  <a:srgbClr val="000000"/>
                </a:solidFill>
              </a:rPr>
              <a:pPr/>
              <a:t>124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10274" name="Rectangle 2">
            <a:extLst>
              <a:ext uri="{FF2B5EF4-FFF2-40B4-BE49-F238E27FC236}">
                <a16:creationId xmlns:a16="http://schemas.microsoft.com/office/drawing/2014/main" id="{9538782E-F444-C74A-ADED-72D69A77D1E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0275" name="Rectangle 3">
            <a:extLst>
              <a:ext uri="{FF2B5EF4-FFF2-40B4-BE49-F238E27FC236}">
                <a16:creationId xmlns:a16="http://schemas.microsoft.com/office/drawing/2014/main" id="{3D542E9F-6DF9-B549-8B76-3BCC7898092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3" name="Slide Image Placeholder 1">
            <a:extLst>
              <a:ext uri="{FF2B5EF4-FFF2-40B4-BE49-F238E27FC236}">
                <a16:creationId xmlns:a16="http://schemas.microsoft.com/office/drawing/2014/main" id="{02DE4AC7-639C-C046-8243-A261EA801E2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7394" name="Notes Placeholder 2">
            <a:extLst>
              <a:ext uri="{FF2B5EF4-FFF2-40B4-BE49-F238E27FC236}">
                <a16:creationId xmlns:a16="http://schemas.microsoft.com/office/drawing/2014/main" id="{5CE74AC6-0BD1-1A4C-8D66-CE8C28CC8AF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ea typeface="ＭＳ Ｐゴシック" panose="020B0600070205080204" pitchFamily="34" charset="-128"/>
              </a:rPr>
              <a:t>ISA is the interface between hardware and software… It is a contract that the hardware promises to satisfy.</a:t>
            </a:r>
          </a:p>
        </p:txBody>
      </p:sp>
      <p:sp>
        <p:nvSpPr>
          <p:cNvPr id="187395" name="Slide Number Placeholder 3">
            <a:extLst>
              <a:ext uri="{FF2B5EF4-FFF2-40B4-BE49-F238E27FC236}">
                <a16:creationId xmlns:a16="http://schemas.microsoft.com/office/drawing/2014/main" id="{C7F3D240-72F0-4540-872E-3C0717D325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3C2DB868-6734-794A-A38C-0E37BB030BB4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33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1" name="Slide Image Placeholder 1">
            <a:extLst>
              <a:ext uri="{FF2B5EF4-FFF2-40B4-BE49-F238E27FC236}">
                <a16:creationId xmlns:a16="http://schemas.microsoft.com/office/drawing/2014/main" id="{0B0FCD99-15FD-2E4E-ACD5-72087713EEA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9442" name="Notes Placeholder 2">
            <a:extLst>
              <a:ext uri="{FF2B5EF4-FFF2-40B4-BE49-F238E27FC236}">
                <a16:creationId xmlns:a16="http://schemas.microsoft.com/office/drawing/2014/main" id="{FAB2C755-D66F-284B-9DFC-DB7F0FED90D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  <a:ea typeface="ＭＳ Ｐゴシック" panose="020B0600070205080204" pitchFamily="34" charset="-128"/>
              </a:rPr>
              <a:t>ISA is the interface between hardware and software… It is a contract that the hardware promises to satisfy.</a:t>
            </a:r>
          </a:p>
        </p:txBody>
      </p:sp>
      <p:sp>
        <p:nvSpPr>
          <p:cNvPr id="189443" name="Slide Number Placeholder 3">
            <a:extLst>
              <a:ext uri="{FF2B5EF4-FFF2-40B4-BE49-F238E27FC236}">
                <a16:creationId xmlns:a16="http://schemas.microsoft.com/office/drawing/2014/main" id="{C9F03E88-58D0-0E4F-9725-3E64D39401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9498E43-508A-A140-AD23-2EEBBF573303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34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89" name="Rectangle 7">
            <a:extLst>
              <a:ext uri="{FF2B5EF4-FFF2-40B4-BE49-F238E27FC236}">
                <a16:creationId xmlns:a16="http://schemas.microsoft.com/office/drawing/2014/main" id="{8655F4FF-528D-3F47-9D27-BC19B08064D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D630D379-B4D0-0441-B2BC-753746D96D7A}" type="slidenum">
              <a:rPr lang="en-US" altLang="en-US" smtClean="0"/>
              <a:pPr/>
              <a:t>60</a:t>
            </a:fld>
            <a:endParaRPr lang="en-US" altLang="en-US"/>
          </a:p>
        </p:txBody>
      </p:sp>
      <p:sp>
        <p:nvSpPr>
          <p:cNvPr id="217090" name="Rectangle 2">
            <a:extLst>
              <a:ext uri="{FF2B5EF4-FFF2-40B4-BE49-F238E27FC236}">
                <a16:creationId xmlns:a16="http://schemas.microsoft.com/office/drawing/2014/main" id="{02AF95EF-0FEB-764F-82FB-A2666DFC7C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7091" name="Rectangle 3">
            <a:extLst>
              <a:ext uri="{FF2B5EF4-FFF2-40B4-BE49-F238E27FC236}">
                <a16:creationId xmlns:a16="http://schemas.microsoft.com/office/drawing/2014/main" id="{B45687F3-BC1A-CE4C-B9A7-1A22EAFF2E8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7" name="Slide Image Placeholder 1">
            <a:extLst>
              <a:ext uri="{FF2B5EF4-FFF2-40B4-BE49-F238E27FC236}">
                <a16:creationId xmlns:a16="http://schemas.microsoft.com/office/drawing/2014/main" id="{3E3F72AC-0B7E-F54B-A3AF-D37051C03A6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9138" name="Notes Placeholder 2">
            <a:extLst>
              <a:ext uri="{FF2B5EF4-FFF2-40B4-BE49-F238E27FC236}">
                <a16:creationId xmlns:a16="http://schemas.microsoft.com/office/drawing/2014/main" id="{C6664CBA-EBFC-3247-8116-8B71A230478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19139" name="Slide Number Placeholder 3">
            <a:extLst>
              <a:ext uri="{FF2B5EF4-FFF2-40B4-BE49-F238E27FC236}">
                <a16:creationId xmlns:a16="http://schemas.microsoft.com/office/drawing/2014/main" id="{DD6B053E-CBDE-C64B-AA2D-1570FE42A9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15EDB3A8-B080-1C41-932B-B2D15FDE0F1E}" type="slidenum">
              <a:rPr lang="en-US" altLang="en-US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61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3" name="Rectangle 7">
            <a:extLst>
              <a:ext uri="{FF2B5EF4-FFF2-40B4-BE49-F238E27FC236}">
                <a16:creationId xmlns:a16="http://schemas.microsoft.com/office/drawing/2014/main" id="{2C580608-7988-7949-9C13-0B4C8ECEA7E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8F5A8871-122A-9849-8366-885D1B97FEAA}" type="slidenum">
              <a:rPr lang="en-US" altLang="en-US" smtClean="0"/>
              <a:pPr/>
              <a:t>64</a:t>
            </a:fld>
            <a:endParaRPr lang="en-US" altLang="en-US"/>
          </a:p>
        </p:txBody>
      </p:sp>
      <p:sp>
        <p:nvSpPr>
          <p:cNvPr id="223234" name="Rectangle 2">
            <a:extLst>
              <a:ext uri="{FF2B5EF4-FFF2-40B4-BE49-F238E27FC236}">
                <a16:creationId xmlns:a16="http://schemas.microsoft.com/office/drawing/2014/main" id="{247AAE78-BAC7-D94E-95B6-9C1793DD9FD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3235" name="Rectangle 3">
            <a:extLst>
              <a:ext uri="{FF2B5EF4-FFF2-40B4-BE49-F238E27FC236}">
                <a16:creationId xmlns:a16="http://schemas.microsoft.com/office/drawing/2014/main" id="{EA3262C3-36CA-6F40-B988-CA7CC7A9F55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5" name="Slide Image Placeholder 1">
            <a:extLst>
              <a:ext uri="{FF2B5EF4-FFF2-40B4-BE49-F238E27FC236}">
                <a16:creationId xmlns:a16="http://schemas.microsoft.com/office/drawing/2014/main" id="{3E4B921A-BD7A-8441-A858-746D8C4CC26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6306" name="Notes Placeholder 2">
            <a:extLst>
              <a:ext uri="{FF2B5EF4-FFF2-40B4-BE49-F238E27FC236}">
                <a16:creationId xmlns:a16="http://schemas.microsoft.com/office/drawing/2014/main" id="{93103FE9-1A1A-6849-A0E4-A5E25153B50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26307" name="Slide Number Placeholder 3">
            <a:extLst>
              <a:ext uri="{FF2B5EF4-FFF2-40B4-BE49-F238E27FC236}">
                <a16:creationId xmlns:a16="http://schemas.microsoft.com/office/drawing/2014/main" id="{262216FC-AD26-9C46-9B63-876E068260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FB6E623D-51CC-DD4A-A2BE-441E68466226}" type="slidenum">
              <a:rPr lang="en-US" altLang="en-US" smtClean="0">
                <a:latin typeface="Calibri" panose="020F0502020204030204" pitchFamily="34" charset="0"/>
              </a:rPr>
              <a:pPr/>
              <a:t>66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CFD65A9C-8724-FF4C-BE05-9668C15BDA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CB61F401-8DE3-E84C-9E86-1A168E68F61B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B0F05D3A-3C91-9B4B-AFE2-AD6A29B682E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5A83E163-D96B-6149-9466-5E36FBBECC2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8699C00D-F5FC-AA46-A46C-B0C9FCCFA35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CB9167B-7FBA-1646-AB25-2D974B3A295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AA298FC1-39D6-D54E-BF31-EA7F331261D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1267924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353A454-E5EC-6343-80DC-127E48E73A9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5EBA097-C162-784C-ADDA-8969BDE47EA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BCC0A3-322C-9145-8146-01034A433A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7993978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1B240A8-E08E-204D-A5EF-6F52660BE3B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DF1417B-A306-1041-847A-73086BD007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85AC0B-1871-1B40-82E6-F646F52DD9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7933836"/>
      </p:ext>
    </p:extLst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220EF02-5540-6B4C-9E56-56CAB06D65A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8489811-97E3-8B45-B4B7-F7DE1E99ED1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762CFD-9B1E-9D48-BBB3-BC5E08C251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6781925"/>
      </p:ext>
    </p:extLst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D0CCEFA5-1CBE-6546-9156-4D8B06D2F2D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8404C673-A1FD-0C44-BE24-81273403716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ABB80F-4D4A-0945-8CDA-C1199D5BF5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960216"/>
      </p:ext>
    </p:extLst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9FDE36E6-A670-A64A-9F1C-C1A4BE5BE93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0D267DCD-7BFA-E64E-AD28-03B9FCB5F81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F74221-D063-AE4A-9CDB-53FEE22672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12516862"/>
      </p:ext>
    </p:extLst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7838D1B6-49F7-4243-9942-0A28C270F2B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1F6655E2-D1D6-6740-AAB7-CE849CB09CF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25FE67-23E6-E547-9279-476AAC79E84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5659"/>
      </p:ext>
    </p:extLst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B823271D-C936-EB4A-B0EA-C68EE6B8C1E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0BC8E7E-76FA-324C-8DA2-B1E862C7F1D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36585D-F94A-B742-9C6F-BC047095F4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6713761"/>
      </p:ext>
    </p:extLst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722599F-49C9-1F40-8F83-CFCB5AC9A17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597667E-A302-4647-B6C4-579B8D0D565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97014-CBD8-EC4C-83CC-CD05AE1A03A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4104883"/>
      </p:ext>
    </p:extLst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1E421DA-6188-A747-80E4-D62754D34CE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7F1DB63-602A-4E4E-BE69-7875B2D2097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28F53A-F772-A349-BAE3-15E935BB052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6754626"/>
      </p:ext>
    </p:extLst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8EE1A4C-DD85-FB47-84BD-6E651EE0872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3692ED6-F45F-5F4B-B639-0EC99DE156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94707A-EE81-5F41-9E5A-975C8BB450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5904151"/>
      </p:ext>
    </p:extLst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B30B3FF0-633F-0F42-A85F-3B76A32D29C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8B0B671-B152-3747-BF18-E8390448504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B18E8A-B617-3E4C-8FE9-035756EB04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722008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F684072-301B-6648-92D5-0CAC7DEDA88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0A85047-D25B-C144-B0AB-F6176466FBD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0866C3-1CF8-254D-8A4D-46BCFA54B6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7104702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95DF728-537A-6844-9073-1651E24078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3429000"/>
            <a:ext cx="77724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en-US" altLang="en-US" sz="2000">
                <a:latin typeface="Calibri" charset="0"/>
              </a:rPr>
              <a:t>Design of Digital Circuits 2017</a:t>
            </a:r>
          </a:p>
          <a:p>
            <a:pPr>
              <a:defRPr/>
            </a:pPr>
            <a:r>
              <a:rPr lang="en-US" altLang="en-US" sz="2000">
                <a:latin typeface="Calibri" charset="0"/>
              </a:rPr>
              <a:t>Srdjan Capkun</a:t>
            </a:r>
          </a:p>
          <a:p>
            <a:pPr>
              <a:defRPr/>
            </a:pPr>
            <a:r>
              <a:rPr lang="en-US" altLang="en-US" sz="2000">
                <a:latin typeface="Calibri" charset="0"/>
              </a:rPr>
              <a:t>Onur Mutlu</a:t>
            </a:r>
          </a:p>
          <a:p>
            <a:pPr>
              <a:defRPr/>
            </a:pPr>
            <a:r>
              <a:rPr lang="en-US" altLang="en-US" sz="2000">
                <a:latin typeface="Calibri" charset="0"/>
              </a:rPr>
              <a:t>(Guest starring: Frank K. Gürkaynak and Aanjhan Ranganathan)</a:t>
            </a:r>
          </a:p>
        </p:txBody>
      </p:sp>
      <p:sp>
        <p:nvSpPr>
          <p:cNvPr id="4" name="TextBox 7">
            <a:extLst>
              <a:ext uri="{FF2B5EF4-FFF2-40B4-BE49-F238E27FC236}">
                <a16:creationId xmlns:a16="http://schemas.microsoft.com/office/drawing/2014/main" id="{CAE758EB-AAD5-F44F-BA34-4CE0E304BC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500" y="6581775"/>
            <a:ext cx="77724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en-US" altLang="en-US" sz="1200" i="1">
                <a:solidFill>
                  <a:srgbClr val="404040"/>
                </a:solidFill>
                <a:latin typeface="Calibri" charset="0"/>
              </a:rPr>
              <a:t>Adapted from Digital Design and Computer Architecture, David Money Harris &amp; Sarah L. Harris ©2007 Elsevier</a:t>
            </a:r>
            <a:endParaRPr lang="de-CH" altLang="en-US" sz="1200" i="1">
              <a:solidFill>
                <a:srgbClr val="404040"/>
              </a:solidFill>
              <a:latin typeface="Calibri" charset="0"/>
            </a:endParaRPr>
          </a:p>
        </p:txBody>
      </p:sp>
      <p:sp>
        <p:nvSpPr>
          <p:cNvPr id="5" name="TextBox 8">
            <a:extLst>
              <a:ext uri="{FF2B5EF4-FFF2-40B4-BE49-F238E27FC236}">
                <a16:creationId xmlns:a16="http://schemas.microsoft.com/office/drawing/2014/main" id="{51C9375A-04EA-2144-A898-25EF941E4C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4919663"/>
            <a:ext cx="65532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en-US" altLang="en-US" sz="1600">
                <a:solidFill>
                  <a:srgbClr val="A81E5B"/>
                </a:solidFill>
                <a:latin typeface="Consolas" charset="0"/>
              </a:rPr>
              <a:t>http://www.syssec.ethz.ch/education/Digitaltechnik_17</a:t>
            </a:r>
            <a:endParaRPr lang="de-CH" altLang="en-US" sz="1600">
              <a:solidFill>
                <a:srgbClr val="A81E5B"/>
              </a:solidFill>
              <a:latin typeface="Consolas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08012"/>
            <a:ext cx="7772400" cy="14700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1757875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489539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Title and Horizonta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1"/>
          </p:nvPr>
        </p:nvSpPr>
        <p:spPr>
          <a:xfrm>
            <a:off x="404565" y="3886201"/>
            <a:ext cx="7896225" cy="2452382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3475242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3870325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572000" y="1362075"/>
            <a:ext cx="3870325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8023287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Title and 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3870325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572000" y="1362075"/>
            <a:ext cx="3870325" cy="23717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572000" y="3962400"/>
            <a:ext cx="3870325" cy="23717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5376695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936082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36" y="1362075"/>
            <a:ext cx="7896225" cy="4972050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95558988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Double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8085307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511" y="1904999"/>
            <a:ext cx="3870325" cy="4429125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solidFill>
                  <a:schemeClr val="tx1"/>
                </a:solidFill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57636" y="1904999"/>
            <a:ext cx="3870325" cy="4429126"/>
          </a:xfrm>
          <a:solidFill>
            <a:schemeClr val="accent5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383997" y="1447800"/>
            <a:ext cx="3870325" cy="4572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i="1" baseline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4552238" y="1447799"/>
            <a:ext cx="3870325" cy="4572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i="1" baseline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423983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DoubleCode_Explan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8085307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950" y="1904999"/>
            <a:ext cx="3870325" cy="1905001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solidFill>
                  <a:schemeClr val="tx1"/>
                </a:solidFill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64075" y="1904999"/>
            <a:ext cx="3870325" cy="1905001"/>
          </a:xfrm>
          <a:solidFill>
            <a:schemeClr val="accent5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390436" y="1447800"/>
            <a:ext cx="3870325" cy="4572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i="1" baseline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4553306" y="1447799"/>
            <a:ext cx="3870325" cy="4572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i="1" baseline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396875" y="39528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00122306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Code_and_Explan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936082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3810001"/>
            <a:ext cx="7896225" cy="2524124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396875" y="13620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8796993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Explanationand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936082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362076"/>
            <a:ext cx="7896225" cy="2524124"/>
          </a:xfrm>
          <a:solidFill>
            <a:srgbClr val="F6F5BD"/>
          </a:solidFill>
          <a:ln>
            <a:solidFill>
              <a:schemeClr val="accent4">
                <a:lumMod val="25000"/>
              </a:schemeClr>
            </a:solidFill>
          </a:ln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latin typeface="Consolas" pitchFamily="49" charset="0"/>
                <a:cs typeface="Consolas" pitchFamily="49" charset="0"/>
              </a:defRPr>
            </a:lvl1pPr>
            <a:lvl2pPr marL="457200" indent="0">
              <a:buNone/>
              <a:defRPr>
                <a:latin typeface="Calibri" pitchFamily="34" charset="0"/>
              </a:defRPr>
            </a:lvl2pPr>
            <a:lvl3pPr marL="914400" indent="0">
              <a:buNone/>
              <a:defRPr>
                <a:latin typeface="Calibri" pitchFamily="34" charset="0"/>
              </a:defRPr>
            </a:lvl3pPr>
            <a:lvl4pPr marL="1371600" indent="0">
              <a:buNone/>
              <a:defRPr>
                <a:latin typeface="Calibri" pitchFamily="34" charset="0"/>
              </a:defRPr>
            </a:lvl4pPr>
            <a:lvl5pPr marL="1828800" indent="0">
              <a:buNone/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383997" y="39528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26413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5CEFC6B-2A62-8749-93ED-A31586D0DCC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3ABECC7-E364-6149-BB12-7F282230ECA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68BFF-51B2-234E-A987-743728F42BC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68311681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762" y="445070"/>
            <a:ext cx="7591425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502316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769171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8CD8DD16-E365-974F-BD58-ADD75A4366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160B862C-9886-C541-B675-54E12E2DC0EE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B7495936-FAA8-0244-BBED-1262F881CC4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950B79A-6F79-0E45-9594-3A27DBAFAB1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393D83B3-FE3C-794C-A883-42F8B7F530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95F8D8C9-BAAF-514A-B2A9-8443F9A6850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7E0ECDA0-CDA5-3D47-B995-587F3E9300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3124660"/>
      </p:ext>
    </p:extLst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7DE5BEB-80C2-7C4E-8473-6E79092576F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F87DBB9-B3C0-B24F-B6DE-A5DFBD37DBA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666D66-9E2C-9245-867B-9003F57D1B7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3364974"/>
      </p:ext>
    </p:extLst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959878A-E98D-BF4D-9A4A-17342F230BC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C42408E-7CA4-504E-B8E3-3C854FFEBBE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1A7A63-1788-694E-80AF-E25F907A28E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38727792"/>
      </p:ext>
    </p:extLst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ADF712A-831A-1C49-AD08-E4AC46F13BD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0532FC3-FAAE-CF4F-8441-9CA1DCEABD1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BC0C4C-9298-2B4F-B018-300ADE6B33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676957"/>
      </p:ext>
    </p:extLst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875623E7-536D-FD4D-B322-454E031D4D0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FDC0D633-8BCF-2C44-9D71-BADDAEFE15F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165A30-3C89-C344-81DF-8F2C35341C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2730347"/>
      </p:ext>
    </p:extLst>
  </p:cSld>
  <p:clrMapOvr>
    <a:masterClrMapping/>
  </p:clrMapOvr>
  <p:transition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2D0C71F0-BF16-3841-B4A9-55F3B731AE3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F0390995-F433-4149-9450-F733805EB10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CF7063-BE98-FE45-B7AA-E117B861DD9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2474010"/>
      </p:ext>
    </p:extLst>
  </p:cSld>
  <p:clrMapOvr>
    <a:masterClrMapping/>
  </p:clrMapOvr>
  <p:transition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C26DF157-B423-9D46-8E45-0B0BD729AB7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3298A654-C744-F84C-B0DC-488DC0E6B8B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CBA1AC-E06D-4745-A771-942000CDF23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8887763"/>
      </p:ext>
    </p:extLst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D27ACE0-90ED-504D-8CC7-13259FC3D54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CDA1215-3589-7249-80C6-9F013B7B290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E6FBDE-A6EC-1748-A02B-6C1FF6B27B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2060329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554DA7F1-5F90-A54D-882F-C9FAF50FBC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B030A7C1-4A5D-8B48-A953-750FE98D8997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6FD8B9EF-8F10-8C42-8924-50F71EC28FC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96CDBED-98F3-CE45-A8AC-02B1F46DC30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DF212BC9-27E1-E141-8F01-9E0E8F72692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5F4D52A0-402C-1D41-BA8F-0FB7C5555F1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9CF6675B-BE41-F248-9659-6FB5E40E74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7220154"/>
      </p:ext>
    </p:extLst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BBCCA190-1D0E-724B-A0F6-C93C3AC7AF0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D85C10B-51F1-2E4D-BF2E-6077850FE3B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099715-DA8F-E14F-91FB-5F8252FA86B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4635821"/>
      </p:ext>
    </p:extLst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A11656A-0EEB-214B-BAD3-1C0C8F53122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EC1DA7E-BB58-D04A-BE2F-6D49BD53AF1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C3442C-741F-C647-A670-41120555FE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3122836"/>
      </p:ext>
    </p:extLst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B0E2272-1E3C-8345-9799-66ECB819209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2C4FE30-A400-6940-9854-51A5D91A0C2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CB364F-88CD-8E43-93EB-EE95E56727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0473319"/>
      </p:ext>
    </p:extLst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E25821F-E147-9F46-BF86-FBFE2312D85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92C03FC-2A10-E045-B952-6251780D497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033BDA-EA71-F443-B963-B6A639A17C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841330"/>
      </p:ext>
    </p:extLst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D31C2E89-D806-6543-9DFE-2DED4E4FDB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10BB35A1-7AD1-BD4B-8683-8DAEE6561D11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D2EB8216-4505-1E44-A6F6-BF282AAF075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4FDA13D9-CDED-3541-BC39-659798EBE6F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D7FAF51F-8620-E14A-8647-D78DA55A3C3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C72FCFAF-244A-6B44-BFEA-EE04E5A9179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99824937-CDF6-D049-9A17-53BE6D1C0CC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6874541"/>
      </p:ext>
    </p:extLst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2F89FCF-EDE1-5443-B49B-9A9B73969C4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FA733AA-0B7C-D846-BE5A-5BFE91BB83D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6E9FBE-D990-2F4B-9D3A-A4514F0E22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6897045"/>
      </p:ext>
    </p:extLst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5550176-F987-E24E-836E-85F1FCDBBA3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59AB84D-4197-8742-A8C9-F7ADB47A786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FA02BE-28A9-F34A-A103-E4F96AF445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1103890"/>
      </p:ext>
    </p:extLst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DA552F4-2FF6-3640-A04A-095C30E2C6D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7E19CE5-C344-F641-A3D8-59943795100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E858B8-2F36-234E-8CAC-3DDDA2C87D4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97004806"/>
      </p:ext>
    </p:extLst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D01DA0E4-A609-4E48-8B36-C277C0AFF5A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0987B115-C903-C746-9AFF-99EFDC44519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BCD8E-B115-4246-BCDE-41231C9F7A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6447326"/>
      </p:ext>
    </p:extLst>
  </p:cSld>
  <p:clrMapOvr>
    <a:masterClrMapping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A2D47AF-7B2D-5648-99F7-2B6CE608731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88D9DA1B-F7A5-0B4E-AC8F-17C09900BFA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A24D29-2934-F04A-8A72-3D9FAC8B182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4032516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B91F775-34C5-764B-AFDB-F830B0E44E6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6E4E8A7-D5C4-7B41-8C96-C2F66F3A02D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EC0E8D-6365-1B44-BD22-99DCE090FF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5664261"/>
      </p:ext>
    </p:extLst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6E53CEBB-156C-7248-A124-EE054568D71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8CB68FE5-B60F-F04A-B665-5EDE27AFCA1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867FDA-946D-3E4A-A70C-7D0B4B1F6F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2882247"/>
      </p:ext>
    </p:extLst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05668E4-80BC-2540-895F-07EEF8E2378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3EE5CDA-EBBC-2945-97C1-AB79779CA54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3608F4-7493-7341-BF09-C1CEB8D54F3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9126621"/>
      </p:ext>
    </p:extLst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6E468B8-CEE5-3642-9A94-4A49C24C9D1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5C18F7D-DA22-E445-AEB0-2A84D4EA41A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AE774F-87AA-5646-8557-7B65DAF3D9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1778197"/>
      </p:ext>
    </p:extLst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3823F6F-B756-A343-9DD6-FA0C352CE4A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3F544A1-1444-4D49-B95E-030AD644599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9859CF-C4C7-4447-BD72-2B658FF51BB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3522703"/>
      </p:ext>
    </p:extLst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5CEC970-85AC-CA4E-B5F9-CD353691FAB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1959A2B-F4EC-714F-AF1E-85039D4FAF2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A827F8-125E-5142-9C35-91E0A2C11C1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5982268"/>
      </p:ext>
    </p:extLst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BA807AB-08F5-994B-B4D1-C4B17B2B588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C36B83F-D1A6-5444-8F08-667A10B9AF6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2F08E6-17B4-1841-87AD-3DDC4AC2F3B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5714072"/>
      </p:ext>
    </p:extLst>
  </p:cSld>
  <p:clrMapOvr>
    <a:masterClrMapping/>
  </p:clrMapOvr>
  <p:transition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4701EAF4-2690-2F4E-A2D1-178F9097B6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0BF57C1D-4A6B-0942-8B11-35D3AE077FFC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ADBFA674-B766-4A45-BD28-3786569563C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2A8607D-54EF-8D40-9B4C-7F7FD255512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3924368E-74C9-124A-92FC-8D4DC1C94B0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2B38A96-8EE5-7740-AEDA-DDE11E23AA4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D8DDC64A-4E63-2B4E-9706-00EEAF578A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9616113"/>
      </p:ext>
    </p:extLst>
  </p:cSld>
  <p:clrMapOvr>
    <a:masterClrMapping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0205634-C713-254D-9188-7881CF3766B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1365E02-9C95-7849-8131-F9EC8039B3B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57D835-05D7-1245-89D2-2FF6EA4279E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5693764"/>
      </p:ext>
    </p:extLst>
  </p:cSld>
  <p:clrMapOvr>
    <a:masterClrMapping/>
  </p:clrMapOvr>
  <p:transition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063626C-FD92-5F4E-8BF5-8EFDDD0B7B2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C97AB32-51DA-864C-A1FC-94961648A3E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937232-9038-2E45-9963-B752203953B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5577634"/>
      </p:ext>
    </p:extLst>
  </p:cSld>
  <p:clrMapOvr>
    <a:masterClrMapping/>
  </p:clrMapOvr>
  <p:transition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B1984939-E843-2746-B9A8-A53E38F5243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6778F8B-CE5F-FD42-A34B-1CD8CF5F8D6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A6353D-F4EF-5443-BAF0-BA05210345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9841986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6C463AE-2F2A-2C46-A60F-47D51B78223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52D1368-131D-854E-93F9-69DD34D4A43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41FE48-9536-1E43-8BF4-CAF62EEC322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8536238"/>
      </p:ext>
    </p:extLst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FA9DE69F-3EBF-EF4E-BEE7-F8372513147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455178AC-7BA6-DF49-8FCE-EE1AC34C20C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52F6CA-E5FB-144E-B616-0768C3CC9B6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53407186"/>
      </p:ext>
    </p:extLst>
  </p:cSld>
  <p:clrMapOvr>
    <a:masterClrMapping/>
  </p:clrMapOvr>
  <p:transition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E7ED763C-ED42-B842-9BA6-3C303792073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008EC650-B0FA-8C4C-BDA6-0DC23BD96A0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8BADB5-30D5-D246-B6EF-4374B656F6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7403448"/>
      </p:ext>
    </p:extLst>
  </p:cSld>
  <p:clrMapOvr>
    <a:masterClrMapping/>
  </p:clrMapOvr>
  <p:transition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5D2DB3BA-7D88-4E48-B8D8-191588D3154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2805894F-FB4D-464C-9835-49E6DC1EA03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88C735-2B82-C14C-9048-BD9A708F262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18995589"/>
      </p:ext>
    </p:extLst>
  </p:cSld>
  <p:clrMapOvr>
    <a:masterClrMapping/>
  </p:clrMapOvr>
  <p:transition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B8BB1100-40EE-3B4A-B856-2836A0C7200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A6D2E41-E10E-E048-81C4-45FC1A1F109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3F0F68-A537-C944-B6C7-7B1107D21E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2589458"/>
      </p:ext>
    </p:extLst>
  </p:cSld>
  <p:clrMapOvr>
    <a:masterClrMapping/>
  </p:clrMapOvr>
  <p:transition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A79C0B0-4BE0-5A41-B990-8FAAFB10024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C229FE8-F62E-B84C-B01E-0E6668BA490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AE73CA-D0F6-2549-863C-3C52B4E7FF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3915771"/>
      </p:ext>
    </p:extLst>
  </p:cSld>
  <p:clrMapOvr>
    <a:masterClrMapping/>
  </p:clrMapOvr>
  <p:transition/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6E301AF-0BBB-9241-86CE-EBBD10429C5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7C10B9D-38F4-4345-B0AA-258B5B17601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EF848A-D2F6-9A4A-96E9-BC6A27CAD0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5335169"/>
      </p:ext>
    </p:extLst>
  </p:cSld>
  <p:clrMapOvr>
    <a:masterClrMapping/>
  </p:clrMapOvr>
  <p:transition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F8D41B2-C62B-764D-BD99-909DF2D9D26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9CACCA6-692B-514F-91C1-196277CF0FF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9A5B19-A31B-9242-BFFC-26D0D5177FF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7312554"/>
      </p:ext>
    </p:extLst>
  </p:cSld>
  <p:clrMapOvr>
    <a:masterClrMapping/>
  </p:clrMapOvr>
  <p:transition/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1AD25A9-9A23-9242-AA47-F8A9406E30F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4E40EFC-C9B3-C44C-B8F0-F06A63813DE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720518-D3F2-3244-B9F4-E90F72659E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2630481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4BDA89E-BE97-174B-A4B2-722C9442E30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575D51B-E8F6-314D-9979-D150B154CC6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787A2E-E2B2-5843-8EDF-916A4A0929F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520485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BBB08E05-F07C-CB4D-9A4A-9B58B588239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440419A0-6973-C448-A936-6B92BFC02FE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FFAF8C-4ADB-CB4D-888D-29491DE8BEB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6640766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9307985D-A56A-AC49-BC2E-75011CCADA6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6917A27F-82DE-2849-8B7F-A23E4782FD5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4E43DE-2376-EE41-ACAE-FD6D593495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1965318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14653ACD-BA7A-164F-B99F-BDD46CDEF45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31B61FC7-5680-7741-9015-B6E6D075727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1F24F8-067E-F341-8A1A-653D617257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212195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1283210-B8AB-3E49-84F9-491E34FA565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3C775DC-C429-9647-8244-89AF6EB6C4A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34A223-B959-9141-BC3A-17E71D12E4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7529370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F5AA2FC-469B-3F4C-AEB6-A2C0DBB0C07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D46E73D-2DD7-BC4E-95AC-B695BA2C086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14B728-6C44-4340-9F49-70508991ED2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60698114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324D224-C4DE-5D49-960E-C72129E8DFF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6F0BF08-192C-DA4A-B880-A37DBE4250B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7AA88E-6FC3-EF4B-8C4B-424C29AD4F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5911366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B4E17F3-D2DE-1C4C-976C-BDF71B7A5B7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C113231-21CE-D048-9A81-DB85D109841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D71CBE-AC0D-1C4D-8F8E-3C569091EE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29282400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E4A6BF0-9D1B-EA47-B61F-3004FF6B84A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97DE217-B15D-5148-9C67-56309AA635C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5CF33B-913B-674E-A48E-EF5EEB2F143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4508268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C266983-38FF-2B4E-88B7-6D99BFCB603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D91767A-A1B1-464E-9160-121FFCEBA7A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5ADB2F-1DBD-D94E-9ED4-4165F72C901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6320467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F3731FA3-01C6-6743-AA98-12C4229A7E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C5875656-FDD1-2942-9F7E-F646C7D2FD18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974BF128-C8AC-DE45-9054-BDE0F9B2577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9713E83D-B253-4A47-887B-BF041FBD23C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53AD1169-6980-F34B-8992-4E3D35FFB28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54AECD75-D6EA-B141-BD45-B672438D2E9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1060D0AA-8B1C-D343-9E32-0439C19476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3839248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B636B95-A87B-DA4D-8E7B-360972E3373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B5D95BF-B6AE-354F-A03C-1B1B750BB8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52AE7D-1B3C-A443-B31B-FFAC0014AD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382545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DFD02BF-2DCD-5043-9FD2-1AB39EC9817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346F990-3FD0-8B47-BD48-D0EE2DFEA47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451F0A-8E67-754D-A903-0E8B4B0138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0039175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CF097F7-0FC0-0A45-8E64-CDA12ACA401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AA24486-53C2-514A-9FBD-CB50B31FC94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7C4FB7-F8A2-8749-ADAD-5127C5D36A4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4010240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DBA1C9B3-2E95-B648-A7F9-71FB0B45D61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95B54C11-4C8D-1840-89BA-083F8C1C9FE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6D0D9F-2EAA-F043-9697-9B847F27AE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36825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C4D597F-9AA0-E54B-824A-ADCB7CA9DE6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4BC2D03-8509-2640-9A52-2C926C8443E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98AA26-356E-E444-A646-68106C5ECA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6454937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BF5DAE0-D59D-154F-8A21-1820D4B721C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C552C784-171D-5049-950E-C00E92EEAAB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9A90A1-1715-9B44-994D-EDA9F8ECBA0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0665821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561177DF-CFE0-BA4D-812F-DE6897D3AAC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2928820E-A1F1-804E-8D21-9022C0F338A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C05D39-9134-F547-B36F-BBA9B6AF22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3004390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3D06920-7959-3248-8E4E-792CF576C16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EA7B495-8F82-DE4E-8F53-9FF89C8F143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387EE9-23E9-FD42-A297-12818EB66A8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4433361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862225B-68DD-714B-85A2-C2AB9870807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CB86BB6-57F0-1843-9D93-4D05B02354E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E4D806-7EBC-D943-9EB8-2EB6518F3C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4891390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F70A48B-D51A-2143-9EAD-5F995ABA376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7B0465A-F309-1240-895A-2A64BA01392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54B30C-C42B-364E-B4E9-503A6CC269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6736153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4888F76-B9CA-DF4B-BE3C-D0BFDA066D1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3E54E98-3976-424C-86FB-BF6F366CD0D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3F893B-5B9E-E74D-AD0F-8A66D95D1D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6141339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53D493A-6868-EE4B-B2F1-A2B2D335732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6FB5794-2FE4-8149-9ABB-1D2D493F4CE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A77617-373B-7245-983F-598707D9B2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57892982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4C12FD80-6099-2B4E-9657-C80F64F021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B75A695B-8FA3-6144-85DA-DD6E23EA3668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70BB8F75-14FD-A747-9032-D6213B430E8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41F18D3-F12C-8D4D-8DF7-B2074778F8D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7539244E-783D-5546-83BB-E7850CC6E44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C120FC74-D5A2-5744-BE36-C2BA06BF9CC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5B634514-C3C0-DB48-BE71-61477368D06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6316934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C0EF160-C162-A042-BDC0-F26BD87E77D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C9410F4-833C-B34B-A738-F6302E826D1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A149F5-AFC8-1346-B014-32F7345B6DD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2594787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5C86AF3-2E58-4148-B7EF-3EB977C3E2D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73FAB5B-50E4-7948-AD92-B0DE44E298B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F49EE3-0339-3741-A655-4E2B8D05AD9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30198622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1194538-3459-DA40-A0EE-74B009456E2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2403685-9468-3D41-96E4-D5EEEC2BE2D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81E75D-D0E1-B149-80C2-F215513D20B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8318859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5927806-C6D8-1B49-A047-24881F5ABF5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5DB5B0A-CF13-A342-8118-D6C52F66A6D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B9EA38-F579-5E4E-90B0-61DA225DC0B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03944737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F2DFA516-6507-0A4F-BD09-4D033E99AB0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310B4381-B4E7-0745-B65D-CC63C22CA40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8C8D24-30AC-6D4A-B754-EEF8ADDB86C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5859826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45B9D2C9-84C7-1849-9184-5DB1F32ECAE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2BCAE1BF-FC9C-7A46-AA19-52ADA5F6728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7E29AD-50FF-FC4E-A09B-CB5CCA6C06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249247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A51F8E02-883B-4045-A4FD-E710E99C330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D71A0206-CC20-5D42-91E9-24D50AB71EF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72A2F4-46FC-9645-9BB4-207D940D507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2749752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D2AB0D4-740C-1143-A531-9198E7F1B4B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BD1B928-A128-4D41-AC7B-79A2E73EA28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DCB31F-604C-5847-9163-1D363E4189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69521701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8A9C37A-1FB0-2D4B-983C-050A767E870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5391592-3194-0144-BF20-A83184FF4B5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850BF5-1B36-7348-BF2B-BC711FF2CB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8691173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FB5615A-CBF8-4145-8371-13687125CE9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CFF4074-426B-0E44-8936-53DE0138FC0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2D21AA-C171-EE4C-AB36-92510E61485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9538046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BC6B105-8CF9-444A-B34A-361649F5BA7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D70336E-66D6-F44A-9C77-7E5792C29EE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62B12-AFCB-B24C-8AA8-B9221F5743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3904659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A917273-6DF3-194E-9C0F-190A13040A6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BFF4EFF-7656-FE41-8D70-537CCC911BC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720637-D06C-1E49-9294-541BF70534C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8379682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D704D4DA-8226-CD47-9E3A-691EB6ADF7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5BA5F572-B437-9948-929A-4BC04EDFDE5F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A2186256-91E3-3A42-9CAA-A7AE0B2E682A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4FDB37F8-8048-A444-860A-C72A5D6411E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0CFAD806-C8E0-8644-BA37-B17368FCAE1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2646982C-EEE3-154C-8867-D8724FF71D7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72F22B4D-7E97-A644-90C6-9009FE9BD0E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6109951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C08B0531-12B1-6C44-A7EF-3E189F4310F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EAE49734-B653-1B45-824C-987678A2224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06A190-0A35-1046-8F27-2253336E11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2235223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56269B7-8647-DE48-B5B1-930505BCD97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3CAEA98-0302-6F40-8A8F-021E7850590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934CD3-90D3-7C48-8A56-8F197E8E92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8744542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61A0FAF-1B64-A549-B999-A0E2B1AC631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707CF28-3749-B146-98B4-52D6CC22A77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F39E19-9003-1343-8994-63CADF77B5B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4193430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26458C6-1C3F-3448-829D-BA896E7A788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E5E110D-6812-9246-A3A3-31421874C99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EDFB94-8F47-924D-ADBF-3F2A48EE4C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7366207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EB121015-7A77-4F47-BDD0-22B3E5FC06F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180404AF-D17B-C146-874D-65D4CAAD62C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7C6CC2-6AA9-2C48-88DE-0B7FC22B1B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4652202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83277FED-6E6F-B84E-ACD5-F38CF7B0E00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7C6579C4-1B35-E04C-A009-99FE0D88F0E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6AA5E1-1516-2F48-9A46-2A460A40D4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99576698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CCDD198E-D651-154B-855C-0822CDE6269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4B23DE4E-1D4F-7E4B-8C0E-3C06AA6D9AF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9F84BE-E398-0043-B852-A63E2519C8A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3075167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C3E2F3F-84F5-1F42-A7CC-EC15936B900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F60BEED-0937-1645-AF42-E0DB789C929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5CFEAF-40AB-AB48-86B0-F41D7B75B10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6977261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BF5F04C-56A7-1542-A129-3DAA20F64AA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75675B2-5B00-844A-8D37-B374C44236E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43E843-429E-CE40-ADCA-63A56B06FC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2922046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DF36924-A817-EA4A-ADE7-989A4662ED4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15E0207-1CCC-3943-BDAB-61C9DBD7048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039724-D7C5-7C44-9E42-E768D0DF79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3356548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14A9670-2DFC-6448-B7CC-5FF8C648F19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807BCBF-4E21-0C48-A715-12B930F7DD6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964C67-F35B-7A48-BF44-D0405B8EFA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8398259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8B5CAB9C-8508-364F-B830-49978594699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1F51B785-8C8D-DA4D-8F9F-8277CA33480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DE75D6-4A68-E14B-926C-F1BBD7E37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6183965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23A1BE2-229F-224F-9CA8-95A182068B5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DA9307F-FA5F-B744-B6E4-4898B644D39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AB3BC0-003E-804A-8CD4-7F01DFE6986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2355970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Title and Horizonta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1"/>
          </p:nvPr>
        </p:nvSpPr>
        <p:spPr>
          <a:xfrm>
            <a:off x="404565" y="3886201"/>
            <a:ext cx="7896225" cy="2452382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629950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3870325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572000" y="1362075"/>
            <a:ext cx="3870325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84539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4B7CEF06-39C8-AE47-A379-17EF1948D8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D1DA5B74-5AC8-3442-9F6D-64F2891AB165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0D1E3C9E-74FD-2046-BB1C-A519FC081C8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179F8DD-DE6D-B34B-BBC0-AC36CCD412A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1A8C62D-9BA9-BD49-AF29-366BE72FA16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E9A3D01F-A5F2-C341-962A-CEEAF6A7A3D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DEA4504B-EA94-3041-A9C8-1D79DD29FBD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2011247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03D5255-38F5-734F-ADF3-18FA61088B9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99233E5-9598-994A-9112-07D83347BE4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D941E8-C7F6-F74E-89AB-55AE6B68C1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457000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62B2B48-F598-C14C-B4F0-907D7E3DE4F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AF61E06-3462-0448-BFD8-335C636A929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BB9E6E-8634-AF44-A1B3-DA9ADDE98A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94504923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E3D81A5-B66A-F647-BCBC-5BBBDFB53B4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487EB18-418F-AE43-8CA8-FAC0D1FD2CF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616511-A1D5-E349-A0E9-BECDB17DCF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8505752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2889308C-349E-6246-BFE2-7FF63B934C9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0FB31393-6340-8941-BB89-50B42CB504E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16D06F-BEFF-3D4E-B434-C88C10B77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1336648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32ABB25F-8084-454F-9B18-FEB537B1BC9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3140400B-E5AA-F341-8336-EDE42681747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93C6CA-A236-3048-82E7-962FD27B23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913053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31662CF0-55A3-E441-A36B-B8B0DFE2E21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18F3492D-3E9A-0A4F-ABE1-13B39EC6C29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58DA41-6D6A-ED4C-9BEA-0997E1AFFDF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81597984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AE58088E-384A-5249-8A60-A551728CADC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B64A24B9-F4EC-BE47-BC10-424BB406DC2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145A6A-3353-A644-B98B-BD88D6924C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756694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7D501F4-630F-D047-BCE7-4386F9DF263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E995871-98E0-5942-BA3A-629B370AA5C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D89FD7-7EDF-324E-8FCC-EFEC5F7FC5E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9654594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41FB973-C87C-C04F-8A22-48AE0EEEE7B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CD57067-ACE2-5141-A1DA-C5EC1C4E3F5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9A2B05-AC36-1542-A68B-5A075F1928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0943639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F8A6C7B-86A2-574C-8393-76A5F5AA693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DBD1F99-B82D-6343-AE26-02097AB602F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36EB77-60FA-CD4C-AE08-5C2888D7137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5287986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1181166-9F54-8B4F-B223-2089B1F1AB7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FED792C-EEFA-C747-8E65-12F94A78C22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84551A-550D-2740-A71C-08FA5607C9F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0566398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26C8E13-07D9-D746-B330-A02F4149F55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57E4F87-A163-FD48-AB9F-7D5E35B2693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02A89A-5111-B843-9344-FFBEBE4C55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4358245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40533453-8B3A-6C42-A13B-0A45F50629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E5A5FBB1-D519-9647-B799-03B9B387AE6F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596D1BB2-8D3D-1C4D-B9F4-FF2537D39CCD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0340E016-EF88-D448-A5DE-939620F4454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Garamond" pitchFamily="18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3B316AF-A984-B746-AB01-E81395DA73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45AFE5D2-968B-1E43-BE5E-836C9DCC06F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5781603F-4DC0-D444-A477-B66E8CDE5F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44374346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870E846-9AE4-FF44-9267-F75C8CD8B71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17CE4CE-E089-0C4A-9156-6B2BC05E7CC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39516B-0176-D24C-AEA4-1FA63A8291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7786829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4780281-3A97-C047-9D5A-F0AE4CBFABB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BB1CC97-3441-1746-8E1E-5426C21C883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541205-CD83-6846-AA81-39BD29643C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2330227"/>
      </p:ext>
    </p:extLst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708CA7C-B8FC-7941-BF28-02E334D74A6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8E37967-FBBC-104C-90BD-9D8BF3AAD75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FFEB2D-BC04-7848-B885-E836AAC38FD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5032296"/>
      </p:ext>
    </p:extLst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9649CDFA-0D2A-C84D-BA4B-15C3554D94D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65FB8867-ECF7-834C-8F43-5D157E1A4C4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CC8DED-C5E7-B447-90D6-B600A3C0F26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9327882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2012A8E-BA32-FA44-8978-1FF106D40AA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EA1BE6A-EAE2-6948-9B67-C143DC48984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43FDF1-BF10-F349-AEEB-050372D0CC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4972083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2EDE40D3-E54B-684E-9A9A-3376AD65072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C2C0556D-DD8A-554B-ADD6-A98E1F32D45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F5372E-9E63-C641-8D70-164DBFE9456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3499120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B012519F-6AC5-1D4A-BBC8-8FDE300ACB1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F8B057FC-46AD-4848-8D10-9572314EA9B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A43CC1-D8B5-4247-BDA0-E21BA9126D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505037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6CC2965-97EF-3F44-B8AA-D612381A43A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BFC28EF-F1FE-934E-A7BC-28E9DD5EE21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3A4009-4103-F144-997D-D623518F10A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528903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80BFB94-DB92-4641-82D0-4F74D10AC37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CCB254B-EC45-8F4E-9966-35820018AC9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4476B2-4482-034E-A466-990D330A8A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3716852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557F1A3-8697-1549-B0F8-F27674BA96E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E1B2D57-7588-0248-98C6-0A6906A6506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D7180A-3079-2B42-B319-EFDE77A800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0817153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B753C4D-FB2A-7E49-8580-5BFB0D8F811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635951E-5EF5-114B-8EE9-EDFBCF3776F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3044E9-27FD-414B-B826-20360E4D17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678520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40DF55C7-C2CE-EA43-A55E-D68ABF2D71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414F2E31-FEF8-224B-864E-F6D4757A120C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1DD7540D-4389-4F4F-A3B7-EA144E92F56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F8C21EA-DB76-1044-BF9D-FE3B0A9FE6F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78223AF8-1DAE-544E-B37D-DA3EDB1465C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77665C8C-7003-9244-BAEB-C239E67B6EE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9CAE48A1-3404-8C40-905D-16B3F84F18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4030339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55C7B92-F2DC-624F-8F42-690959748D8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D148AD3-18B0-D549-A23A-F84A78D1CF4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37DF4B-8643-D441-84C8-6051EB0388E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2275919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128B34E-D578-964D-AEA5-2AB7358F68F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1E6B50B-C9DE-0346-BB21-D25FF54D95C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F9173E-2257-AD4F-A623-C8DDB8BE51D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7085528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B9B5C5C-6F1F-E24C-9319-774B6A5FB31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7920349-52A6-3642-932C-84E8F79A2A1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8A7A9D-E381-DF48-94AB-6B650A94C88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1128681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FD27936-A35D-9B4C-9A88-1B9C64AEE86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1E768E2-CBD0-244F-93DE-D2570C68B71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AF2E32-3CA0-2B49-8B14-9CAF2E788C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8259581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819536C6-50A6-4D44-9137-C5374D36E4E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8A6DFBE4-186A-2244-AE26-611CE9A2E52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21C9B7-8FD4-4447-9A2C-0E77C42AE9F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565232"/>
      </p:ext>
    </p:extLst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64CF522E-BFBA-5948-87B0-A67BC06A34E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717C78ED-F7A0-BA48-A8F1-51EFD108875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5A058D-9BA2-3543-B8E2-577910DB68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0814910"/>
      </p:ext>
    </p:extLst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58C867DD-3306-854C-AA97-FC8DD49FD30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1F24FC44-F824-5D47-827F-0C2575A0798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74E581-005D-8C41-B7A2-DD7B16F6FE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6311657"/>
      </p:ext>
    </p:extLst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6A53D6B-36FF-5A4C-BAB5-9A2ACD85062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8BF9CD8-8A70-AE4A-AADF-FDB5B62DE01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BB06D1-B007-3843-9DEA-2E8DFABF4D0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3776165"/>
      </p:ext>
    </p:extLst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5405273-6A52-F341-8884-5035D984EA7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C4BAE5F-7FD1-484A-8961-05A939874A6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718F5B-701C-D740-8A70-DAA84E44C00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6127550"/>
      </p:ext>
    </p:extLst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1D9DC37-8D86-E640-8DEE-754B94BB657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E7D2736-27F7-E54F-B324-721B2CCEA40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10D2EF-A98B-3F49-BA83-B31C9296AB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292683"/>
      </p:ext>
    </p:extLst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E7C055E-64A2-484D-976F-AFABDE25E4C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D2DE5AE-3729-7B4F-B127-F2FB595E335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8ADB96-21F6-214D-AD44-ADA97E4DF57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6537549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0842ED7-F3BE-CD47-A074-CB9735A6D83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8269C8F-3118-624D-8C35-BE0795D4A0A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1E99D6-E4F2-8045-B1EA-71D7D57BC9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8837737"/>
      </p:ext>
    </p:extLst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1CE82145-BC9C-D94F-827B-2F9EADEA56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9167ADC5-A592-514F-944C-1F33D21E26C5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BC60C81A-9828-B742-94D8-0BDF1238DA7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5FE60F8F-34D8-174C-A22B-980AC34206E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81897A77-91B8-0F47-AC24-72287013739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F8A1430B-C9E6-B949-A29F-CA946442F11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BCF12B9B-9B99-D040-A023-A59E4FB843B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3757451"/>
      </p:ext>
    </p:extLst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7CF3298-ACB0-E747-8310-88AC454B3B1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1D4E54B-70D2-F34C-8B12-B974C6B22A1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3591AA-83E4-D84A-823C-235A6A8207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1953243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7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12.xml"/><Relationship Id="rId7" Type="http://schemas.openxmlformats.org/officeDocument/2006/relationships/slideLayout" Target="../slideLayouts/slideLayout116.xml"/><Relationship Id="rId12" Type="http://schemas.openxmlformats.org/officeDocument/2006/relationships/slideLayout" Target="../slideLayouts/slideLayout121.xml"/><Relationship Id="rId2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110.xml"/><Relationship Id="rId6" Type="http://schemas.openxmlformats.org/officeDocument/2006/relationships/slideLayout" Target="../slideLayouts/slideLayout115.xml"/><Relationship Id="rId11" Type="http://schemas.openxmlformats.org/officeDocument/2006/relationships/slideLayout" Target="../slideLayouts/slideLayout120.xml"/><Relationship Id="rId5" Type="http://schemas.openxmlformats.org/officeDocument/2006/relationships/slideLayout" Target="../slideLayouts/slideLayout114.xml"/><Relationship Id="rId10" Type="http://schemas.openxmlformats.org/officeDocument/2006/relationships/slideLayout" Target="../slideLayouts/slideLayout119.xml"/><Relationship Id="rId4" Type="http://schemas.openxmlformats.org/officeDocument/2006/relationships/slideLayout" Target="../slideLayouts/slideLayout113.xml"/><Relationship Id="rId9" Type="http://schemas.openxmlformats.org/officeDocument/2006/relationships/slideLayout" Target="../slideLayouts/slideLayout11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slideLayout" Target="../slideLayouts/slideLayout133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1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36.xml"/><Relationship Id="rId7" Type="http://schemas.openxmlformats.org/officeDocument/2006/relationships/slideLayout" Target="../slideLayouts/slideLayout140.xml"/><Relationship Id="rId12" Type="http://schemas.openxmlformats.org/officeDocument/2006/relationships/slideLayout" Target="../slideLayouts/slideLayout145.xml"/><Relationship Id="rId2" Type="http://schemas.openxmlformats.org/officeDocument/2006/relationships/slideLayout" Target="../slideLayouts/slideLayout135.xml"/><Relationship Id="rId1" Type="http://schemas.openxmlformats.org/officeDocument/2006/relationships/slideLayout" Target="../slideLayouts/slideLayout134.xml"/><Relationship Id="rId6" Type="http://schemas.openxmlformats.org/officeDocument/2006/relationships/slideLayout" Target="../slideLayouts/slideLayout139.xml"/><Relationship Id="rId11" Type="http://schemas.openxmlformats.org/officeDocument/2006/relationships/slideLayout" Target="../slideLayouts/slideLayout144.xml"/><Relationship Id="rId5" Type="http://schemas.openxmlformats.org/officeDocument/2006/relationships/slideLayout" Target="../slideLayouts/slideLayout138.xml"/><Relationship Id="rId10" Type="http://schemas.openxmlformats.org/officeDocument/2006/relationships/slideLayout" Target="../slideLayouts/slideLayout143.xml"/><Relationship Id="rId4" Type="http://schemas.openxmlformats.org/officeDocument/2006/relationships/slideLayout" Target="../slideLayouts/slideLayout137.xml"/><Relationship Id="rId9" Type="http://schemas.openxmlformats.org/officeDocument/2006/relationships/slideLayout" Target="../slideLayouts/slideLayout142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3.xml"/><Relationship Id="rId13" Type="http://schemas.openxmlformats.org/officeDocument/2006/relationships/theme" Target="../theme/theme13.xml"/><Relationship Id="rId3" Type="http://schemas.openxmlformats.org/officeDocument/2006/relationships/slideLayout" Target="../slideLayouts/slideLayout148.xml"/><Relationship Id="rId7" Type="http://schemas.openxmlformats.org/officeDocument/2006/relationships/slideLayout" Target="../slideLayouts/slideLayout152.xml"/><Relationship Id="rId12" Type="http://schemas.openxmlformats.org/officeDocument/2006/relationships/slideLayout" Target="../slideLayouts/slideLayout157.xml"/><Relationship Id="rId2" Type="http://schemas.openxmlformats.org/officeDocument/2006/relationships/slideLayout" Target="../slideLayouts/slideLayout147.xml"/><Relationship Id="rId1" Type="http://schemas.openxmlformats.org/officeDocument/2006/relationships/slideLayout" Target="../slideLayouts/slideLayout146.xml"/><Relationship Id="rId6" Type="http://schemas.openxmlformats.org/officeDocument/2006/relationships/slideLayout" Target="../slideLayouts/slideLayout151.xml"/><Relationship Id="rId11" Type="http://schemas.openxmlformats.org/officeDocument/2006/relationships/slideLayout" Target="../slideLayouts/slideLayout156.xml"/><Relationship Id="rId5" Type="http://schemas.openxmlformats.org/officeDocument/2006/relationships/slideLayout" Target="../slideLayouts/slideLayout150.xml"/><Relationship Id="rId10" Type="http://schemas.openxmlformats.org/officeDocument/2006/relationships/slideLayout" Target="../slideLayouts/slideLayout155.xml"/><Relationship Id="rId4" Type="http://schemas.openxmlformats.org/officeDocument/2006/relationships/slideLayout" Target="../slideLayouts/slideLayout149.xml"/><Relationship Id="rId9" Type="http://schemas.openxmlformats.org/officeDocument/2006/relationships/slideLayout" Target="../slideLayouts/slideLayout15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slideLayout" Target="../slideLayouts/slideLayout61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slideLayout" Target="../slideLayouts/slideLayout6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0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9.xml"/><Relationship Id="rId12" Type="http://schemas.openxmlformats.org/officeDocument/2006/relationships/slideLayout" Target="../slideLayouts/slideLayout74.xml"/><Relationship Id="rId2" Type="http://schemas.openxmlformats.org/officeDocument/2006/relationships/slideLayout" Target="../slideLayouts/slideLayout64.xml"/><Relationship Id="rId1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8.xml"/><Relationship Id="rId11" Type="http://schemas.openxmlformats.org/officeDocument/2006/relationships/slideLayout" Target="../slideLayouts/slideLayout73.xml"/><Relationship Id="rId5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72.xml"/><Relationship Id="rId4" Type="http://schemas.openxmlformats.org/officeDocument/2006/relationships/slideLayout" Target="../slideLayouts/slideLayout66.xml"/><Relationship Id="rId9" Type="http://schemas.openxmlformats.org/officeDocument/2006/relationships/slideLayout" Target="../slideLayouts/slideLayout71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77.xml"/><Relationship Id="rId7" Type="http://schemas.openxmlformats.org/officeDocument/2006/relationships/slideLayout" Target="../slideLayouts/slideLayout81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6.xml"/><Relationship Id="rId1" Type="http://schemas.openxmlformats.org/officeDocument/2006/relationships/slideLayout" Target="../slideLayouts/slideLayout75.xml"/><Relationship Id="rId6" Type="http://schemas.openxmlformats.org/officeDocument/2006/relationships/slideLayout" Target="../slideLayouts/slideLayout80.xml"/><Relationship Id="rId11" Type="http://schemas.openxmlformats.org/officeDocument/2006/relationships/slideLayout" Target="../slideLayouts/slideLayout85.xml"/><Relationship Id="rId5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84.xml"/><Relationship Id="rId4" Type="http://schemas.openxmlformats.org/officeDocument/2006/relationships/slideLayout" Target="../slideLayouts/slideLayout78.xml"/><Relationship Id="rId9" Type="http://schemas.openxmlformats.org/officeDocument/2006/relationships/slideLayout" Target="../slideLayouts/slideLayout83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3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8.xml"/><Relationship Id="rId7" Type="http://schemas.openxmlformats.org/officeDocument/2006/relationships/slideLayout" Target="../slideLayouts/slideLayout92.xml"/><Relationship Id="rId12" Type="http://schemas.openxmlformats.org/officeDocument/2006/relationships/slideLayout" Target="../slideLayouts/slideLayout97.xml"/><Relationship Id="rId2" Type="http://schemas.openxmlformats.org/officeDocument/2006/relationships/slideLayout" Target="../slideLayouts/slideLayout87.xml"/><Relationship Id="rId1" Type="http://schemas.openxmlformats.org/officeDocument/2006/relationships/slideLayout" Target="../slideLayouts/slideLayout86.xml"/><Relationship Id="rId6" Type="http://schemas.openxmlformats.org/officeDocument/2006/relationships/slideLayout" Target="../slideLayouts/slideLayout91.xml"/><Relationship Id="rId11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95.xml"/><Relationship Id="rId4" Type="http://schemas.openxmlformats.org/officeDocument/2006/relationships/slideLayout" Target="../slideLayouts/slideLayout89.xml"/><Relationship Id="rId9" Type="http://schemas.openxmlformats.org/officeDocument/2006/relationships/slideLayout" Target="../slideLayouts/slideLayout94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5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100.xml"/><Relationship Id="rId7" Type="http://schemas.openxmlformats.org/officeDocument/2006/relationships/slideLayout" Target="../slideLayouts/slideLayout104.xml"/><Relationship Id="rId12" Type="http://schemas.openxmlformats.org/officeDocument/2006/relationships/slideLayout" Target="../slideLayouts/slideLayout109.xml"/><Relationship Id="rId2" Type="http://schemas.openxmlformats.org/officeDocument/2006/relationships/slideLayout" Target="../slideLayouts/slideLayout99.xml"/><Relationship Id="rId1" Type="http://schemas.openxmlformats.org/officeDocument/2006/relationships/slideLayout" Target="../slideLayouts/slideLayout98.xml"/><Relationship Id="rId6" Type="http://schemas.openxmlformats.org/officeDocument/2006/relationships/slideLayout" Target="../slideLayouts/slideLayout103.xml"/><Relationship Id="rId11" Type="http://schemas.openxmlformats.org/officeDocument/2006/relationships/slideLayout" Target="../slideLayouts/slideLayout108.xml"/><Relationship Id="rId5" Type="http://schemas.openxmlformats.org/officeDocument/2006/relationships/slideLayout" Target="../slideLayouts/slideLayout102.xml"/><Relationship Id="rId10" Type="http://schemas.openxmlformats.org/officeDocument/2006/relationships/slideLayout" Target="../slideLayouts/slideLayout107.xml"/><Relationship Id="rId4" Type="http://schemas.openxmlformats.org/officeDocument/2006/relationships/slideLayout" Target="../slideLayouts/slideLayout101.xml"/><Relationship Id="rId9" Type="http://schemas.openxmlformats.org/officeDocument/2006/relationships/slideLayout" Target="../slideLayouts/slideLayout10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902C5C46-1A21-9E45-9FFB-98E0E6FA1C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3864BD76-D756-3B45-B979-1774E3D8110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31318EF5-EE6F-AA49-93D4-51D624D95F4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1A7905B3-DB59-0F4F-9A20-875E10614F4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189F878-EA39-F747-BC69-14F51439D0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ED2CBECA-E0B6-4D49-A5A9-A838A37F40C1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BBE3FCF4-D87F-6444-B581-A70F211DFC0A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142" r:id="rId1"/>
    <p:sldLayoutId id="2147486011" r:id="rId2"/>
    <p:sldLayoutId id="2147486012" r:id="rId3"/>
    <p:sldLayoutId id="2147486013" r:id="rId4"/>
    <p:sldLayoutId id="2147486014" r:id="rId5"/>
    <p:sldLayoutId id="2147486015" r:id="rId6"/>
    <p:sldLayoutId id="2147486016" r:id="rId7"/>
    <p:sldLayoutId id="2147486017" r:id="rId8"/>
    <p:sldLayoutId id="2147486018" r:id="rId9"/>
    <p:sldLayoutId id="2147486019" r:id="rId10"/>
    <p:sldLayoutId id="2147486020" r:id="rId11"/>
    <p:sldLayoutId id="2147486021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>
            <a:extLst>
              <a:ext uri="{FF2B5EF4-FFF2-40B4-BE49-F238E27FC236}">
                <a16:creationId xmlns:a16="http://schemas.microsoft.com/office/drawing/2014/main" id="{43B5B622-39EC-6C4D-8987-A6014DE693A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74650" y="371475"/>
            <a:ext cx="75914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19811" name="Rectangle 3">
            <a:extLst>
              <a:ext uri="{FF2B5EF4-FFF2-40B4-BE49-F238E27FC236}">
                <a16:creationId xmlns:a16="http://schemas.microsoft.com/office/drawing/2014/main" id="{9A54A248-53BB-4549-8269-C60D1C09534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362075"/>
            <a:ext cx="7896225" cy="497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</p:txBody>
      </p:sp>
      <p:sp>
        <p:nvSpPr>
          <p:cNvPr id="475140" name="Text Box 5">
            <a:extLst>
              <a:ext uri="{FF2B5EF4-FFF2-40B4-BE49-F238E27FC236}">
                <a16:creationId xmlns:a16="http://schemas.microsoft.com/office/drawing/2014/main" id="{523DBFEB-0A45-814E-99E0-EE5660C089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97813" y="-26988"/>
            <a:ext cx="130968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en-US" altLang="en-US" sz="1200">
                <a:solidFill>
                  <a:schemeClr val="bg1"/>
                </a:solidFill>
                <a:latin typeface="Times New Roman" charset="0"/>
              </a:rPr>
              <a:t>Carnegie Mellon</a:t>
            </a:r>
          </a:p>
        </p:txBody>
      </p:sp>
      <p:sp>
        <p:nvSpPr>
          <p:cNvPr id="475141" name="TextBox 1">
            <a:extLst>
              <a:ext uri="{FF2B5EF4-FFF2-40B4-BE49-F238E27FC236}">
                <a16:creationId xmlns:a16="http://schemas.microsoft.com/office/drawing/2014/main" id="{40380F23-C2B3-E547-BB4C-EB3A465D76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9600" y="6400800"/>
            <a:ext cx="698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>
              <a:defRPr/>
            </a:pPr>
            <a:fld id="{91A87D52-B2AE-324C-86F9-92C2896E56F0}" type="slidenum">
              <a:rPr lang="de-CH" altLang="en-US" sz="1400" smtClean="0">
                <a:solidFill>
                  <a:srgbClr val="A6A6A6"/>
                </a:solidFill>
                <a:latin typeface="Calibri" charset="0"/>
              </a:rPr>
              <a:pPr algn="r">
                <a:defRPr/>
              </a:pPr>
              <a:t>‹#›</a:t>
            </a:fld>
            <a:endParaRPr lang="de-CH" altLang="en-US" sz="1400">
              <a:solidFill>
                <a:srgbClr val="A6A6A6"/>
              </a:solidFill>
              <a:latin typeface="Calibri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153" r:id="rId1"/>
    <p:sldLayoutId id="2147486109" r:id="rId2"/>
    <p:sldLayoutId id="2147486110" r:id="rId3"/>
    <p:sldLayoutId id="2147486111" r:id="rId4"/>
    <p:sldLayoutId id="2147486112" r:id="rId5"/>
    <p:sldLayoutId id="2147486113" r:id="rId6"/>
    <p:sldLayoutId id="2147486114" r:id="rId7"/>
    <p:sldLayoutId id="2147486115" r:id="rId8"/>
    <p:sldLayoutId id="2147486116" r:id="rId9"/>
    <p:sldLayoutId id="2147486117" r:id="rId10"/>
    <p:sldLayoutId id="2147486118" r:id="rId11"/>
    <p:sldLayoutId id="2147486119" r:id="rId12"/>
  </p:sldLayoutIdLst>
  <p:hf hdr="0" ftr="0" dt="0"/>
  <p:txStyles>
    <p:titleStyle>
      <a:lvl1pPr marL="119063" indent="-119063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itchFamily="34" charset="0"/>
          <a:ea typeface="+mj-ea"/>
          <a:cs typeface="+mj-cs"/>
        </a:defRPr>
      </a:lvl1pPr>
      <a:lvl2pPr marL="119063" indent="-119063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charset="0"/>
        </a:defRPr>
      </a:lvl2pPr>
      <a:lvl3pPr marL="119063" indent="-119063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charset="0"/>
        </a:defRPr>
      </a:lvl3pPr>
      <a:lvl4pPr marL="119063" indent="-119063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charset="0"/>
        </a:defRPr>
      </a:lvl4pPr>
      <a:lvl5pPr marL="119063" indent="-119063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charset="0"/>
        </a:defRPr>
      </a:lvl5pPr>
      <a:lvl6pPr marL="5762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6pPr>
      <a:lvl7pPr marL="10334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7pPr>
      <a:lvl8pPr marL="14906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8pPr>
      <a:lvl9pPr marL="19478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ts val="2400"/>
        </a:spcBef>
        <a:spcAft>
          <a:spcPct val="0"/>
        </a:spcAft>
        <a:buClr>
          <a:srgbClr val="A81E5B"/>
        </a:buClr>
        <a:buSzPct val="60000"/>
        <a:buFont typeface="Wingdings 2" pitchFamily="2" charset="2"/>
        <a:buChar char="¢"/>
        <a:defRPr sz="2400" b="1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ts val="600"/>
        </a:spcBef>
        <a:spcAft>
          <a:spcPct val="0"/>
        </a:spcAft>
        <a:buClr>
          <a:srgbClr val="A81E5B"/>
        </a:buClr>
        <a:buSzPct val="110000"/>
        <a:buFont typeface="Wingdings" pitchFamily="2" charset="2"/>
        <a:buChar char="§"/>
        <a:defRPr sz="2000">
          <a:solidFill>
            <a:schemeClr val="tx1"/>
          </a:solidFill>
          <a:latin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80000"/>
        <a:buFont typeface="Wingdings" pitchFamily="2" charset="2"/>
        <a:buChar char="§"/>
        <a:defRPr sz="2000">
          <a:solidFill>
            <a:schemeClr val="tx1"/>
          </a:solidFill>
          <a:latin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1026">
            <a:extLst>
              <a:ext uri="{FF2B5EF4-FFF2-40B4-BE49-F238E27FC236}">
                <a16:creationId xmlns:a16="http://schemas.microsoft.com/office/drawing/2014/main" id="{D41E689C-6DDF-0640-B0A6-D19E190693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21859" name="Rectangle 1027">
            <a:extLst>
              <a:ext uri="{FF2B5EF4-FFF2-40B4-BE49-F238E27FC236}">
                <a16:creationId xmlns:a16="http://schemas.microsoft.com/office/drawing/2014/main" id="{670048C2-BEC2-5F49-8043-1DA4861E63D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32F8CF94-9CD5-8445-9D9F-B38C69891A8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E2881A30-5090-2B44-8472-7E335F08517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DEB414C7-E7EB-8D44-B774-02C690CA996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21862" name="Line 1032">
            <a:extLst>
              <a:ext uri="{FF2B5EF4-FFF2-40B4-BE49-F238E27FC236}">
                <a16:creationId xmlns:a16="http://schemas.microsoft.com/office/drawing/2014/main" id="{CD8F7801-D21E-424E-B356-49FE24CF5303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1863" name="Line 1033">
            <a:extLst>
              <a:ext uri="{FF2B5EF4-FFF2-40B4-BE49-F238E27FC236}">
                <a16:creationId xmlns:a16="http://schemas.microsoft.com/office/drawing/2014/main" id="{21074B76-81C1-3F4B-9447-03E25ABEF85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154" r:id="rId1"/>
    <p:sldLayoutId id="2147486120" r:id="rId2"/>
    <p:sldLayoutId id="2147486121" r:id="rId3"/>
    <p:sldLayoutId id="2147486122" r:id="rId4"/>
    <p:sldLayoutId id="2147486123" r:id="rId5"/>
    <p:sldLayoutId id="2147486124" r:id="rId6"/>
    <p:sldLayoutId id="2147486125" r:id="rId7"/>
    <p:sldLayoutId id="2147486126" r:id="rId8"/>
    <p:sldLayoutId id="2147486127" r:id="rId9"/>
    <p:sldLayoutId id="2147486128" r:id="rId10"/>
    <p:sldLayoutId id="2147486129" r:id="rId11"/>
    <p:sldLayoutId id="2147486130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1026">
            <a:extLst>
              <a:ext uri="{FF2B5EF4-FFF2-40B4-BE49-F238E27FC236}">
                <a16:creationId xmlns:a16="http://schemas.microsoft.com/office/drawing/2014/main" id="{F3B525FE-446C-514C-9E4F-C38126E9573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35171" name="Rectangle 1027">
            <a:extLst>
              <a:ext uri="{FF2B5EF4-FFF2-40B4-BE49-F238E27FC236}">
                <a16:creationId xmlns:a16="http://schemas.microsoft.com/office/drawing/2014/main" id="{BCED8C0C-8D30-C944-9027-1FA8664C948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6352BEE8-3EAC-0747-95FA-D5EB8C1CF77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46605FE8-2EF7-5844-A8FC-3BAE6914A31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11115E8A-9071-CF4E-8B8C-D551CA59EE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35174" name="Line 1032">
            <a:extLst>
              <a:ext uri="{FF2B5EF4-FFF2-40B4-BE49-F238E27FC236}">
                <a16:creationId xmlns:a16="http://schemas.microsoft.com/office/drawing/2014/main" id="{09ED2971-C2EC-FC45-92C5-7477E9B22704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5175" name="Line 1033">
            <a:extLst>
              <a:ext uri="{FF2B5EF4-FFF2-40B4-BE49-F238E27FC236}">
                <a16:creationId xmlns:a16="http://schemas.microsoft.com/office/drawing/2014/main" id="{ED265F98-119D-3D44-9C7C-A03C5E74C09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155" r:id="rId1"/>
    <p:sldLayoutId id="2147486131" r:id="rId2"/>
    <p:sldLayoutId id="2147486132" r:id="rId3"/>
    <p:sldLayoutId id="2147486133" r:id="rId4"/>
    <p:sldLayoutId id="2147486134" r:id="rId5"/>
    <p:sldLayoutId id="2147486135" r:id="rId6"/>
    <p:sldLayoutId id="2147486136" r:id="rId7"/>
    <p:sldLayoutId id="2147486137" r:id="rId8"/>
    <p:sldLayoutId id="2147486138" r:id="rId9"/>
    <p:sldLayoutId id="2147486139" r:id="rId10"/>
    <p:sldLayoutId id="2147486140" r:id="rId11"/>
    <p:sldLayoutId id="2147486141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5054885D-97A4-9C4B-9F1B-AB2A4F1537A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503CE867-A5CF-0240-B2E4-E18EFEC36D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E5AB56F5-9946-F84D-8A1C-D99064A404F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2F3ABB37-9616-0A43-9E50-1DD551038CC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B61777B5-1E84-DE46-8445-F4FDAD7F2D8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1DA88A09-CB9F-1B48-BCAB-57991F66046B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2351C622-BBD1-7548-BA27-C998CF283CF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859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157" r:id="rId1"/>
    <p:sldLayoutId id="2147486158" r:id="rId2"/>
    <p:sldLayoutId id="2147486159" r:id="rId3"/>
    <p:sldLayoutId id="2147486160" r:id="rId4"/>
    <p:sldLayoutId id="2147486161" r:id="rId5"/>
    <p:sldLayoutId id="2147486162" r:id="rId6"/>
    <p:sldLayoutId id="2147486163" r:id="rId7"/>
    <p:sldLayoutId id="2147486164" r:id="rId8"/>
    <p:sldLayoutId id="2147486165" r:id="rId9"/>
    <p:sldLayoutId id="2147486166" r:id="rId10"/>
    <p:sldLayoutId id="2147486167" r:id="rId11"/>
    <p:sldLayoutId id="2147486168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>
            <a:extLst>
              <a:ext uri="{FF2B5EF4-FFF2-40B4-BE49-F238E27FC236}">
                <a16:creationId xmlns:a16="http://schemas.microsoft.com/office/drawing/2014/main" id="{84063E75-8CBE-4C47-BDE3-6C654F30B20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339" name="Rectangle 1027">
            <a:extLst>
              <a:ext uri="{FF2B5EF4-FFF2-40B4-BE49-F238E27FC236}">
                <a16:creationId xmlns:a16="http://schemas.microsoft.com/office/drawing/2014/main" id="{478FAB95-93F2-094C-9CE3-14A4F5D693C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7DB5E3CD-5A93-A540-85B0-16B614DA78E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F010677D-8C84-0045-A400-A8B7BC2BCB2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87C8BDB2-56A0-3049-936C-3116C418CEF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4342" name="Line 1032">
            <a:extLst>
              <a:ext uri="{FF2B5EF4-FFF2-40B4-BE49-F238E27FC236}">
                <a16:creationId xmlns:a16="http://schemas.microsoft.com/office/drawing/2014/main" id="{85E62446-5122-4847-BF46-197A394A10A0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3" name="Line 1033">
            <a:extLst>
              <a:ext uri="{FF2B5EF4-FFF2-40B4-BE49-F238E27FC236}">
                <a16:creationId xmlns:a16="http://schemas.microsoft.com/office/drawing/2014/main" id="{ABE9CA1C-F559-DA4A-BF87-AF65EDD0873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143" r:id="rId1"/>
    <p:sldLayoutId id="2147486022" r:id="rId2"/>
    <p:sldLayoutId id="2147486023" r:id="rId3"/>
    <p:sldLayoutId id="2147486024" r:id="rId4"/>
    <p:sldLayoutId id="2147486025" r:id="rId5"/>
    <p:sldLayoutId id="2147486026" r:id="rId6"/>
    <p:sldLayoutId id="2147486027" r:id="rId7"/>
    <p:sldLayoutId id="2147486028" r:id="rId8"/>
    <p:sldLayoutId id="2147486029" r:id="rId9"/>
    <p:sldLayoutId id="2147486030" r:id="rId10"/>
    <p:sldLayoutId id="2147486031" r:id="rId11"/>
    <p:sldLayoutId id="2147486032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026">
            <a:extLst>
              <a:ext uri="{FF2B5EF4-FFF2-40B4-BE49-F238E27FC236}">
                <a16:creationId xmlns:a16="http://schemas.microsoft.com/office/drawing/2014/main" id="{D0E1E498-588C-5D43-9811-476125A1772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7651" name="Rectangle 1027">
            <a:extLst>
              <a:ext uri="{FF2B5EF4-FFF2-40B4-BE49-F238E27FC236}">
                <a16:creationId xmlns:a16="http://schemas.microsoft.com/office/drawing/2014/main" id="{3DD23DCE-800A-CC4E-A962-26CBE7AB908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0AFFF779-3EC5-2C42-9A9B-9E0E3D478FA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288D2572-6B24-3943-8F55-A57183AA07F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CE416883-3A23-BA4D-A36A-7091830821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7654" name="Line 1032">
            <a:extLst>
              <a:ext uri="{FF2B5EF4-FFF2-40B4-BE49-F238E27FC236}">
                <a16:creationId xmlns:a16="http://schemas.microsoft.com/office/drawing/2014/main" id="{CD63173A-1DEF-8241-9C87-B334BDD60129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55" name="Line 1033">
            <a:extLst>
              <a:ext uri="{FF2B5EF4-FFF2-40B4-BE49-F238E27FC236}">
                <a16:creationId xmlns:a16="http://schemas.microsoft.com/office/drawing/2014/main" id="{401DB0F7-4FFC-A240-BD79-39FFF3307DB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144" r:id="rId1"/>
    <p:sldLayoutId id="2147486033" r:id="rId2"/>
    <p:sldLayoutId id="2147486034" r:id="rId3"/>
    <p:sldLayoutId id="2147486035" r:id="rId4"/>
    <p:sldLayoutId id="2147486036" r:id="rId5"/>
    <p:sldLayoutId id="2147486037" r:id="rId6"/>
    <p:sldLayoutId id="2147486038" r:id="rId7"/>
    <p:sldLayoutId id="2147486039" r:id="rId8"/>
    <p:sldLayoutId id="2147486040" r:id="rId9"/>
    <p:sldLayoutId id="2147486041" r:id="rId10"/>
    <p:sldLayoutId id="2147486042" r:id="rId11"/>
    <p:sldLayoutId id="2147486043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026">
            <a:extLst>
              <a:ext uri="{FF2B5EF4-FFF2-40B4-BE49-F238E27FC236}">
                <a16:creationId xmlns:a16="http://schemas.microsoft.com/office/drawing/2014/main" id="{4FE66A3E-16CC-904F-834C-77E407A9CAE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40963" name="Rectangle 1027">
            <a:extLst>
              <a:ext uri="{FF2B5EF4-FFF2-40B4-BE49-F238E27FC236}">
                <a16:creationId xmlns:a16="http://schemas.microsoft.com/office/drawing/2014/main" id="{91208796-4E28-B74E-B46E-70AF57F69A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7AE8E7BD-C7FD-4F41-8BFB-A53E7A099F2F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BA189D9F-904B-ED48-9A44-E02E161B0E07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399779A6-644A-AE44-85EF-C4324B2E4C0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40966" name="Line 1032">
            <a:extLst>
              <a:ext uri="{FF2B5EF4-FFF2-40B4-BE49-F238E27FC236}">
                <a16:creationId xmlns:a16="http://schemas.microsoft.com/office/drawing/2014/main" id="{98E74909-44FC-FB42-8FC4-D546FC5C8AE1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67" name="Line 1033">
            <a:extLst>
              <a:ext uri="{FF2B5EF4-FFF2-40B4-BE49-F238E27FC236}">
                <a16:creationId xmlns:a16="http://schemas.microsoft.com/office/drawing/2014/main" id="{3AF8D4B4-2CE8-9946-9FAC-A86D6E3AF82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145" r:id="rId1"/>
    <p:sldLayoutId id="2147486044" r:id="rId2"/>
    <p:sldLayoutId id="2147486045" r:id="rId3"/>
    <p:sldLayoutId id="2147486046" r:id="rId4"/>
    <p:sldLayoutId id="2147486047" r:id="rId5"/>
    <p:sldLayoutId id="2147486048" r:id="rId6"/>
    <p:sldLayoutId id="2147486049" r:id="rId7"/>
    <p:sldLayoutId id="2147486050" r:id="rId8"/>
    <p:sldLayoutId id="2147486051" r:id="rId9"/>
    <p:sldLayoutId id="2147486052" r:id="rId10"/>
    <p:sldLayoutId id="2147486053" r:id="rId11"/>
    <p:sldLayoutId id="2147486054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1026">
            <a:extLst>
              <a:ext uri="{FF2B5EF4-FFF2-40B4-BE49-F238E27FC236}">
                <a16:creationId xmlns:a16="http://schemas.microsoft.com/office/drawing/2014/main" id="{4D75C0D4-10CE-8F4E-B2DA-EF98603759A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4275" name="Rectangle 1027">
            <a:extLst>
              <a:ext uri="{FF2B5EF4-FFF2-40B4-BE49-F238E27FC236}">
                <a16:creationId xmlns:a16="http://schemas.microsoft.com/office/drawing/2014/main" id="{E6769B6C-92CB-B34B-839C-D60021301E8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B9BB04DE-6185-4343-B0EF-DBA870DB8CC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F99D065C-8E5C-184C-AA8E-829D65E96F8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D7A69DF1-E17A-D848-B3AA-0D417E36446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4278" name="Line 1032">
            <a:extLst>
              <a:ext uri="{FF2B5EF4-FFF2-40B4-BE49-F238E27FC236}">
                <a16:creationId xmlns:a16="http://schemas.microsoft.com/office/drawing/2014/main" id="{8A90F0BF-7973-4645-A576-B2E2A231EFE5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79" name="Line 1033">
            <a:extLst>
              <a:ext uri="{FF2B5EF4-FFF2-40B4-BE49-F238E27FC236}">
                <a16:creationId xmlns:a16="http://schemas.microsoft.com/office/drawing/2014/main" id="{FF3CF0FB-46AB-2C4B-BFF6-7B8F6569D3EB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146" r:id="rId1"/>
    <p:sldLayoutId id="2147486055" r:id="rId2"/>
    <p:sldLayoutId id="2147486056" r:id="rId3"/>
    <p:sldLayoutId id="2147486057" r:id="rId4"/>
    <p:sldLayoutId id="2147486058" r:id="rId5"/>
    <p:sldLayoutId id="2147486059" r:id="rId6"/>
    <p:sldLayoutId id="2147486060" r:id="rId7"/>
    <p:sldLayoutId id="2147486061" r:id="rId8"/>
    <p:sldLayoutId id="2147486062" r:id="rId9"/>
    <p:sldLayoutId id="2147486063" r:id="rId10"/>
    <p:sldLayoutId id="2147486064" r:id="rId11"/>
    <p:sldLayoutId id="2147486065" r:id="rId12"/>
    <p:sldLayoutId id="2147486147" r:id="rId13"/>
    <p:sldLayoutId id="2147486148" r:id="rId14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1026">
            <a:extLst>
              <a:ext uri="{FF2B5EF4-FFF2-40B4-BE49-F238E27FC236}">
                <a16:creationId xmlns:a16="http://schemas.microsoft.com/office/drawing/2014/main" id="{6D76FC8B-EF8F-B545-8725-42C26BFEBC3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67587" name="Rectangle 1027">
            <a:extLst>
              <a:ext uri="{FF2B5EF4-FFF2-40B4-BE49-F238E27FC236}">
                <a16:creationId xmlns:a16="http://schemas.microsoft.com/office/drawing/2014/main" id="{97A765FD-57DE-914C-BB82-EFFE99BAE2B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5FBD66D3-903B-8C47-AAA5-D8D61D86E21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E270FAE4-3C16-CA4D-8E36-A72693F6A9E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6D329F97-F735-084B-BF3A-B955BFA793C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7590" name="Line 1032">
            <a:extLst>
              <a:ext uri="{FF2B5EF4-FFF2-40B4-BE49-F238E27FC236}">
                <a16:creationId xmlns:a16="http://schemas.microsoft.com/office/drawing/2014/main" id="{D0225463-0D28-E344-A6B5-8B1B3473B21A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591" name="Line 1033">
            <a:extLst>
              <a:ext uri="{FF2B5EF4-FFF2-40B4-BE49-F238E27FC236}">
                <a16:creationId xmlns:a16="http://schemas.microsoft.com/office/drawing/2014/main" id="{CB5C72AE-6A34-6A4D-8715-9D247E413FF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149" r:id="rId1"/>
    <p:sldLayoutId id="2147486066" r:id="rId2"/>
    <p:sldLayoutId id="2147486067" r:id="rId3"/>
    <p:sldLayoutId id="2147486068" r:id="rId4"/>
    <p:sldLayoutId id="2147486069" r:id="rId5"/>
    <p:sldLayoutId id="2147486070" r:id="rId6"/>
    <p:sldLayoutId id="2147486071" r:id="rId7"/>
    <p:sldLayoutId id="2147486072" r:id="rId8"/>
    <p:sldLayoutId id="2147486073" r:id="rId9"/>
    <p:sldLayoutId id="2147486074" r:id="rId10"/>
    <p:sldLayoutId id="2147486075" r:id="rId11"/>
    <p:sldLayoutId id="2147486076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1026">
            <a:extLst>
              <a:ext uri="{FF2B5EF4-FFF2-40B4-BE49-F238E27FC236}">
                <a16:creationId xmlns:a16="http://schemas.microsoft.com/office/drawing/2014/main" id="{32D7E07D-71B7-2044-849D-8706CA1AE9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80899" name="Rectangle 1027">
            <a:extLst>
              <a:ext uri="{FF2B5EF4-FFF2-40B4-BE49-F238E27FC236}">
                <a16:creationId xmlns:a16="http://schemas.microsoft.com/office/drawing/2014/main" id="{DEDA562D-0E26-734B-A6B4-D7506A254C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0CF668F9-4B1A-0645-B61D-F4AE49001A6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Garamond" pitchFamily="18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38A1E847-A31C-D34C-A015-55B738BD153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latin typeface="Garamond" pitchFamily="18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F70F5A79-A738-444E-A8A4-043401278D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80902" name="Line 1032">
            <a:extLst>
              <a:ext uri="{FF2B5EF4-FFF2-40B4-BE49-F238E27FC236}">
                <a16:creationId xmlns:a16="http://schemas.microsoft.com/office/drawing/2014/main" id="{49AE6551-8B47-DC45-8B6E-3741C52EEEE3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0903" name="Line 1033">
            <a:extLst>
              <a:ext uri="{FF2B5EF4-FFF2-40B4-BE49-F238E27FC236}">
                <a16:creationId xmlns:a16="http://schemas.microsoft.com/office/drawing/2014/main" id="{76E643B0-D803-2348-8FF4-526650964988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80904" name="Picture 7" descr="safari.png">
            <a:extLst>
              <a:ext uri="{FF2B5EF4-FFF2-40B4-BE49-F238E27FC236}">
                <a16:creationId xmlns:a16="http://schemas.microsoft.com/office/drawing/2014/main" id="{43EB4874-B54D-AC4D-BD13-CE7C336B82D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150" r:id="rId1"/>
    <p:sldLayoutId id="2147486077" r:id="rId2"/>
    <p:sldLayoutId id="2147486078" r:id="rId3"/>
    <p:sldLayoutId id="2147486079" r:id="rId4"/>
    <p:sldLayoutId id="2147486080" r:id="rId5"/>
    <p:sldLayoutId id="2147486081" r:id="rId6"/>
    <p:sldLayoutId id="2147486082" r:id="rId7"/>
    <p:sldLayoutId id="2147486083" r:id="rId8"/>
    <p:sldLayoutId id="2147486084" r:id="rId9"/>
    <p:sldLayoutId id="2147486085" r:id="rId10"/>
    <p:sldLayoutId id="2147486086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1026">
            <a:extLst>
              <a:ext uri="{FF2B5EF4-FFF2-40B4-BE49-F238E27FC236}">
                <a16:creationId xmlns:a16="http://schemas.microsoft.com/office/drawing/2014/main" id="{B2160283-F710-574C-B1E3-231B912C6F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93187" name="Rectangle 1027">
            <a:extLst>
              <a:ext uri="{FF2B5EF4-FFF2-40B4-BE49-F238E27FC236}">
                <a16:creationId xmlns:a16="http://schemas.microsoft.com/office/drawing/2014/main" id="{5E64133E-BFF5-024C-BEC5-FE1EE9306D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B9BB04DE-6185-4343-B0EF-DBA870DB8CC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F99D065C-8E5C-184C-AA8E-829D65E96F8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1BF9C4C4-8EF9-B648-B677-1FE40A581F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93190" name="Line 1032">
            <a:extLst>
              <a:ext uri="{FF2B5EF4-FFF2-40B4-BE49-F238E27FC236}">
                <a16:creationId xmlns:a16="http://schemas.microsoft.com/office/drawing/2014/main" id="{1DA6140B-BD42-B745-B4E1-BCEB3B7326D8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3191" name="Line 1033">
            <a:extLst>
              <a:ext uri="{FF2B5EF4-FFF2-40B4-BE49-F238E27FC236}">
                <a16:creationId xmlns:a16="http://schemas.microsoft.com/office/drawing/2014/main" id="{294D8DA5-9808-C343-A079-D8EEABC35A5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151" r:id="rId1"/>
    <p:sldLayoutId id="2147486087" r:id="rId2"/>
    <p:sldLayoutId id="2147486088" r:id="rId3"/>
    <p:sldLayoutId id="2147486089" r:id="rId4"/>
    <p:sldLayoutId id="2147486090" r:id="rId5"/>
    <p:sldLayoutId id="2147486091" r:id="rId6"/>
    <p:sldLayoutId id="2147486092" r:id="rId7"/>
    <p:sldLayoutId id="2147486093" r:id="rId8"/>
    <p:sldLayoutId id="2147486094" r:id="rId9"/>
    <p:sldLayoutId id="2147486095" r:id="rId10"/>
    <p:sldLayoutId id="2147486096" r:id="rId11"/>
    <p:sldLayoutId id="2147486097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1026">
            <a:extLst>
              <a:ext uri="{FF2B5EF4-FFF2-40B4-BE49-F238E27FC236}">
                <a16:creationId xmlns:a16="http://schemas.microsoft.com/office/drawing/2014/main" id="{9BE59F0B-7176-164A-93C4-241B6C6DEA1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6499" name="Rectangle 1027">
            <a:extLst>
              <a:ext uri="{FF2B5EF4-FFF2-40B4-BE49-F238E27FC236}">
                <a16:creationId xmlns:a16="http://schemas.microsoft.com/office/drawing/2014/main" id="{9962C559-3D5B-9F4B-B326-61F7DA8F2C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31318EF5-EE6F-AA49-93D4-51D624D95F4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1A7905B3-DB59-0F4F-9A20-875E10614F4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0681758-E1B9-EC4A-B9EB-982061EFAF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6502" name="Line 1032">
            <a:extLst>
              <a:ext uri="{FF2B5EF4-FFF2-40B4-BE49-F238E27FC236}">
                <a16:creationId xmlns:a16="http://schemas.microsoft.com/office/drawing/2014/main" id="{032229A0-74A4-6E4A-BBC8-AC89883F14BB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6503" name="Line 1033">
            <a:extLst>
              <a:ext uri="{FF2B5EF4-FFF2-40B4-BE49-F238E27FC236}">
                <a16:creationId xmlns:a16="http://schemas.microsoft.com/office/drawing/2014/main" id="{C776543A-4BFB-FF43-8E6A-3E45D85F641D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152" r:id="rId1"/>
    <p:sldLayoutId id="2147486098" r:id="rId2"/>
    <p:sldLayoutId id="2147486099" r:id="rId3"/>
    <p:sldLayoutId id="2147486100" r:id="rId4"/>
    <p:sldLayoutId id="2147486101" r:id="rId5"/>
    <p:sldLayoutId id="2147486102" r:id="rId6"/>
    <p:sldLayoutId id="2147486103" r:id="rId7"/>
    <p:sldLayoutId id="2147486104" r:id="rId8"/>
    <p:sldLayoutId id="2147486105" r:id="rId9"/>
    <p:sldLayoutId id="2147486106" r:id="rId10"/>
    <p:sldLayoutId id="2147486107" r:id="rId11"/>
    <p:sldLayoutId id="2147486108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8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8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99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8.xml"/></Relationships>
</file>

<file path=ppt/slides/_rels/slide10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tags" Target="../tags/tag12.xml"/><Relationship Id="rId7" Type="http://schemas.openxmlformats.org/officeDocument/2006/relationships/notesSlide" Target="../notesSlides/notesSlide19.xml"/><Relationship Id="rId2" Type="http://schemas.openxmlformats.org/officeDocument/2006/relationships/tags" Target="../tags/tag11.xml"/><Relationship Id="rId1" Type="http://schemas.openxmlformats.org/officeDocument/2006/relationships/vmlDrawing" Target="../drawings/vmlDrawing4.vml"/><Relationship Id="rId6" Type="http://schemas.openxmlformats.org/officeDocument/2006/relationships/slideLayout" Target="../slideLayouts/slideLayout99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9" Type="http://schemas.openxmlformats.org/officeDocument/2006/relationships/image" Target="../media/image19.emf"/></Relationships>
</file>

<file path=ppt/slides/_rels/slide10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tags" Target="../tags/tag16.xml"/><Relationship Id="rId7" Type="http://schemas.openxmlformats.org/officeDocument/2006/relationships/notesSlide" Target="../notesSlides/notesSlide20.xml"/><Relationship Id="rId2" Type="http://schemas.openxmlformats.org/officeDocument/2006/relationships/tags" Target="../tags/tag15.xml"/><Relationship Id="rId1" Type="http://schemas.openxmlformats.org/officeDocument/2006/relationships/vmlDrawing" Target="../drawings/vmlDrawing5.vml"/><Relationship Id="rId6" Type="http://schemas.openxmlformats.org/officeDocument/2006/relationships/slideLayout" Target="../slideLayouts/slideLayout112.xml"/><Relationship Id="rId11" Type="http://schemas.openxmlformats.org/officeDocument/2006/relationships/image" Target="../media/image28.emf"/><Relationship Id="rId5" Type="http://schemas.openxmlformats.org/officeDocument/2006/relationships/tags" Target="../tags/tag18.xml"/><Relationship Id="rId10" Type="http://schemas.openxmlformats.org/officeDocument/2006/relationships/oleObject" Target="../embeddings/oleObject6.bin"/><Relationship Id="rId4" Type="http://schemas.openxmlformats.org/officeDocument/2006/relationships/tags" Target="../tags/tag17.xml"/><Relationship Id="rId9" Type="http://schemas.openxmlformats.org/officeDocument/2006/relationships/image" Target="../media/image27.emf"/></Relationships>
</file>

<file path=ppt/slides/_rels/slide10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tags" Target="../tags/tag20.xml"/><Relationship Id="rId7" Type="http://schemas.openxmlformats.org/officeDocument/2006/relationships/notesSlide" Target="../notesSlides/notesSlide21.xml"/><Relationship Id="rId2" Type="http://schemas.openxmlformats.org/officeDocument/2006/relationships/tags" Target="../tags/tag19.xml"/><Relationship Id="rId1" Type="http://schemas.openxmlformats.org/officeDocument/2006/relationships/vmlDrawing" Target="../drawings/vmlDrawing6.vml"/><Relationship Id="rId6" Type="http://schemas.openxmlformats.org/officeDocument/2006/relationships/slideLayout" Target="../slideLayouts/slideLayout112.xml"/><Relationship Id="rId11" Type="http://schemas.openxmlformats.org/officeDocument/2006/relationships/image" Target="../media/image28.emf"/><Relationship Id="rId5" Type="http://schemas.openxmlformats.org/officeDocument/2006/relationships/tags" Target="../tags/tag22.xml"/><Relationship Id="rId10" Type="http://schemas.openxmlformats.org/officeDocument/2006/relationships/oleObject" Target="../embeddings/oleObject8.bin"/><Relationship Id="rId4" Type="http://schemas.openxmlformats.org/officeDocument/2006/relationships/tags" Target="../tags/tag21.xml"/><Relationship Id="rId9" Type="http://schemas.openxmlformats.org/officeDocument/2006/relationships/image" Target="../media/image29.emf"/></Relationships>
</file>

<file path=ppt/slides/_rels/slide10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tags" Target="../tags/tag24.xml"/><Relationship Id="rId7" Type="http://schemas.openxmlformats.org/officeDocument/2006/relationships/notesSlide" Target="../notesSlides/notesSlide22.xml"/><Relationship Id="rId2" Type="http://schemas.openxmlformats.org/officeDocument/2006/relationships/tags" Target="../tags/tag23.xml"/><Relationship Id="rId1" Type="http://schemas.openxmlformats.org/officeDocument/2006/relationships/vmlDrawing" Target="../drawings/vmlDrawing7.vml"/><Relationship Id="rId6" Type="http://schemas.openxmlformats.org/officeDocument/2006/relationships/slideLayout" Target="../slideLayouts/slideLayout112.xml"/><Relationship Id="rId11" Type="http://schemas.openxmlformats.org/officeDocument/2006/relationships/image" Target="../media/image28.emf"/><Relationship Id="rId5" Type="http://schemas.openxmlformats.org/officeDocument/2006/relationships/tags" Target="../tags/tag26.xml"/><Relationship Id="rId10" Type="http://schemas.openxmlformats.org/officeDocument/2006/relationships/oleObject" Target="../embeddings/oleObject10.bin"/><Relationship Id="rId4" Type="http://schemas.openxmlformats.org/officeDocument/2006/relationships/tags" Target="../tags/tag25.xml"/><Relationship Id="rId9" Type="http://schemas.openxmlformats.org/officeDocument/2006/relationships/image" Target="../media/image30.emf"/></Relationships>
</file>

<file path=ppt/slides/_rels/slide10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tags" Target="../tags/tag28.xml"/><Relationship Id="rId7" Type="http://schemas.openxmlformats.org/officeDocument/2006/relationships/notesSlide" Target="../notesSlides/notesSlide23.xml"/><Relationship Id="rId2" Type="http://schemas.openxmlformats.org/officeDocument/2006/relationships/tags" Target="../tags/tag27.xml"/><Relationship Id="rId1" Type="http://schemas.openxmlformats.org/officeDocument/2006/relationships/vmlDrawing" Target="../drawings/vmlDrawing8.vml"/><Relationship Id="rId6" Type="http://schemas.openxmlformats.org/officeDocument/2006/relationships/slideLayout" Target="../slideLayouts/slideLayout112.xml"/><Relationship Id="rId11" Type="http://schemas.openxmlformats.org/officeDocument/2006/relationships/image" Target="../media/image28.emf"/><Relationship Id="rId5" Type="http://schemas.openxmlformats.org/officeDocument/2006/relationships/tags" Target="../tags/tag30.xml"/><Relationship Id="rId10" Type="http://schemas.openxmlformats.org/officeDocument/2006/relationships/oleObject" Target="../embeddings/oleObject12.bin"/><Relationship Id="rId4" Type="http://schemas.openxmlformats.org/officeDocument/2006/relationships/tags" Target="../tags/tag29.xml"/><Relationship Id="rId9" Type="http://schemas.openxmlformats.org/officeDocument/2006/relationships/image" Target="../media/image31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3" Type="http://schemas.openxmlformats.org/officeDocument/2006/relationships/tags" Target="../tags/tag32.xml"/><Relationship Id="rId7" Type="http://schemas.openxmlformats.org/officeDocument/2006/relationships/notesSlide" Target="../notesSlides/notesSlide24.xml"/><Relationship Id="rId2" Type="http://schemas.openxmlformats.org/officeDocument/2006/relationships/tags" Target="../tags/tag31.xml"/><Relationship Id="rId1" Type="http://schemas.openxmlformats.org/officeDocument/2006/relationships/vmlDrawing" Target="../drawings/vmlDrawing9.vml"/><Relationship Id="rId6" Type="http://schemas.openxmlformats.org/officeDocument/2006/relationships/slideLayout" Target="../slideLayouts/slideLayout112.xml"/><Relationship Id="rId11" Type="http://schemas.openxmlformats.org/officeDocument/2006/relationships/image" Target="../media/image28.emf"/><Relationship Id="rId5" Type="http://schemas.openxmlformats.org/officeDocument/2006/relationships/tags" Target="../tags/tag34.xml"/><Relationship Id="rId10" Type="http://schemas.openxmlformats.org/officeDocument/2006/relationships/oleObject" Target="../embeddings/oleObject14.bin"/><Relationship Id="rId4" Type="http://schemas.openxmlformats.org/officeDocument/2006/relationships/tags" Target="../tags/tag33.xml"/><Relationship Id="rId9" Type="http://schemas.openxmlformats.org/officeDocument/2006/relationships/image" Target="../media/image32.emf"/></Relationships>
</file>

<file path=ppt/slides/_rels/slide1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tags" Target="../tags/tag36.xml"/><Relationship Id="rId7" Type="http://schemas.openxmlformats.org/officeDocument/2006/relationships/notesSlide" Target="../notesSlides/notesSlide25.xml"/><Relationship Id="rId2" Type="http://schemas.openxmlformats.org/officeDocument/2006/relationships/tags" Target="../tags/tag35.xml"/><Relationship Id="rId1" Type="http://schemas.openxmlformats.org/officeDocument/2006/relationships/vmlDrawing" Target="../drawings/vmlDrawing10.vml"/><Relationship Id="rId6" Type="http://schemas.openxmlformats.org/officeDocument/2006/relationships/slideLayout" Target="../slideLayouts/slideLayout112.xml"/><Relationship Id="rId11" Type="http://schemas.openxmlformats.org/officeDocument/2006/relationships/image" Target="../media/image28.emf"/><Relationship Id="rId5" Type="http://schemas.openxmlformats.org/officeDocument/2006/relationships/tags" Target="../tags/tag38.xml"/><Relationship Id="rId10" Type="http://schemas.openxmlformats.org/officeDocument/2006/relationships/oleObject" Target="../embeddings/oleObject16.bin"/><Relationship Id="rId4" Type="http://schemas.openxmlformats.org/officeDocument/2006/relationships/tags" Target="../tags/tag37.xml"/><Relationship Id="rId9" Type="http://schemas.openxmlformats.org/officeDocument/2006/relationships/image" Target="../media/image33.emf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notesSlide" Target="../notesSlides/notesSlide26.xml"/><Relationship Id="rId5" Type="http://schemas.openxmlformats.org/officeDocument/2006/relationships/slideLayout" Target="../slideLayouts/slideLayout99.xml"/><Relationship Id="rId4" Type="http://schemas.openxmlformats.org/officeDocument/2006/relationships/tags" Target="../tags/tag42.xml"/></Relationships>
</file>

<file path=ppt/slides/_rels/slide1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tags" Target="../tags/tag44.xml"/><Relationship Id="rId7" Type="http://schemas.openxmlformats.org/officeDocument/2006/relationships/notesSlide" Target="../notesSlides/notesSlide27.xml"/><Relationship Id="rId2" Type="http://schemas.openxmlformats.org/officeDocument/2006/relationships/tags" Target="../tags/tag43.xml"/><Relationship Id="rId1" Type="http://schemas.openxmlformats.org/officeDocument/2006/relationships/vmlDrawing" Target="../drawings/vmlDrawing11.vml"/><Relationship Id="rId6" Type="http://schemas.openxmlformats.org/officeDocument/2006/relationships/slideLayout" Target="../slideLayouts/slideLayout99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9" Type="http://schemas.openxmlformats.org/officeDocument/2006/relationships/image" Target="../media/image19.emf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87.xml"/></Relationships>
</file>

<file path=ppt/slides/_rels/slide1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tags" Target="../tags/tag48.xml"/><Relationship Id="rId7" Type="http://schemas.openxmlformats.org/officeDocument/2006/relationships/notesSlide" Target="../notesSlides/notesSlide28.xml"/><Relationship Id="rId2" Type="http://schemas.openxmlformats.org/officeDocument/2006/relationships/tags" Target="../tags/tag47.xml"/><Relationship Id="rId1" Type="http://schemas.openxmlformats.org/officeDocument/2006/relationships/vmlDrawing" Target="../drawings/vmlDrawing12.vml"/><Relationship Id="rId6" Type="http://schemas.openxmlformats.org/officeDocument/2006/relationships/slideLayout" Target="../slideLayouts/slideLayout99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9" Type="http://schemas.openxmlformats.org/officeDocument/2006/relationships/image" Target="../media/image19.emf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1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4" Type="http://schemas.openxmlformats.org/officeDocument/2006/relationships/notesSlide" Target="../notesSlides/notesSlide29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1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4" Type="http://schemas.openxmlformats.org/officeDocument/2006/relationships/notesSlide" Target="../notesSlides/notesSlide30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1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4" Type="http://schemas.openxmlformats.org/officeDocument/2006/relationships/notesSlide" Target="../notesSlides/notesSlide31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1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4" Type="http://schemas.openxmlformats.org/officeDocument/2006/relationships/notesSlide" Target="../notesSlides/notesSlide32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4" Type="http://schemas.openxmlformats.org/officeDocument/2006/relationships/notesSlide" Target="../notesSlides/notesSlide33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8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2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23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23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23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23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23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23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3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hyperlink" Target="http://research.microsoft.com/pubs/68221/acrobat.pdf" TargetMode="External"/><Relationship Id="rId1" Type="http://schemas.openxmlformats.org/officeDocument/2006/relationships/slideLayout" Target="../slideLayouts/slideLayout123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hyperlink" Target="http://research.microsoft.com/pubs/68221/acrobat.pdf" TargetMode="External"/><Relationship Id="rId1" Type="http://schemas.openxmlformats.org/officeDocument/2006/relationships/slideLayout" Target="../slideLayouts/slideLayout123.xml"/><Relationship Id="rId4" Type="http://schemas.openxmlformats.org/officeDocument/2006/relationships/image" Target="../media/image37.png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ce.cmu.edu/~ece740/f13/lib/exe/fetch.php?media=onur-740-fall13-module5.2.1-dataflow-part1.ppt" TargetMode="External"/><Relationship Id="rId2" Type="http://schemas.openxmlformats.org/officeDocument/2006/relationships/hyperlink" Target="http://www.youtube.com/watch?v=D2uue7izU2c" TargetMode="External"/><Relationship Id="rId1" Type="http://schemas.openxmlformats.org/officeDocument/2006/relationships/slideLayout" Target="../slideLayouts/slideLayout2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3.0)" TargetMode="External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15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7" Type="http://schemas.openxmlformats.org/officeDocument/2006/relationships/image" Target="../media/image16.emf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6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0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50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50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tags" Target="../tags/tag4.xml"/><Relationship Id="rId7" Type="http://schemas.openxmlformats.org/officeDocument/2006/relationships/notesSlide" Target="../notesSlides/notesSlide8.xml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slideLayout" Target="../slideLayouts/slideLayout50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9" Type="http://schemas.openxmlformats.org/officeDocument/2006/relationships/image" Target="../media/image19.emf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0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50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tags" Target="../tags/tag8.xml"/><Relationship Id="rId7" Type="http://schemas.openxmlformats.org/officeDocument/2006/relationships/notesSlide" Target="../notesSlides/notesSlide10.xml"/><Relationship Id="rId2" Type="http://schemas.openxmlformats.org/officeDocument/2006/relationships/tags" Target="../tags/tag7.xml"/><Relationship Id="rId1" Type="http://schemas.openxmlformats.org/officeDocument/2006/relationships/vmlDrawing" Target="../drawings/vmlDrawing3.vml"/><Relationship Id="rId6" Type="http://schemas.openxmlformats.org/officeDocument/2006/relationships/slideLayout" Target="../slideLayouts/slideLayout62.xml"/><Relationship Id="rId5" Type="http://schemas.openxmlformats.org/officeDocument/2006/relationships/tags" Target="../tags/tag10.xml"/><Relationship Id="rId10" Type="http://schemas.openxmlformats.org/officeDocument/2006/relationships/image" Target="../media/image23.png"/><Relationship Id="rId4" Type="http://schemas.openxmlformats.org/officeDocument/2006/relationships/tags" Target="../tags/tag9.xml"/><Relationship Id="rId9" Type="http://schemas.openxmlformats.org/officeDocument/2006/relationships/image" Target="../media/image22.emf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50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0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0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14.emf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14.emf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50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50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0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50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0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hyperlink" Target="https://safari.ethz.ch/digitaltechnik/spring2018/lib/exe/fetch.php?media=mips_reference_data.pdf" TargetMode="External"/><Relationship Id="rId1" Type="http://schemas.openxmlformats.org/officeDocument/2006/relationships/slideLayout" Target="../slideLayouts/slideLayout50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0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50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50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6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4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8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8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8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8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8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8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4">
            <a:extLst>
              <a:ext uri="{FF2B5EF4-FFF2-40B4-BE49-F238E27FC236}">
                <a16:creationId xmlns:a16="http://schemas.microsoft.com/office/drawing/2014/main" id="{48A963B1-7CED-5440-A0CA-52578B5A24A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04800" y="685800"/>
            <a:ext cx="8428037" cy="1720850"/>
          </a:xfrm>
        </p:spPr>
        <p:txBody>
          <a:bodyPr/>
          <a:lstStyle/>
          <a:p>
            <a:pPr algn="ctr" eaLnBrk="1" hangingPunct="1"/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sz="4500" b="1" dirty="0">
                <a:ea typeface="ＭＳ Ｐゴシック" panose="020B0600070205080204" pitchFamily="34" charset="-128"/>
              </a:rPr>
              <a:t>Digital Design &amp; Computer Arch.</a:t>
            </a:r>
            <a:br>
              <a:rPr lang="en-US" altLang="en-US" sz="4500" b="1" dirty="0">
                <a:ea typeface="ＭＳ Ｐゴシック" panose="020B0600070205080204" pitchFamily="34" charset="-128"/>
              </a:rPr>
            </a:br>
            <a:br>
              <a:rPr lang="en-US" altLang="en-US" sz="1000" b="1" dirty="0">
                <a:ea typeface="ＭＳ Ｐゴシック" panose="020B0600070205080204" pitchFamily="34" charset="-128"/>
              </a:rPr>
            </a:br>
            <a:r>
              <a:rPr lang="en-US" altLang="en-US" sz="45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Lecture 11: Microarchitecture I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E712055-A21C-2048-B880-6CEA6B625F5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2020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26 March 2020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32078286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Title 1">
            <a:extLst>
              <a:ext uri="{FF2B5EF4-FFF2-40B4-BE49-F238E27FC236}">
                <a16:creationId xmlns:a16="http://schemas.microsoft.com/office/drawing/2014/main" id="{2A997D45-FDA2-5C40-BD8A-E323A82694B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The Von Neumann Model/Architecture</a:t>
            </a:r>
            <a:endParaRPr lang="en-US" altLang="en-US" sz="3800">
              <a:ea typeface="ＭＳ Ｐゴシック" panose="020B0600070205080204" pitchFamily="34" charset="-12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79D113-8210-C549-B964-C935CD6DD74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8392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Von Neumann model is also called </a:t>
            </a:r>
            <a:r>
              <a:rPr lang="en-US" altLang="en-US" i="1">
                <a:ea typeface="ＭＳ Ｐゴシック" panose="020B0600070205080204" pitchFamily="34" charset="-128"/>
              </a:rPr>
              <a:t>stored program computer </a:t>
            </a:r>
            <a:r>
              <a:rPr lang="en-US" altLang="en-US">
                <a:ea typeface="ＭＳ Ｐゴシック" panose="020B0600070205080204" pitchFamily="34" charset="-128"/>
              </a:rPr>
              <a:t>(instructions in memory). It has two key properties:</a:t>
            </a:r>
          </a:p>
          <a:p>
            <a:endParaRPr lang="en-US" altLang="en-US" sz="1400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Stored program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Instructions stored in a linear memory array</a:t>
            </a:r>
          </a:p>
          <a:p>
            <a:pPr lvl="1"/>
            <a:r>
              <a:rPr lang="en-US" altLang="en-US" sz="2000">
                <a:solidFill>
                  <a:srgbClr val="0000FF"/>
                </a:solidFill>
                <a:ea typeface="ＭＳ Ｐゴシック" panose="020B0600070205080204" pitchFamily="34" charset="-128"/>
              </a:rPr>
              <a:t>Memory is unified </a:t>
            </a:r>
            <a:r>
              <a:rPr lang="en-US" altLang="en-US" sz="2000">
                <a:ea typeface="ＭＳ Ｐゴシック" panose="020B0600070205080204" pitchFamily="34" charset="-128"/>
              </a:rPr>
              <a:t>between instructions and data</a:t>
            </a:r>
          </a:p>
          <a:p>
            <a:pPr lvl="2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The interpretation of a stored value depends on the control signals</a:t>
            </a:r>
          </a:p>
          <a:p>
            <a:pPr lvl="2"/>
            <a:endParaRPr lang="en-US" altLang="en-US" sz="1400">
              <a:ea typeface="ＭＳ Ｐゴシック" panose="020B0600070205080204" pitchFamily="34" charset="-128"/>
            </a:endParaRPr>
          </a:p>
          <a:p>
            <a:pPr lvl="2"/>
            <a:endParaRPr lang="en-US" altLang="en-US" sz="1400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Sequential instruction processing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One instruction processed (fetched, executed, completed) at a time</a:t>
            </a:r>
          </a:p>
          <a:p>
            <a:pPr lvl="1"/>
            <a:r>
              <a:rPr lang="en-US" altLang="en-US" sz="2000">
                <a:solidFill>
                  <a:srgbClr val="0000FF"/>
                </a:solidFill>
                <a:ea typeface="ＭＳ Ｐゴシック" panose="020B0600070205080204" pitchFamily="34" charset="-128"/>
              </a:rPr>
              <a:t>Program counter (instruction pointer) </a:t>
            </a:r>
            <a:r>
              <a:rPr lang="en-US" altLang="en-US" sz="2000">
                <a:ea typeface="ＭＳ Ｐゴシック" panose="020B0600070205080204" pitchFamily="34" charset="-128"/>
              </a:rPr>
              <a:t>identifies the current instruction</a:t>
            </a:r>
          </a:p>
          <a:p>
            <a:pPr lvl="1"/>
            <a:r>
              <a:rPr lang="en-US" altLang="en-US" sz="2000">
                <a:solidFill>
                  <a:srgbClr val="0000FF"/>
                </a:solidFill>
                <a:ea typeface="ＭＳ Ｐゴシック" panose="020B0600070205080204" pitchFamily="34" charset="-128"/>
              </a:rPr>
              <a:t>Program counter is advanced sequentially</a:t>
            </a:r>
            <a:r>
              <a:rPr lang="en-US" altLang="en-US" sz="2000">
                <a:ea typeface="ＭＳ Ｐゴシック" panose="020B0600070205080204" pitchFamily="34" charset="-128"/>
              </a:rPr>
              <a:t> except for control transfer instructions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61795" name="Slide Number Placeholder 3">
            <a:extLst>
              <a:ext uri="{FF2B5EF4-FFF2-40B4-BE49-F238E27FC236}">
                <a16:creationId xmlns:a16="http://schemas.microsoft.com/office/drawing/2014/main" id="{4A57B13E-C61F-5A4B-8542-128F4F46157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6DBF6927-6A93-B94C-A65B-DB572F7566F2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EF29E9-86EC-7341-8CB0-0AD5933B2E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8200" y="3548063"/>
            <a:ext cx="43370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FF0000"/>
                </a:solidFill>
              </a:rPr>
              <a:t>When is a value interpreted as an instruction?</a:t>
            </a:r>
            <a:endParaRPr lang="en-US" altLang="en-US" sz="16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7" name="Title 1">
            <a:extLst>
              <a:ext uri="{FF2B5EF4-FFF2-40B4-BE49-F238E27FC236}">
                <a16:creationId xmlns:a16="http://schemas.microsoft.com/office/drawing/2014/main" id="{C9D76B4E-C74B-C940-8A45-E4A8D57F17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Branch (Taken)</a:t>
            </a:r>
          </a:p>
        </p:txBody>
      </p:sp>
      <p:sp>
        <p:nvSpPr>
          <p:cNvPr id="270338" name="Content Placeholder 2">
            <a:extLst>
              <a:ext uri="{FF2B5EF4-FFF2-40B4-BE49-F238E27FC236}">
                <a16:creationId xmlns:a16="http://schemas.microsoft.com/office/drawing/2014/main" id="{BB21C654-EB4A-8F41-A545-5337AB3DE4F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70339" name="Slide Number Placeholder 3">
            <a:extLst>
              <a:ext uri="{FF2B5EF4-FFF2-40B4-BE49-F238E27FC236}">
                <a16:creationId xmlns:a16="http://schemas.microsoft.com/office/drawing/2014/main" id="{23AA13D8-6684-A543-B8E8-DB66400B63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25A8B64D-D84C-D34A-8759-C6A3DA435479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100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270340" name="Picture 2" descr="F0529">
            <a:extLst>
              <a:ext uri="{FF2B5EF4-FFF2-40B4-BE49-F238E27FC236}">
                <a16:creationId xmlns:a16="http://schemas.microsoft.com/office/drawing/2014/main" id="{EE652D3B-F9D4-9849-809E-23C83C9450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1600200"/>
            <a:ext cx="8437562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0341" name="Text Box 4">
            <a:extLst>
              <a:ext uri="{FF2B5EF4-FFF2-40B4-BE49-F238E27FC236}">
                <a16:creationId xmlns:a16="http://schemas.microsoft.com/office/drawing/2014/main" id="{F12EB7BB-3A2A-7743-969C-DE8431D9AE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69200" y="2747963"/>
            <a:ext cx="1212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2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=Br Taken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270342" name="Text Box 5">
            <a:extLst>
              <a:ext uri="{FF2B5EF4-FFF2-40B4-BE49-F238E27FC236}">
                <a16:creationId xmlns:a16="http://schemas.microsoft.com/office/drawing/2014/main" id="{6F870934-7898-F448-84C3-51BA8379A8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2500" y="1573213"/>
            <a:ext cx="9985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1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=Jump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270343" name="Text Box 6">
            <a:extLst>
              <a:ext uri="{FF2B5EF4-FFF2-40B4-BE49-F238E27FC236}">
                <a16:creationId xmlns:a16="http://schemas.microsoft.com/office/drawing/2014/main" id="{822E0480-B9C4-3A4F-881C-4B8A4E06DE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0463" y="5719763"/>
            <a:ext cx="1085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ALU operation</a:t>
            </a:r>
          </a:p>
        </p:txBody>
      </p:sp>
      <p:sp>
        <p:nvSpPr>
          <p:cNvPr id="24" name="Line 7">
            <a:extLst>
              <a:ext uri="{FF2B5EF4-FFF2-40B4-BE49-F238E27FC236}">
                <a16:creationId xmlns:a16="http://schemas.microsoft.com/office/drawing/2014/main" id="{EF008D89-0247-9E49-B23D-E88E8330E61A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8800" y="4876800"/>
            <a:ext cx="304800" cy="1524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Line 8">
            <a:extLst>
              <a:ext uri="{FF2B5EF4-FFF2-40B4-BE49-F238E27FC236}">
                <a16:creationId xmlns:a16="http://schemas.microsoft.com/office/drawing/2014/main" id="{E2320568-9D93-1543-ADC6-A1F5113F2441}"/>
              </a:ext>
            </a:extLst>
          </p:cNvPr>
          <p:cNvSpPr>
            <a:spLocks noChangeShapeType="1"/>
          </p:cNvSpPr>
          <p:nvPr/>
        </p:nvSpPr>
        <p:spPr bwMode="auto">
          <a:xfrm>
            <a:off x="7369175" y="2624138"/>
            <a:ext cx="304800" cy="1587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6" name="Line 9">
            <a:extLst>
              <a:ext uri="{FF2B5EF4-FFF2-40B4-BE49-F238E27FC236}">
                <a16:creationId xmlns:a16="http://schemas.microsoft.com/office/drawing/2014/main" id="{26DC1CBA-C52A-6041-B0B9-8F971A320E7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077200" y="2286000"/>
            <a:ext cx="228600" cy="3810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70347" name="Text Box 10">
            <a:extLst>
              <a:ext uri="{FF2B5EF4-FFF2-40B4-BE49-F238E27FC236}">
                <a16:creationId xmlns:a16="http://schemas.microsoft.com/office/drawing/2014/main" id="{CFDF6BF9-3F9B-5142-9AEC-7CB4511F87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2938" y="3892550"/>
            <a:ext cx="341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0</a:t>
            </a:r>
          </a:p>
        </p:txBody>
      </p:sp>
      <p:sp>
        <p:nvSpPr>
          <p:cNvPr id="270348" name="Text Box 11">
            <a:extLst>
              <a:ext uri="{FF2B5EF4-FFF2-40B4-BE49-F238E27FC236}">
                <a16:creationId xmlns:a16="http://schemas.microsoft.com/office/drawing/2014/main" id="{E244E398-3B29-2F4E-B58B-5AAB4174A4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00938" y="4121150"/>
            <a:ext cx="341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0</a:t>
            </a:r>
          </a:p>
        </p:txBody>
      </p:sp>
      <p:sp>
        <p:nvSpPr>
          <p:cNvPr id="270349" name="Text Box 12">
            <a:extLst>
              <a:ext uri="{FF2B5EF4-FFF2-40B4-BE49-F238E27FC236}">
                <a16:creationId xmlns:a16="http://schemas.microsoft.com/office/drawing/2014/main" id="{6CA5A796-2D27-7046-A476-D67ACF6701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73950" y="5645150"/>
            <a:ext cx="3413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0</a:t>
            </a:r>
          </a:p>
        </p:txBody>
      </p:sp>
      <p:sp>
        <p:nvSpPr>
          <p:cNvPr id="270350" name="Text Box 13">
            <a:extLst>
              <a:ext uri="{FF2B5EF4-FFF2-40B4-BE49-F238E27FC236}">
                <a16:creationId xmlns:a16="http://schemas.microsoft.com/office/drawing/2014/main" id="{162520F0-A7C7-9047-9ADC-10BFCE82CB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4050" y="4908550"/>
            <a:ext cx="4238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600">
                <a:solidFill>
                  <a:srgbClr val="FF0000"/>
                </a:solidFill>
                <a:latin typeface="Calibri" panose="020F0502020204030204" pitchFamily="34" charset="0"/>
              </a:rPr>
              <a:t>X</a:t>
            </a:r>
          </a:p>
        </p:txBody>
      </p:sp>
      <p:sp>
        <p:nvSpPr>
          <p:cNvPr id="270351" name="Text Box 14">
            <a:extLst>
              <a:ext uri="{FF2B5EF4-FFF2-40B4-BE49-F238E27FC236}">
                <a16:creationId xmlns:a16="http://schemas.microsoft.com/office/drawing/2014/main" id="{CB185125-F566-0B45-A1C7-588E4257DA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6138" y="4810125"/>
            <a:ext cx="4238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600">
                <a:solidFill>
                  <a:srgbClr val="FF0000"/>
                </a:solidFill>
                <a:latin typeface="Calibri" panose="020F0502020204030204" pitchFamily="34" charset="0"/>
              </a:rPr>
              <a:t>X</a:t>
            </a:r>
          </a:p>
        </p:txBody>
      </p:sp>
      <p:sp>
        <p:nvSpPr>
          <p:cNvPr id="32" name="Text Box 15">
            <a:extLst>
              <a:ext uri="{FF2B5EF4-FFF2-40B4-BE49-F238E27FC236}">
                <a16:creationId xmlns:a16="http://schemas.microsoft.com/office/drawing/2014/main" id="{837D0EA9-4C59-E04C-9D6A-6A58F6ECC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0325" y="4592638"/>
            <a:ext cx="258763" cy="1238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i="0" kern="0">
                <a:solidFill>
                  <a:srgbClr val="000000"/>
                </a:solidFill>
                <a:latin typeface="Calibri" charset="0"/>
                <a:cs typeface="Calibri" charset="0"/>
              </a:rPr>
              <a:t>bcond</a:t>
            </a:r>
          </a:p>
        </p:txBody>
      </p:sp>
      <p:sp>
        <p:nvSpPr>
          <p:cNvPr id="33" name="Rectangle 16">
            <a:extLst>
              <a:ext uri="{FF2B5EF4-FFF2-40B4-BE49-F238E27FC236}">
                <a16:creationId xmlns:a16="http://schemas.microsoft.com/office/drawing/2014/main" id="{14D85375-C6F7-D944-9560-7779972EBF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521450"/>
            <a:ext cx="27432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63DE8"/>
              </a:buClr>
              <a:buSzPct val="70000"/>
              <a:buFont typeface="Wingdings" charset="0"/>
              <a:buNone/>
              <a:defRPr/>
            </a:pPr>
            <a:r>
              <a:rPr lang="en-US" sz="800" kern="0">
                <a:solidFill>
                  <a:srgbClr val="000000"/>
                </a:solidFill>
                <a:latin typeface="Calibri" charset="0"/>
                <a:ea typeface="ＭＳ Ｐゴシック" charset="0"/>
                <a:cs typeface="Calibri" charset="0"/>
              </a:rPr>
              <a:t>**Based on original figure from [P&amp;H CO&amp;D, COPYRIGHT 2004 Elsevier. ALL RIGHTS RESERVED.]</a:t>
            </a:r>
          </a:p>
        </p:txBody>
      </p:sp>
      <p:sp>
        <p:nvSpPr>
          <p:cNvPr id="270354" name="Text Box 17">
            <a:extLst>
              <a:ext uri="{FF2B5EF4-FFF2-40B4-BE49-F238E27FC236}">
                <a16:creationId xmlns:a16="http://schemas.microsoft.com/office/drawing/2014/main" id="{9D3F6D96-BDC2-404B-B5CB-F339E596F7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8625" y="5721350"/>
            <a:ext cx="9620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bcond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B1CB417-1712-F74C-8A26-A248221AF4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5400" y="914400"/>
            <a:ext cx="38798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FF"/>
                </a:solidFill>
                <a:latin typeface="Arial" panose="020B0604020202020204" pitchFamily="34" charset="0"/>
              </a:rPr>
              <a:t>Some control signals are dependent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FF"/>
                </a:solidFill>
                <a:latin typeface="Arial" panose="020B0604020202020204" pitchFamily="34" charset="0"/>
              </a:rPr>
              <a:t>on the processing of data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1" name="Title 1">
            <a:extLst>
              <a:ext uri="{FF2B5EF4-FFF2-40B4-BE49-F238E27FC236}">
                <a16:creationId xmlns:a16="http://schemas.microsoft.com/office/drawing/2014/main" id="{DFAB25CA-D132-B449-9A68-096B5AB7F0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Jump</a:t>
            </a:r>
          </a:p>
        </p:txBody>
      </p:sp>
      <p:sp>
        <p:nvSpPr>
          <p:cNvPr id="271362" name="Content Placeholder 2">
            <a:extLst>
              <a:ext uri="{FF2B5EF4-FFF2-40B4-BE49-F238E27FC236}">
                <a16:creationId xmlns:a16="http://schemas.microsoft.com/office/drawing/2014/main" id="{B0179B4E-A4A8-F64B-96A6-84A4CF42113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71363" name="Slide Number Placeholder 3">
            <a:extLst>
              <a:ext uri="{FF2B5EF4-FFF2-40B4-BE49-F238E27FC236}">
                <a16:creationId xmlns:a16="http://schemas.microsoft.com/office/drawing/2014/main" id="{D74A7D92-E6E4-5A4D-8C8C-39F59150507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30C870DD-DC70-8244-A854-E11905B647C6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101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271364" name="Picture 2" descr="F0529">
            <a:extLst>
              <a:ext uri="{FF2B5EF4-FFF2-40B4-BE49-F238E27FC236}">
                <a16:creationId xmlns:a16="http://schemas.microsoft.com/office/drawing/2014/main" id="{DEC29480-C389-B443-A38B-C3984E2D1C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1600200"/>
            <a:ext cx="8437562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1365" name="Text Box 4">
            <a:extLst>
              <a:ext uri="{FF2B5EF4-FFF2-40B4-BE49-F238E27FC236}">
                <a16:creationId xmlns:a16="http://schemas.microsoft.com/office/drawing/2014/main" id="{92FD6FB6-2B18-6442-88A1-B301792141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69200" y="2747963"/>
            <a:ext cx="1212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2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=Br Taken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271366" name="Text Box 5">
            <a:extLst>
              <a:ext uri="{FF2B5EF4-FFF2-40B4-BE49-F238E27FC236}">
                <a16:creationId xmlns:a16="http://schemas.microsoft.com/office/drawing/2014/main" id="{566AEF2B-8CA9-4048-B63A-6276DEEAA0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2500" y="1573213"/>
            <a:ext cx="9985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1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=Jump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271367" name="Text Box 6">
            <a:extLst>
              <a:ext uri="{FF2B5EF4-FFF2-40B4-BE49-F238E27FC236}">
                <a16:creationId xmlns:a16="http://schemas.microsoft.com/office/drawing/2014/main" id="{DBC709CF-6A1C-8940-99F5-56B45ABB7F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0463" y="5719763"/>
            <a:ext cx="1085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ALU operation</a:t>
            </a:r>
          </a:p>
        </p:txBody>
      </p:sp>
      <p:sp>
        <p:nvSpPr>
          <p:cNvPr id="24" name="Line 7">
            <a:extLst>
              <a:ext uri="{FF2B5EF4-FFF2-40B4-BE49-F238E27FC236}">
                <a16:creationId xmlns:a16="http://schemas.microsoft.com/office/drawing/2014/main" id="{B14032FF-CC7C-B441-ABA5-0245879AE97C}"/>
              </a:ext>
            </a:extLst>
          </p:cNvPr>
          <p:cNvSpPr>
            <a:spLocks noChangeShapeType="1"/>
          </p:cNvSpPr>
          <p:nvPr/>
        </p:nvSpPr>
        <p:spPr bwMode="auto">
          <a:xfrm>
            <a:off x="8077200" y="2057400"/>
            <a:ext cx="228600" cy="2286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71369" name="Text Box 8">
            <a:extLst>
              <a:ext uri="{FF2B5EF4-FFF2-40B4-BE49-F238E27FC236}">
                <a16:creationId xmlns:a16="http://schemas.microsoft.com/office/drawing/2014/main" id="{25476A09-6651-AC49-B4F8-AB6B524482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2938" y="3892550"/>
            <a:ext cx="341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0</a:t>
            </a:r>
          </a:p>
        </p:txBody>
      </p:sp>
      <p:sp>
        <p:nvSpPr>
          <p:cNvPr id="271370" name="Text Box 9">
            <a:extLst>
              <a:ext uri="{FF2B5EF4-FFF2-40B4-BE49-F238E27FC236}">
                <a16:creationId xmlns:a16="http://schemas.microsoft.com/office/drawing/2014/main" id="{BF4AA0E7-2DDF-6E41-9733-73D981EF9A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00938" y="4121150"/>
            <a:ext cx="341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0</a:t>
            </a:r>
          </a:p>
        </p:txBody>
      </p:sp>
      <p:sp>
        <p:nvSpPr>
          <p:cNvPr id="271371" name="Text Box 10">
            <a:extLst>
              <a:ext uri="{FF2B5EF4-FFF2-40B4-BE49-F238E27FC236}">
                <a16:creationId xmlns:a16="http://schemas.microsoft.com/office/drawing/2014/main" id="{5A4F63CB-B229-4048-805A-219A9F742E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73950" y="5645150"/>
            <a:ext cx="3413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0</a:t>
            </a:r>
          </a:p>
        </p:txBody>
      </p:sp>
      <p:sp>
        <p:nvSpPr>
          <p:cNvPr id="271372" name="Text Box 11">
            <a:extLst>
              <a:ext uri="{FF2B5EF4-FFF2-40B4-BE49-F238E27FC236}">
                <a16:creationId xmlns:a16="http://schemas.microsoft.com/office/drawing/2014/main" id="{41DC2BD3-E411-A844-A6E4-27B96CAB30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4050" y="4908550"/>
            <a:ext cx="4238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600">
                <a:solidFill>
                  <a:srgbClr val="FF0000"/>
                </a:solidFill>
                <a:latin typeface="Calibri" panose="020F0502020204030204" pitchFamily="34" charset="0"/>
              </a:rPr>
              <a:t>X</a:t>
            </a:r>
          </a:p>
        </p:txBody>
      </p:sp>
      <p:sp>
        <p:nvSpPr>
          <p:cNvPr id="271373" name="Text Box 12">
            <a:extLst>
              <a:ext uri="{FF2B5EF4-FFF2-40B4-BE49-F238E27FC236}">
                <a16:creationId xmlns:a16="http://schemas.microsoft.com/office/drawing/2014/main" id="{BF96CF0A-8768-5D4C-9FAF-8EA7C75A5A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2963" y="4810125"/>
            <a:ext cx="4238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600">
                <a:solidFill>
                  <a:srgbClr val="FF0000"/>
                </a:solidFill>
                <a:latin typeface="Calibri" panose="020F0502020204030204" pitchFamily="34" charset="0"/>
              </a:rPr>
              <a:t>X</a:t>
            </a:r>
          </a:p>
        </p:txBody>
      </p:sp>
      <p:sp>
        <p:nvSpPr>
          <p:cNvPr id="271374" name="Text Box 13">
            <a:extLst>
              <a:ext uri="{FF2B5EF4-FFF2-40B4-BE49-F238E27FC236}">
                <a16:creationId xmlns:a16="http://schemas.microsoft.com/office/drawing/2014/main" id="{1B4229F8-A1F2-7B4A-8167-B29C3871D1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2187575"/>
            <a:ext cx="4238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600">
                <a:solidFill>
                  <a:srgbClr val="FF0000"/>
                </a:solidFill>
                <a:latin typeface="Calibri" panose="020F0502020204030204" pitchFamily="34" charset="0"/>
              </a:rPr>
              <a:t>X</a:t>
            </a:r>
          </a:p>
        </p:txBody>
      </p:sp>
      <p:sp>
        <p:nvSpPr>
          <p:cNvPr id="271375" name="Text Box 14">
            <a:extLst>
              <a:ext uri="{FF2B5EF4-FFF2-40B4-BE49-F238E27FC236}">
                <a16:creationId xmlns:a16="http://schemas.microsoft.com/office/drawing/2014/main" id="{B1FAC19E-2E96-0C4B-9B78-8D91BC46FA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0850" y="4886325"/>
            <a:ext cx="4238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600">
                <a:solidFill>
                  <a:srgbClr val="FF0000"/>
                </a:solidFill>
                <a:latin typeface="Calibri" panose="020F0502020204030204" pitchFamily="34" charset="0"/>
              </a:rPr>
              <a:t>X</a:t>
            </a:r>
          </a:p>
        </p:txBody>
      </p:sp>
      <p:sp>
        <p:nvSpPr>
          <p:cNvPr id="32" name="Text Box 15">
            <a:extLst>
              <a:ext uri="{FF2B5EF4-FFF2-40B4-BE49-F238E27FC236}">
                <a16:creationId xmlns:a16="http://schemas.microsoft.com/office/drawing/2014/main" id="{932DF8E8-2691-AB4F-9304-A7C06ACFAE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0325" y="4592638"/>
            <a:ext cx="258763" cy="1238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i="0" kern="0">
                <a:solidFill>
                  <a:srgbClr val="000000"/>
                </a:solidFill>
                <a:latin typeface="Calibri" charset="0"/>
                <a:cs typeface="Calibri" charset="0"/>
              </a:rPr>
              <a:t>bcond</a:t>
            </a:r>
          </a:p>
        </p:txBody>
      </p:sp>
      <p:sp>
        <p:nvSpPr>
          <p:cNvPr id="33" name="Rectangle 16">
            <a:extLst>
              <a:ext uri="{FF2B5EF4-FFF2-40B4-BE49-F238E27FC236}">
                <a16:creationId xmlns:a16="http://schemas.microsoft.com/office/drawing/2014/main" id="{7111BEF5-707B-AB47-ADE0-E67DB615C7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521450"/>
            <a:ext cx="27432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63DE8"/>
              </a:buClr>
              <a:buSzPct val="70000"/>
              <a:buFont typeface="Wingdings" charset="0"/>
              <a:buNone/>
              <a:defRPr/>
            </a:pPr>
            <a:r>
              <a:rPr lang="en-US" sz="800" kern="0">
                <a:solidFill>
                  <a:srgbClr val="000000"/>
                </a:solidFill>
                <a:latin typeface="Calibri" charset="0"/>
                <a:ea typeface="ＭＳ Ｐゴシック" charset="0"/>
                <a:cs typeface="Calibri" charset="0"/>
              </a:rPr>
              <a:t>**Based on original figure from [P&amp;H CO&amp;D, COPYRIGHT 2004 Elsevier. ALL RIGHTS RESERVED.]</a:t>
            </a:r>
          </a:p>
        </p:txBody>
      </p:sp>
      <p:sp>
        <p:nvSpPr>
          <p:cNvPr id="271378" name="Text Box 17">
            <a:extLst>
              <a:ext uri="{FF2B5EF4-FFF2-40B4-BE49-F238E27FC236}">
                <a16:creationId xmlns:a16="http://schemas.microsoft.com/office/drawing/2014/main" id="{B8E48B73-42D5-3E4F-B66F-CA6A7973D3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3250" y="5724525"/>
            <a:ext cx="4238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600">
                <a:solidFill>
                  <a:srgbClr val="FF0000"/>
                </a:solidFill>
                <a:latin typeface="Calibri" panose="020F0502020204030204" pitchFamily="34" charset="0"/>
              </a:rPr>
              <a:t>X</a:t>
            </a:r>
          </a:p>
        </p:txBody>
      </p:sp>
    </p:spTree>
  </p:cSld>
  <p:clrMapOvr>
    <a:masterClrMapping/>
  </p:clrMapOvr>
  <p:transition/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5" name="Title 1">
            <a:extLst>
              <a:ext uri="{FF2B5EF4-FFF2-40B4-BE49-F238E27FC236}">
                <a16:creationId xmlns:a16="http://schemas.microsoft.com/office/drawing/2014/main" id="{EEAC50E1-6BAF-1840-B4DE-16974D73B3A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What is in That Control Box?</a:t>
            </a:r>
          </a:p>
        </p:txBody>
      </p:sp>
      <p:sp>
        <p:nvSpPr>
          <p:cNvPr id="144386" name="Content Placeholder 2">
            <a:extLst>
              <a:ext uri="{FF2B5EF4-FFF2-40B4-BE49-F238E27FC236}">
                <a16:creationId xmlns:a16="http://schemas.microsoft.com/office/drawing/2014/main" id="{7D92B841-E926-7B49-8D15-A7B3C5BDC90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Combinational Logic </a:t>
            </a: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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Hardwired Control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Idea: Control signals generated combinationally based on instruction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Necessary in a single-cycle microarchitecture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Sequential Logic </a:t>
            </a: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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Sequential/Microprogrammed Control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Idea: A memory structure contains the control signals associated with an instruction</a:t>
            </a:r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Control Store</a:t>
            </a:r>
          </a:p>
        </p:txBody>
      </p:sp>
      <p:sp>
        <p:nvSpPr>
          <p:cNvPr id="272387" name="Slide Number Placeholder 3">
            <a:extLst>
              <a:ext uri="{FF2B5EF4-FFF2-40B4-BE49-F238E27FC236}">
                <a16:creationId xmlns:a16="http://schemas.microsoft.com/office/drawing/2014/main" id="{82591D07-6DC6-114E-9F56-40CEB15B7FB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DB4B64C9-68B9-F24A-A8DE-C4DAB037709C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102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09" name="Title 1">
            <a:extLst>
              <a:ext uri="{FF2B5EF4-FFF2-40B4-BE49-F238E27FC236}">
                <a16:creationId xmlns:a16="http://schemas.microsoft.com/office/drawing/2014/main" id="{AFCA58FF-86DD-B34C-B95C-F11BB18F88C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Review: Complete Single-Cycle Processor</a:t>
            </a:r>
          </a:p>
        </p:txBody>
      </p:sp>
      <p:sp>
        <p:nvSpPr>
          <p:cNvPr id="273410" name="Content Placeholder 2">
            <a:extLst>
              <a:ext uri="{FF2B5EF4-FFF2-40B4-BE49-F238E27FC236}">
                <a16:creationId xmlns:a16="http://schemas.microsoft.com/office/drawing/2014/main" id="{101A0283-D1DC-B24B-B45C-B39DD392654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73411" name="Slide Number Placeholder 3">
            <a:extLst>
              <a:ext uri="{FF2B5EF4-FFF2-40B4-BE49-F238E27FC236}">
                <a16:creationId xmlns:a16="http://schemas.microsoft.com/office/drawing/2014/main" id="{41D4FEC6-32BE-BA45-B187-66D809087C7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CCA9097-90D1-FE47-859F-523B9829AFEA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103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273412" name="Picture 3" descr="F0529">
            <a:extLst>
              <a:ext uri="{FF2B5EF4-FFF2-40B4-BE49-F238E27FC236}">
                <a16:creationId xmlns:a16="http://schemas.microsoft.com/office/drawing/2014/main" id="{5E39B218-562B-664F-9693-2A48ECF21F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1327150"/>
            <a:ext cx="8437562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3413" name="Text Box 4">
            <a:extLst>
              <a:ext uri="{FF2B5EF4-FFF2-40B4-BE49-F238E27FC236}">
                <a16:creationId xmlns:a16="http://schemas.microsoft.com/office/drawing/2014/main" id="{8D205ECB-B419-3544-ACD7-6EC6FBA047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69200" y="2474913"/>
            <a:ext cx="1212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2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=Br Taken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273414" name="Text Box 5">
            <a:extLst>
              <a:ext uri="{FF2B5EF4-FFF2-40B4-BE49-F238E27FC236}">
                <a16:creationId xmlns:a16="http://schemas.microsoft.com/office/drawing/2014/main" id="{ED067B32-A02A-F94C-9389-B90C8D5266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2500" y="1300163"/>
            <a:ext cx="9985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1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=Jump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273415" name="Text Box 6">
            <a:extLst>
              <a:ext uri="{FF2B5EF4-FFF2-40B4-BE49-F238E27FC236}">
                <a16:creationId xmlns:a16="http://schemas.microsoft.com/office/drawing/2014/main" id="{4692C325-44DB-B043-B263-2A3E878CB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0463" y="5446713"/>
            <a:ext cx="1085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ALU operation</a:t>
            </a:r>
          </a:p>
        </p:txBody>
      </p:sp>
      <p:sp>
        <p:nvSpPr>
          <p:cNvPr id="273416" name="Text Box 7">
            <a:extLst>
              <a:ext uri="{FF2B5EF4-FFF2-40B4-BE49-F238E27FC236}">
                <a16:creationId xmlns:a16="http://schemas.microsoft.com/office/drawing/2014/main" id="{2844407B-884D-C647-A0CF-CF7F4B0848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8738" y="4327525"/>
            <a:ext cx="258762" cy="1238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bcond</a:t>
            </a:r>
          </a:p>
        </p:txBody>
      </p:sp>
      <p:sp>
        <p:nvSpPr>
          <p:cNvPr id="273417" name="Rectangle 8">
            <a:extLst>
              <a:ext uri="{FF2B5EF4-FFF2-40B4-BE49-F238E27FC236}">
                <a16:creationId xmlns:a16="http://schemas.microsoft.com/office/drawing/2014/main" id="{10545187-30AC-AA47-A39C-451285A61D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521450"/>
            <a:ext cx="31242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>
                <a:srgbClr val="3B812F"/>
              </a:buClr>
              <a:buSzPct val="70000"/>
              <a:buFont typeface="Wingdings" pitchFamily="2" charset="2"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**Based on original figure from [P&amp;H CO&amp;D, COPYRIGHT 2004 Elsevier. ALL RIGHTS RESERVED.]</a:t>
            </a:r>
          </a:p>
        </p:txBody>
      </p:sp>
      <p:sp>
        <p:nvSpPr>
          <p:cNvPr id="273418" name="Text Box 9">
            <a:extLst>
              <a:ext uri="{FF2B5EF4-FFF2-40B4-BE49-F238E27FC236}">
                <a16:creationId xmlns:a16="http://schemas.microsoft.com/office/drawing/2014/main" id="{6A7E0159-D39F-CB46-AFD5-AD32AE6381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5163" y="6526213"/>
            <a:ext cx="19145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FF"/>
                </a:solidFill>
                <a:latin typeface="Calibri" panose="020F0502020204030204" pitchFamily="34" charset="0"/>
              </a:rPr>
              <a:t>JAL, JR, JALR omitted</a:t>
            </a:r>
          </a:p>
        </p:txBody>
      </p:sp>
    </p:spTree>
  </p:cSld>
  <p:clrMapOvr>
    <a:masterClrMapping/>
  </p:clrMapOvr>
  <p:transition/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3" name="Title 4">
            <a:extLst>
              <a:ext uri="{FF2B5EF4-FFF2-40B4-BE49-F238E27FC236}">
                <a16:creationId xmlns:a16="http://schemas.microsoft.com/office/drawing/2014/main" id="{24306A57-C3E6-7C4A-BA0A-AA7F51A43EA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371600"/>
            <a:ext cx="79248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Another Single-Cycle 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MIPS Processor (from H&amp;H)</a:t>
            </a:r>
          </a:p>
        </p:txBody>
      </p:sp>
      <p:sp>
        <p:nvSpPr>
          <p:cNvPr id="274434" name="Subtitle 5">
            <a:extLst>
              <a:ext uri="{FF2B5EF4-FFF2-40B4-BE49-F238E27FC236}">
                <a16:creationId xmlns:a16="http://schemas.microsoft.com/office/drawing/2014/main" id="{90BCEEF2-B17C-E844-9C1B-51546AA677E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28600" y="4267200"/>
            <a:ext cx="86868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See backup slides to reinforce the concepts we have covered. 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They are to complement your reading: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H&amp;H, Chapter 7.1-7.3, 7.6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57" name="Rectangle 2">
            <a:extLst>
              <a:ext uri="{FF2B5EF4-FFF2-40B4-BE49-F238E27FC236}">
                <a16:creationId xmlns:a16="http://schemas.microsoft.com/office/drawing/2014/main" id="{3A897C4E-E28A-6944-8F6A-2B87B576D1F3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Another Complete Single-Cycle Processor</a:t>
            </a:r>
          </a:p>
        </p:txBody>
      </p:sp>
      <p:graphicFrame>
        <p:nvGraphicFramePr>
          <p:cNvPr id="275458" name="Object 2">
            <a:extLst>
              <a:ext uri="{FF2B5EF4-FFF2-40B4-BE49-F238E27FC236}">
                <a16:creationId xmlns:a16="http://schemas.microsoft.com/office/drawing/2014/main" id="{362192AE-0FC4-1F47-8938-04382EC815DC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3"/>
            </p:custDataLst>
          </p:nvPr>
        </p:nvGraphicFramePr>
        <p:xfrm>
          <a:off x="377825" y="1295400"/>
          <a:ext cx="8308975" cy="462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5465" name="VISIO" r:id="rId8" imgW="30975300" imgH="17221200" progId="Visio.Drawing.6">
                  <p:embed/>
                </p:oleObj>
              </mc:Choice>
              <mc:Fallback>
                <p:oleObj name="VISIO" r:id="rId8" imgW="30975300" imgH="1722120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825" y="1295400"/>
                        <a:ext cx="8308975" cy="4627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5459" name="Rectangle 3">
            <a:extLst>
              <a:ext uri="{FF2B5EF4-FFF2-40B4-BE49-F238E27FC236}">
                <a16:creationId xmlns:a16="http://schemas.microsoft.com/office/drawing/2014/main" id="{C14229D6-7B4B-8141-9DFC-D7EAA106407F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Tx/>
              <a:buSzTx/>
              <a:buFontTx/>
              <a:buChar char="•"/>
            </a:pPr>
            <a:endParaRPr lang="de-DE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75460" name="Rectangle 4">
            <a:extLst>
              <a:ext uri="{FF2B5EF4-FFF2-40B4-BE49-F238E27FC236}">
                <a16:creationId xmlns:a16="http://schemas.microsoft.com/office/drawing/2014/main" id="{8E01E40F-62DE-0940-A18E-FEE95A95499F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75461" name="Slide Number Placeholder 1">
            <a:extLst>
              <a:ext uri="{FF2B5EF4-FFF2-40B4-BE49-F238E27FC236}">
                <a16:creationId xmlns:a16="http://schemas.microsoft.com/office/drawing/2014/main" id="{09BA7D86-172D-E04D-882B-DC674207007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3F2616DD-5D0E-0744-9C80-03DEDF9F356A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105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275462" name="TextBox 7">
            <a:extLst>
              <a:ext uri="{FF2B5EF4-FFF2-40B4-BE49-F238E27FC236}">
                <a16:creationId xmlns:a16="http://schemas.microsoft.com/office/drawing/2014/main" id="{9C2BD616-0FAB-1A4D-99F9-9E600B95AE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88" y="6505575"/>
            <a:ext cx="66294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00">
                <a:solidFill>
                  <a:srgbClr val="0432FF"/>
                </a:solidFill>
              </a:rPr>
              <a:t>Single-cycle processor. </a:t>
            </a:r>
            <a:r>
              <a:rPr lang="en-US" altLang="en-US" sz="1200">
                <a:solidFill>
                  <a:srgbClr val="000000"/>
                </a:solidFill>
              </a:rPr>
              <a:t>Harris and Harris, Chapter 7.3.</a:t>
            </a:r>
          </a:p>
        </p:txBody>
      </p:sp>
    </p:spTree>
  </p:cSld>
  <p:clrMapOvr>
    <a:masterClrMapping/>
  </p:clrMapOvr>
  <p:transition/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5" name="Rectangle 2">
            <a:extLst>
              <a:ext uri="{FF2B5EF4-FFF2-40B4-BE49-F238E27FC236}">
                <a16:creationId xmlns:a16="http://schemas.microsoft.com/office/drawing/2014/main" id="{C10ED497-AF98-F043-AF93-FE64DC2A864B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8101012" cy="762000"/>
          </a:xfrm>
        </p:spPr>
        <p:txBody>
          <a:bodyPr/>
          <a:lstStyle/>
          <a:p>
            <a:pPr eaLnBrk="1" hangingPunct="1"/>
            <a:r>
              <a:rPr lang="en-US" altLang="en-US"/>
              <a:t>Example: Single-Cycle Datapath: </a:t>
            </a:r>
            <a:r>
              <a:rPr lang="en-US" altLang="en-US">
                <a:latin typeface="Consolas" panose="020B0609020204030204" pitchFamily="49" charset="0"/>
              </a:rPr>
              <a:t>lw</a:t>
            </a:r>
            <a:r>
              <a:rPr lang="en-US" altLang="en-US"/>
              <a:t> fetch</a:t>
            </a:r>
            <a:endParaRPr lang="en-GB" altLang="en-US"/>
          </a:p>
        </p:txBody>
      </p:sp>
      <p:sp>
        <p:nvSpPr>
          <p:cNvPr id="134149" name="Rectangle 3">
            <a:extLst>
              <a:ext uri="{FF2B5EF4-FFF2-40B4-BE49-F238E27FC236}">
                <a16:creationId xmlns:a16="http://schemas.microsoft.com/office/drawing/2014/main" id="{E76A15FE-A153-DF49-9CC3-885ADDF7CCDF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en-US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STEP 1:</a:t>
            </a:r>
            <a:r>
              <a:rPr lang="en-US" dirty="0"/>
              <a:t> Fetch instruction</a:t>
            </a:r>
          </a:p>
        </p:txBody>
      </p:sp>
      <p:graphicFrame>
        <p:nvGraphicFramePr>
          <p:cNvPr id="277507" name="Content Placeholder 2">
            <a:extLst>
              <a:ext uri="{FF2B5EF4-FFF2-40B4-BE49-F238E27FC236}">
                <a16:creationId xmlns:a16="http://schemas.microsoft.com/office/drawing/2014/main" id="{1BA3A70A-04A5-6045-BD6E-DEA70C1CA191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4"/>
            </p:custDataLst>
          </p:nvPr>
        </p:nvGraphicFramePr>
        <p:xfrm>
          <a:off x="1133475" y="1922463"/>
          <a:ext cx="6959600" cy="1506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517" name="VISIO" r:id="rId8" imgW="26098500" imgH="5651500" progId="Visio.Drawing.6">
                  <p:embed/>
                </p:oleObj>
              </mc:Choice>
              <mc:Fallback>
                <p:oleObj name="VISIO" r:id="rId8" imgW="26098500" imgH="5651500" progId="Visio.Drawing.6">
                  <p:embed/>
                  <p:pic>
                    <p:nvPicPr>
                      <p:cNvPr id="0" name="Content Placeholder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3475" y="1922463"/>
                        <a:ext cx="6959600" cy="1506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150" name="Rectangle 6">
            <a:extLst>
              <a:ext uri="{FF2B5EF4-FFF2-40B4-BE49-F238E27FC236}">
                <a16:creationId xmlns:a16="http://schemas.microsoft.com/office/drawing/2014/main" id="{192572CE-2981-054F-BFE2-92FBBFEA48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5257800"/>
            <a:ext cx="7467600" cy="36988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  <a:extLst/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b="1" dirty="0" err="1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lw</a:t>
            </a:r>
            <a:r>
              <a:rPr lang="en-US" sz="2000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 $s3, 1($0)  </a:t>
            </a:r>
            <a:r>
              <a:rPr lang="en-US" sz="2000" dirty="0">
                <a:solidFill>
                  <a:srgbClr val="A03232"/>
                </a:solidFill>
                <a:latin typeface="Consolas" pitchFamily="49" charset="0"/>
                <a:ea typeface="ＭＳ Ｐゴシック" charset="-128"/>
                <a:cs typeface="Arial" charset="0"/>
              </a:rPr>
              <a:t># read memory word 1 into $s3</a:t>
            </a:r>
          </a:p>
        </p:txBody>
      </p:sp>
      <p:cxnSp>
        <p:nvCxnSpPr>
          <p:cNvPr id="277509" name="Straight Connector 9">
            <a:extLst>
              <a:ext uri="{FF2B5EF4-FFF2-40B4-BE49-F238E27FC236}">
                <a16:creationId xmlns:a16="http://schemas.microsoft.com/office/drawing/2014/main" id="{7E4B3AD7-0087-1E45-BD7E-5DF346B1F30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24000" y="5537200"/>
            <a:ext cx="1447800" cy="4953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7510" name="Straight Connector 10">
            <a:extLst>
              <a:ext uri="{FF2B5EF4-FFF2-40B4-BE49-F238E27FC236}">
                <a16:creationId xmlns:a16="http://schemas.microsoft.com/office/drawing/2014/main" id="{B37AF46F-8E4E-4C4C-952C-E33591B299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57400" y="5537200"/>
            <a:ext cx="2362200" cy="4953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7511" name="Straight Connector 13">
            <a:extLst>
              <a:ext uri="{FF2B5EF4-FFF2-40B4-BE49-F238E27FC236}">
                <a16:creationId xmlns:a16="http://schemas.microsoft.com/office/drawing/2014/main" id="{33F7BFE6-B590-5B41-BDAB-C582E5D6BCE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286000" y="5537200"/>
            <a:ext cx="76200" cy="4953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277512" name="Object 3">
            <a:extLst>
              <a:ext uri="{FF2B5EF4-FFF2-40B4-BE49-F238E27FC236}">
                <a16:creationId xmlns:a16="http://schemas.microsoft.com/office/drawing/2014/main" id="{5B619CF6-F5FF-3840-8CEE-DA959085A677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838200" y="5575300"/>
          <a:ext cx="5172075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518" name="VISIO" r:id="rId10" imgW="12547600" imgH="3048000" progId="Visio.Drawing.6">
                  <p:embed/>
                </p:oleObj>
              </mc:Choice>
              <mc:Fallback>
                <p:oleObj name="VISIO" r:id="rId10" imgW="12547600" imgH="3048000" progId="Visio.Drawing.6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5575300"/>
                        <a:ext cx="5172075" cy="1206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3" name="Rectangle 2">
            <a:extLst>
              <a:ext uri="{FF2B5EF4-FFF2-40B4-BE49-F238E27FC236}">
                <a16:creationId xmlns:a16="http://schemas.microsoft.com/office/drawing/2014/main" id="{8FEB5191-49AC-2241-B796-7557521F0112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Single-Cycle Datapath: </a:t>
            </a:r>
            <a:r>
              <a:rPr lang="en-US" altLang="en-US">
                <a:latin typeface="Consolas" panose="020B0609020204030204" pitchFamily="49" charset="0"/>
              </a:rPr>
              <a:t>lw</a:t>
            </a:r>
            <a:r>
              <a:rPr lang="en-US" altLang="en-US"/>
              <a:t> register read</a:t>
            </a:r>
            <a:endParaRPr lang="en-GB" altLang="en-US"/>
          </a:p>
        </p:txBody>
      </p:sp>
      <p:sp>
        <p:nvSpPr>
          <p:cNvPr id="134149" name="Rectangle 3">
            <a:extLst>
              <a:ext uri="{FF2B5EF4-FFF2-40B4-BE49-F238E27FC236}">
                <a16:creationId xmlns:a16="http://schemas.microsoft.com/office/drawing/2014/main" id="{310CFBEF-6690-3149-B404-7800497B09F2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en-US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STEP 2:</a:t>
            </a:r>
            <a:r>
              <a:rPr lang="en-US" dirty="0"/>
              <a:t> Read source operands from register file</a:t>
            </a:r>
          </a:p>
        </p:txBody>
      </p:sp>
      <p:graphicFrame>
        <p:nvGraphicFramePr>
          <p:cNvPr id="279555" name="Content Placeholder 4">
            <a:extLst>
              <a:ext uri="{FF2B5EF4-FFF2-40B4-BE49-F238E27FC236}">
                <a16:creationId xmlns:a16="http://schemas.microsoft.com/office/drawing/2014/main" id="{1AD6D327-F918-3C42-A779-6164152D68C2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4"/>
            </p:custDataLst>
          </p:nvPr>
        </p:nvGraphicFramePr>
        <p:xfrm>
          <a:off x="1143000" y="1922463"/>
          <a:ext cx="6959600" cy="1506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562" name="VISIO" r:id="rId8" imgW="26098500" imgH="5651500" progId="Visio.Drawing.6">
                  <p:embed/>
                </p:oleObj>
              </mc:Choice>
              <mc:Fallback>
                <p:oleObj name="VISIO" r:id="rId8" imgW="26098500" imgH="5651500" progId="Visio.Drawing.6">
                  <p:embed/>
                  <p:pic>
                    <p:nvPicPr>
                      <p:cNvPr id="0" name="Content Placeholder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1922463"/>
                        <a:ext cx="6959600" cy="1506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150" name="Rectangle 6">
            <a:extLst>
              <a:ext uri="{FF2B5EF4-FFF2-40B4-BE49-F238E27FC236}">
                <a16:creationId xmlns:a16="http://schemas.microsoft.com/office/drawing/2014/main" id="{9F314026-D662-E646-89FF-E84B15C4A7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5257800"/>
            <a:ext cx="7467600" cy="36988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  <a:extLst/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dirty="0" err="1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lw</a:t>
            </a:r>
            <a:r>
              <a:rPr lang="en-US" sz="2000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 $s3, 1(</a:t>
            </a:r>
            <a:r>
              <a:rPr lang="en-US" sz="2000" b="1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$0</a:t>
            </a:r>
            <a:r>
              <a:rPr lang="en-US" sz="2000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)  </a:t>
            </a:r>
            <a:r>
              <a:rPr lang="en-US" sz="2000" dirty="0">
                <a:solidFill>
                  <a:srgbClr val="A03232"/>
                </a:solidFill>
                <a:latin typeface="Consolas" pitchFamily="49" charset="0"/>
                <a:ea typeface="ＭＳ Ｐゴシック" charset="-128"/>
                <a:cs typeface="Arial" charset="0"/>
              </a:rPr>
              <a:t># read memory word 1 into $s3</a:t>
            </a:r>
          </a:p>
        </p:txBody>
      </p:sp>
      <p:graphicFrame>
        <p:nvGraphicFramePr>
          <p:cNvPr id="279557" name="Object 3">
            <a:extLst>
              <a:ext uri="{FF2B5EF4-FFF2-40B4-BE49-F238E27FC236}">
                <a16:creationId xmlns:a16="http://schemas.microsoft.com/office/drawing/2014/main" id="{95542F12-AC5C-FC46-A0F1-1EE54F98B377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838200" y="5575300"/>
          <a:ext cx="5172075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563" name="VISIO" r:id="rId10" imgW="12547600" imgH="3048000" progId="Visio.Drawing.6">
                  <p:embed/>
                </p:oleObj>
              </mc:Choice>
              <mc:Fallback>
                <p:oleObj name="VISIO" r:id="rId10" imgW="12547600" imgH="3048000" progId="Visio.Drawing.6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5575300"/>
                        <a:ext cx="5172075" cy="1206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601" name="Rectangle 2">
            <a:extLst>
              <a:ext uri="{FF2B5EF4-FFF2-40B4-BE49-F238E27FC236}">
                <a16:creationId xmlns:a16="http://schemas.microsoft.com/office/drawing/2014/main" id="{DA4C8161-6C9E-664F-919D-73414618AC63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Single-Cycle Datapath: </a:t>
            </a:r>
            <a:r>
              <a:rPr lang="en-US" altLang="en-US">
                <a:latin typeface="Consolas" panose="020B0609020204030204" pitchFamily="49" charset="0"/>
              </a:rPr>
              <a:t>lw</a:t>
            </a:r>
            <a:r>
              <a:rPr lang="en-US" altLang="en-US"/>
              <a:t> immediate</a:t>
            </a:r>
            <a:endParaRPr lang="en-GB" altLang="en-US"/>
          </a:p>
        </p:txBody>
      </p:sp>
      <p:sp>
        <p:nvSpPr>
          <p:cNvPr id="134149" name="Rectangle 3">
            <a:extLst>
              <a:ext uri="{FF2B5EF4-FFF2-40B4-BE49-F238E27FC236}">
                <a16:creationId xmlns:a16="http://schemas.microsoft.com/office/drawing/2014/main" id="{D8F3D835-39E8-394F-99D5-CA4922FE393D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en-US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STEP 3:</a:t>
            </a:r>
            <a:r>
              <a:rPr lang="en-US" dirty="0"/>
              <a:t> Sign-extend the immediate</a:t>
            </a:r>
          </a:p>
        </p:txBody>
      </p:sp>
      <p:graphicFrame>
        <p:nvGraphicFramePr>
          <p:cNvPr id="281603" name="Content Placeholder 2">
            <a:extLst>
              <a:ext uri="{FF2B5EF4-FFF2-40B4-BE49-F238E27FC236}">
                <a16:creationId xmlns:a16="http://schemas.microsoft.com/office/drawing/2014/main" id="{55F16479-2744-454D-BD10-1C5A736A859F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4"/>
            </p:custDataLst>
          </p:nvPr>
        </p:nvGraphicFramePr>
        <p:xfrm>
          <a:off x="1143000" y="1912938"/>
          <a:ext cx="6959600" cy="2532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610" name="VISIO" r:id="rId8" imgW="26098500" imgH="9499600" progId="Visio.Drawing.6">
                  <p:embed/>
                </p:oleObj>
              </mc:Choice>
              <mc:Fallback>
                <p:oleObj name="VISIO" r:id="rId8" imgW="26098500" imgH="9499600" progId="Visio.Drawing.6">
                  <p:embed/>
                  <p:pic>
                    <p:nvPicPr>
                      <p:cNvPr id="0" name="Content Placeholder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1912938"/>
                        <a:ext cx="6959600" cy="2532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150" name="Rectangle 6">
            <a:extLst>
              <a:ext uri="{FF2B5EF4-FFF2-40B4-BE49-F238E27FC236}">
                <a16:creationId xmlns:a16="http://schemas.microsoft.com/office/drawing/2014/main" id="{A5D48731-2FBA-AA40-BB2D-F1C9430172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5257800"/>
            <a:ext cx="7467600" cy="36988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  <a:extLst/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dirty="0" err="1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lw</a:t>
            </a:r>
            <a:r>
              <a:rPr lang="en-US" sz="2000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 $s3, </a:t>
            </a:r>
            <a:r>
              <a:rPr lang="en-US" sz="2000" b="1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1</a:t>
            </a:r>
            <a:r>
              <a:rPr lang="en-US" sz="2000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($0)  </a:t>
            </a:r>
            <a:r>
              <a:rPr lang="en-US" sz="2000" dirty="0">
                <a:solidFill>
                  <a:srgbClr val="A03232"/>
                </a:solidFill>
                <a:latin typeface="Consolas" pitchFamily="49" charset="0"/>
                <a:ea typeface="ＭＳ Ｐゴシック" charset="-128"/>
                <a:cs typeface="Arial" charset="0"/>
              </a:rPr>
              <a:t># read memory word 1 into $s3</a:t>
            </a:r>
          </a:p>
        </p:txBody>
      </p:sp>
      <p:graphicFrame>
        <p:nvGraphicFramePr>
          <p:cNvPr id="281605" name="Object 3">
            <a:extLst>
              <a:ext uri="{FF2B5EF4-FFF2-40B4-BE49-F238E27FC236}">
                <a16:creationId xmlns:a16="http://schemas.microsoft.com/office/drawing/2014/main" id="{A2062995-F041-E74C-9572-AEDAA107A8EA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838200" y="5575300"/>
          <a:ext cx="5172075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611" name="VISIO" r:id="rId10" imgW="12547600" imgH="3048000" progId="Visio.Drawing.6">
                  <p:embed/>
                </p:oleObj>
              </mc:Choice>
              <mc:Fallback>
                <p:oleObj name="VISIO" r:id="rId10" imgW="12547600" imgH="3048000" progId="Visio.Drawing.6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5575300"/>
                        <a:ext cx="5172075" cy="1206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49" name="Rectangle 2">
            <a:extLst>
              <a:ext uri="{FF2B5EF4-FFF2-40B4-BE49-F238E27FC236}">
                <a16:creationId xmlns:a16="http://schemas.microsoft.com/office/drawing/2014/main" id="{D8C2B76F-D7F4-9D43-A269-6911D6ED6651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Single-Cycle Datapath: </a:t>
            </a:r>
            <a:r>
              <a:rPr lang="en-US" altLang="en-US">
                <a:latin typeface="Consolas" panose="020B0609020204030204" pitchFamily="49" charset="0"/>
              </a:rPr>
              <a:t>lw</a:t>
            </a:r>
            <a:r>
              <a:rPr lang="en-US" altLang="en-US"/>
              <a:t> address</a:t>
            </a:r>
            <a:endParaRPr lang="en-GB" altLang="en-US"/>
          </a:p>
        </p:txBody>
      </p:sp>
      <p:sp>
        <p:nvSpPr>
          <p:cNvPr id="134149" name="Rectangle 3">
            <a:extLst>
              <a:ext uri="{FF2B5EF4-FFF2-40B4-BE49-F238E27FC236}">
                <a16:creationId xmlns:a16="http://schemas.microsoft.com/office/drawing/2014/main" id="{DBD536A3-BADA-6A4A-913C-D8E08DB5BED7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en-US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STEP 4:</a:t>
            </a:r>
            <a:r>
              <a:rPr lang="en-US" dirty="0"/>
              <a:t> Compute the memory address</a:t>
            </a:r>
          </a:p>
        </p:txBody>
      </p:sp>
      <p:graphicFrame>
        <p:nvGraphicFramePr>
          <p:cNvPr id="283651" name="Content Placeholder 3">
            <a:extLst>
              <a:ext uri="{FF2B5EF4-FFF2-40B4-BE49-F238E27FC236}">
                <a16:creationId xmlns:a16="http://schemas.microsoft.com/office/drawing/2014/main" id="{DC532396-ED67-7144-8ACC-484796FD5519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4"/>
            </p:custDataLst>
          </p:nvPr>
        </p:nvGraphicFramePr>
        <p:xfrm>
          <a:off x="1127125" y="1614488"/>
          <a:ext cx="6954838" cy="282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3658" name="VISIO" r:id="rId8" imgW="26098500" imgH="10604500" progId="Visio.Drawing.6">
                  <p:embed/>
                </p:oleObj>
              </mc:Choice>
              <mc:Fallback>
                <p:oleObj name="VISIO" r:id="rId8" imgW="26098500" imgH="10604500" progId="Visio.Drawing.6">
                  <p:embed/>
                  <p:pic>
                    <p:nvPicPr>
                      <p:cNvPr id="0" name="Content Placeholder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7125" y="1614488"/>
                        <a:ext cx="6954838" cy="2827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150" name="Rectangle 6">
            <a:extLst>
              <a:ext uri="{FF2B5EF4-FFF2-40B4-BE49-F238E27FC236}">
                <a16:creationId xmlns:a16="http://schemas.microsoft.com/office/drawing/2014/main" id="{D1BB35B9-727A-CC4A-885B-546AAFD56B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5257800"/>
            <a:ext cx="7467600" cy="36988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  <a:extLst/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dirty="0" err="1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lw</a:t>
            </a:r>
            <a:r>
              <a:rPr lang="en-US" sz="2000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 $s3, </a:t>
            </a:r>
            <a:r>
              <a:rPr lang="en-US" sz="2000" b="1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1($0)  </a:t>
            </a:r>
            <a:r>
              <a:rPr lang="en-US" sz="2000" dirty="0">
                <a:solidFill>
                  <a:srgbClr val="A03232"/>
                </a:solidFill>
                <a:latin typeface="Consolas" pitchFamily="49" charset="0"/>
                <a:ea typeface="ＭＳ Ｐゴシック" charset="-128"/>
                <a:cs typeface="Arial" charset="0"/>
              </a:rPr>
              <a:t># read memory word 1 into $s3</a:t>
            </a:r>
          </a:p>
        </p:txBody>
      </p:sp>
      <p:graphicFrame>
        <p:nvGraphicFramePr>
          <p:cNvPr id="283653" name="Object 3">
            <a:extLst>
              <a:ext uri="{FF2B5EF4-FFF2-40B4-BE49-F238E27FC236}">
                <a16:creationId xmlns:a16="http://schemas.microsoft.com/office/drawing/2014/main" id="{8780A1A1-4BAC-3349-BC2E-57507976138F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838200" y="5575300"/>
          <a:ext cx="5172075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3659" name="VISIO" r:id="rId10" imgW="12547600" imgH="3048000" progId="Visio.Drawing.6">
                  <p:embed/>
                </p:oleObj>
              </mc:Choice>
              <mc:Fallback>
                <p:oleObj name="VISIO" r:id="rId10" imgW="12547600" imgH="3048000" progId="Visio.Drawing.6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5575300"/>
                        <a:ext cx="5172075" cy="1206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7" name="Title 1">
            <a:extLst>
              <a:ext uri="{FF2B5EF4-FFF2-40B4-BE49-F238E27FC236}">
                <a16:creationId xmlns:a16="http://schemas.microsoft.com/office/drawing/2014/main" id="{09F42EA2-1B67-204F-BA06-24C69F75E4C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Von Neumann Model/Architecture</a:t>
            </a:r>
          </a:p>
        </p:txBody>
      </p:sp>
      <p:sp>
        <p:nvSpPr>
          <p:cNvPr id="162818" name="Content Placeholder 2">
            <a:extLst>
              <a:ext uri="{FF2B5EF4-FFF2-40B4-BE49-F238E27FC236}">
                <a16:creationId xmlns:a16="http://schemas.microsoft.com/office/drawing/2014/main" id="{C8AE42DF-411D-A24F-8CE5-42411E66BEA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Recommended reading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Burks, Goldstein, von Neumann, “</a:t>
            </a:r>
            <a:r>
              <a:rPr lang="en-US" altLang="ja-JP" sz="2000">
                <a:solidFill>
                  <a:srgbClr val="0000FF"/>
                </a:solidFill>
                <a:ea typeface="ＭＳ Ｐゴシック" panose="020B0600070205080204" pitchFamily="34" charset="-128"/>
              </a:rPr>
              <a:t>Preliminary discussion of the logical design of an electronic computing instrument</a:t>
            </a:r>
            <a:r>
              <a:rPr lang="en-US" altLang="ja-JP" sz="2000">
                <a:ea typeface="ＭＳ Ｐゴシック" panose="020B0600070205080204" pitchFamily="34" charset="-128"/>
              </a:rPr>
              <a:t>,</a:t>
            </a:r>
            <a:r>
              <a:rPr lang="en-US" altLang="en-US" sz="2000">
                <a:ea typeface="ＭＳ Ｐゴシック" panose="020B0600070205080204" pitchFamily="34" charset="-128"/>
              </a:rPr>
              <a:t>”</a:t>
            </a:r>
            <a:r>
              <a:rPr lang="en-US" altLang="ja-JP" sz="2000">
                <a:ea typeface="ＭＳ Ｐゴシック" panose="020B0600070205080204" pitchFamily="34" charset="-128"/>
              </a:rPr>
              <a:t> 1946.</a:t>
            </a:r>
          </a:p>
          <a:p>
            <a:pPr lvl="1"/>
            <a:endParaRPr lang="en-US" altLang="ja-JP" sz="2000">
              <a:ea typeface="ＭＳ Ｐゴシック" panose="020B0600070205080204" pitchFamily="34" charset="-128"/>
            </a:endParaRPr>
          </a:p>
          <a:p>
            <a:r>
              <a:rPr lang="en-US" altLang="ja-JP">
                <a:solidFill>
                  <a:srgbClr val="FF0000"/>
                </a:solidFill>
                <a:ea typeface="ＭＳ Ｐゴシック" panose="020B0600070205080204" pitchFamily="34" charset="-128"/>
              </a:rPr>
              <a:t>Required reading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Patt and Patel book, Chapter 4, “</a:t>
            </a:r>
            <a:r>
              <a:rPr lang="en-US" altLang="ja-JP" sz="2000">
                <a:solidFill>
                  <a:srgbClr val="0000FF"/>
                </a:solidFill>
                <a:ea typeface="ＭＳ Ｐゴシック" panose="020B0600070205080204" pitchFamily="34" charset="-128"/>
              </a:rPr>
              <a:t>The von Neumann Model</a:t>
            </a:r>
            <a:r>
              <a:rPr lang="en-US" altLang="en-US" sz="2000">
                <a:ea typeface="ＭＳ Ｐゴシック" panose="020B0600070205080204" pitchFamily="34" charset="-128"/>
              </a:rPr>
              <a:t>”</a:t>
            </a:r>
            <a:endParaRPr lang="en-US" altLang="ja-JP" sz="2000">
              <a:ea typeface="ＭＳ Ｐゴシック" panose="020B0600070205080204" pitchFamily="34" charset="-128"/>
            </a:endParaRPr>
          </a:p>
          <a:p>
            <a:endParaRPr lang="en-US" altLang="en-US" sz="1400">
              <a:ea typeface="ＭＳ Ｐゴシック" panose="020B0600070205080204" pitchFamily="34" charset="-128"/>
            </a:endParaRPr>
          </a:p>
          <a:p>
            <a:endParaRPr lang="en-US" altLang="en-US" sz="1400">
              <a:ea typeface="ＭＳ Ｐゴシック" panose="020B0600070205080204" pitchFamily="34" charset="-128"/>
            </a:endParaRPr>
          </a:p>
          <a:p>
            <a:endParaRPr lang="en-US" altLang="en-US" sz="1400">
              <a:ea typeface="ＭＳ Ｐゴシック" panose="020B0600070205080204" pitchFamily="34" charset="-128"/>
            </a:endParaRPr>
          </a:p>
          <a:p>
            <a:r>
              <a:rPr lang="en-US" altLang="en-US" b="1">
                <a:solidFill>
                  <a:srgbClr val="7030A0"/>
                </a:solidFill>
                <a:ea typeface="ＭＳ Ｐゴシック" panose="020B0600070205080204" pitchFamily="34" charset="-128"/>
              </a:rPr>
              <a:t>Stored program</a:t>
            </a:r>
          </a:p>
          <a:p>
            <a:pPr lvl="2"/>
            <a:endParaRPr lang="en-US" altLang="en-US" sz="1400" b="1">
              <a:solidFill>
                <a:srgbClr val="7030A0"/>
              </a:solidFill>
              <a:ea typeface="ＭＳ Ｐゴシック" panose="020B0600070205080204" pitchFamily="34" charset="-128"/>
            </a:endParaRPr>
          </a:p>
          <a:p>
            <a:r>
              <a:rPr lang="en-US" altLang="en-US" b="1">
                <a:solidFill>
                  <a:srgbClr val="7030A0"/>
                </a:solidFill>
                <a:ea typeface="ＭＳ Ｐゴシック" panose="020B0600070205080204" pitchFamily="34" charset="-128"/>
              </a:rPr>
              <a:t>Sequential instruction processing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62819" name="Slide Number Placeholder 3">
            <a:extLst>
              <a:ext uri="{FF2B5EF4-FFF2-40B4-BE49-F238E27FC236}">
                <a16:creationId xmlns:a16="http://schemas.microsoft.com/office/drawing/2014/main" id="{3D0595BF-1F49-9D48-9B28-DB421B07544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D163128-D75D-8D4B-872D-F73BF8F5937A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697" name="Rectangle 2">
            <a:extLst>
              <a:ext uri="{FF2B5EF4-FFF2-40B4-BE49-F238E27FC236}">
                <a16:creationId xmlns:a16="http://schemas.microsoft.com/office/drawing/2014/main" id="{94728818-6B6F-7F41-80E2-C62E2A25CC79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8024812" cy="762000"/>
          </a:xfrm>
        </p:spPr>
        <p:txBody>
          <a:bodyPr/>
          <a:lstStyle/>
          <a:p>
            <a:pPr eaLnBrk="1" hangingPunct="1"/>
            <a:r>
              <a:rPr lang="en-US" altLang="en-US"/>
              <a:t>Single-Cycle Datapath: </a:t>
            </a:r>
            <a:r>
              <a:rPr lang="en-US" altLang="en-US">
                <a:latin typeface="Consolas" panose="020B0609020204030204" pitchFamily="49" charset="0"/>
              </a:rPr>
              <a:t>lw</a:t>
            </a:r>
            <a:r>
              <a:rPr lang="en-US" altLang="en-US"/>
              <a:t> memory read</a:t>
            </a:r>
            <a:endParaRPr lang="en-GB" altLang="en-US"/>
          </a:p>
        </p:txBody>
      </p:sp>
      <p:sp>
        <p:nvSpPr>
          <p:cNvPr id="134149" name="Rectangle 3">
            <a:extLst>
              <a:ext uri="{FF2B5EF4-FFF2-40B4-BE49-F238E27FC236}">
                <a16:creationId xmlns:a16="http://schemas.microsoft.com/office/drawing/2014/main" id="{EC31A5B9-C4F6-4443-B2F9-B877C35CC8A1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en-US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STEP 5:</a:t>
            </a:r>
            <a:r>
              <a:rPr lang="en-US" dirty="0"/>
              <a:t> Read from memory and write back to register file</a:t>
            </a:r>
          </a:p>
        </p:txBody>
      </p:sp>
      <p:graphicFrame>
        <p:nvGraphicFramePr>
          <p:cNvPr id="285699" name="Content Placeholder 2">
            <a:extLst>
              <a:ext uri="{FF2B5EF4-FFF2-40B4-BE49-F238E27FC236}">
                <a16:creationId xmlns:a16="http://schemas.microsoft.com/office/drawing/2014/main" id="{1F2177E9-FC77-EA4D-B629-70B63157EF9B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4"/>
            </p:custDataLst>
          </p:nvPr>
        </p:nvGraphicFramePr>
        <p:xfrm>
          <a:off x="1143000" y="1617663"/>
          <a:ext cx="7756525" cy="3357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5706" name="VISIO" r:id="rId8" imgW="29083000" imgH="12585700" progId="Visio.Drawing.6">
                  <p:embed/>
                </p:oleObj>
              </mc:Choice>
              <mc:Fallback>
                <p:oleObj name="VISIO" r:id="rId8" imgW="29083000" imgH="12585700" progId="Visio.Drawing.6">
                  <p:embed/>
                  <p:pic>
                    <p:nvPicPr>
                      <p:cNvPr id="0" name="Content Placeholder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1617663"/>
                        <a:ext cx="7756525" cy="3357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150" name="Rectangle 6">
            <a:extLst>
              <a:ext uri="{FF2B5EF4-FFF2-40B4-BE49-F238E27FC236}">
                <a16:creationId xmlns:a16="http://schemas.microsoft.com/office/drawing/2014/main" id="{4B94D64E-D78B-BA4C-8568-720A842DF5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5257800"/>
            <a:ext cx="7467600" cy="36988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  <a:extLst/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dirty="0" err="1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lw</a:t>
            </a:r>
            <a:r>
              <a:rPr lang="en-US" sz="2000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 </a:t>
            </a:r>
            <a:r>
              <a:rPr lang="en-US" sz="2000" b="1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$s3</a:t>
            </a:r>
            <a:r>
              <a:rPr lang="en-US" sz="2000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, </a:t>
            </a:r>
            <a:r>
              <a:rPr lang="en-US" sz="2000" b="1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1($0)  </a:t>
            </a:r>
            <a:r>
              <a:rPr lang="en-US" sz="2000" dirty="0">
                <a:solidFill>
                  <a:srgbClr val="A03232"/>
                </a:solidFill>
                <a:latin typeface="Consolas" pitchFamily="49" charset="0"/>
                <a:ea typeface="ＭＳ Ｐゴシック" charset="-128"/>
                <a:cs typeface="Arial" charset="0"/>
              </a:rPr>
              <a:t># read memory word 1 into $s3</a:t>
            </a:r>
          </a:p>
        </p:txBody>
      </p:sp>
      <p:graphicFrame>
        <p:nvGraphicFramePr>
          <p:cNvPr id="285701" name="Object 3">
            <a:extLst>
              <a:ext uri="{FF2B5EF4-FFF2-40B4-BE49-F238E27FC236}">
                <a16:creationId xmlns:a16="http://schemas.microsoft.com/office/drawing/2014/main" id="{6B9DB3F0-2970-D040-8524-FD37E275ABFD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838200" y="5575300"/>
          <a:ext cx="5172075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5707" name="VISIO" r:id="rId10" imgW="12547600" imgH="3048000" progId="Visio.Drawing.6">
                  <p:embed/>
                </p:oleObj>
              </mc:Choice>
              <mc:Fallback>
                <p:oleObj name="VISIO" r:id="rId10" imgW="12547600" imgH="3048000" progId="Visio.Drawing.6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5575300"/>
                        <a:ext cx="5172075" cy="1206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5" name="Rectangle 2">
            <a:extLst>
              <a:ext uri="{FF2B5EF4-FFF2-40B4-BE49-F238E27FC236}">
                <a16:creationId xmlns:a16="http://schemas.microsoft.com/office/drawing/2014/main" id="{8E18D2EE-FB01-4541-9E0D-ED571614BE0D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434975"/>
            <a:ext cx="8024812" cy="762000"/>
          </a:xfrm>
        </p:spPr>
        <p:txBody>
          <a:bodyPr/>
          <a:lstStyle/>
          <a:p>
            <a:pPr eaLnBrk="1" hangingPunct="1"/>
            <a:r>
              <a:rPr lang="en-US" altLang="en-US"/>
              <a:t>Single-Cycle Datapath: </a:t>
            </a:r>
            <a:r>
              <a:rPr lang="en-US" altLang="en-US">
                <a:latin typeface="Consolas" panose="020B0609020204030204" pitchFamily="49" charset="0"/>
              </a:rPr>
              <a:t>lw</a:t>
            </a:r>
            <a:r>
              <a:rPr lang="en-US" altLang="en-US"/>
              <a:t> PC increment</a:t>
            </a:r>
            <a:endParaRPr lang="en-GB" altLang="en-US"/>
          </a:p>
        </p:txBody>
      </p:sp>
      <p:sp>
        <p:nvSpPr>
          <p:cNvPr id="134149" name="Rectangle 3">
            <a:extLst>
              <a:ext uri="{FF2B5EF4-FFF2-40B4-BE49-F238E27FC236}">
                <a16:creationId xmlns:a16="http://schemas.microsoft.com/office/drawing/2014/main" id="{38F2220E-FA6C-2247-BC66-9C447DBB9B56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en-US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STEP 6:</a:t>
            </a:r>
            <a:r>
              <a:rPr lang="en-US" dirty="0"/>
              <a:t> Determine address of next instruction</a:t>
            </a:r>
          </a:p>
        </p:txBody>
      </p:sp>
      <p:graphicFrame>
        <p:nvGraphicFramePr>
          <p:cNvPr id="287747" name="Content Placeholder 4">
            <a:extLst>
              <a:ext uri="{FF2B5EF4-FFF2-40B4-BE49-F238E27FC236}">
                <a16:creationId xmlns:a16="http://schemas.microsoft.com/office/drawing/2014/main" id="{9A67443E-B552-9641-B358-ADD96B70EE6F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4"/>
            </p:custDataLst>
          </p:nvPr>
        </p:nvGraphicFramePr>
        <p:xfrm>
          <a:off x="862013" y="1612900"/>
          <a:ext cx="8077200" cy="3424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754" name="VISIO" r:id="rId8" imgW="30289500" imgH="12839700" progId="Visio.Drawing.6">
                  <p:embed/>
                </p:oleObj>
              </mc:Choice>
              <mc:Fallback>
                <p:oleObj name="VISIO" r:id="rId8" imgW="30289500" imgH="12839700" progId="Visio.Drawing.6">
                  <p:embed/>
                  <p:pic>
                    <p:nvPicPr>
                      <p:cNvPr id="0" name="Content Placeholder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2013" y="1612900"/>
                        <a:ext cx="8077200" cy="3424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150" name="Rectangle 6">
            <a:extLst>
              <a:ext uri="{FF2B5EF4-FFF2-40B4-BE49-F238E27FC236}">
                <a16:creationId xmlns:a16="http://schemas.microsoft.com/office/drawing/2014/main" id="{568D41B6-8347-084A-8B63-4DFEE2C6CC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5257800"/>
            <a:ext cx="7467600" cy="36988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  <a:extLst/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dirty="0" err="1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lw</a:t>
            </a:r>
            <a:r>
              <a:rPr lang="en-US" sz="2000" dirty="0">
                <a:solidFill>
                  <a:srgbClr val="000000"/>
                </a:solidFill>
                <a:latin typeface="Consolas" pitchFamily="49" charset="0"/>
                <a:ea typeface="ＭＳ Ｐゴシック" charset="-128"/>
                <a:cs typeface="Arial" charset="0"/>
              </a:rPr>
              <a:t> $s3, 1($0)  </a:t>
            </a:r>
            <a:r>
              <a:rPr lang="en-US" sz="2000" dirty="0">
                <a:solidFill>
                  <a:srgbClr val="A03232"/>
                </a:solidFill>
                <a:latin typeface="Consolas" pitchFamily="49" charset="0"/>
                <a:ea typeface="ＭＳ Ｐゴシック" charset="-128"/>
                <a:cs typeface="Arial" charset="0"/>
              </a:rPr>
              <a:t># read memory word 1 into $s3</a:t>
            </a:r>
          </a:p>
        </p:txBody>
      </p:sp>
      <p:graphicFrame>
        <p:nvGraphicFramePr>
          <p:cNvPr id="287749" name="Object 3">
            <a:extLst>
              <a:ext uri="{FF2B5EF4-FFF2-40B4-BE49-F238E27FC236}">
                <a16:creationId xmlns:a16="http://schemas.microsoft.com/office/drawing/2014/main" id="{A1B63BBF-5A3C-6F45-B815-F1A36B270D67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838200" y="5575300"/>
          <a:ext cx="5172075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755" name="VISIO" r:id="rId10" imgW="12547600" imgH="3048000" progId="Visio.Drawing.6">
                  <p:embed/>
                </p:oleObj>
              </mc:Choice>
              <mc:Fallback>
                <p:oleObj name="VISIO" r:id="rId10" imgW="12547600" imgH="3048000" progId="Visio.Drawing.6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5575300"/>
                        <a:ext cx="5172075" cy="1206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E3B148B-1A7C-5548-BC59-4148287258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996950"/>
            <a:ext cx="8610600" cy="519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Clr>
                <a:srgbClr val="CC9900"/>
              </a:buClr>
              <a:defRPr/>
            </a:pPr>
            <a:r>
              <a:rPr lang="en-US" altLang="en-US" kern="0" dirty="0">
                <a:solidFill>
                  <a:srgbClr val="00B050"/>
                </a:solidFill>
                <a:ea typeface="ＭＳ Ｐゴシック" charset="-128"/>
              </a:rPr>
              <a:t>Control signals </a:t>
            </a:r>
            <a:r>
              <a:rPr lang="en-US" altLang="en-US" kern="0" dirty="0">
                <a:solidFill>
                  <a:srgbClr val="000000"/>
                </a:solidFill>
                <a:ea typeface="ＭＳ Ｐゴシック" charset="-128"/>
              </a:rPr>
              <a:t>generated by the decoder in control unit</a:t>
            </a:r>
            <a:endParaRPr lang="en-US" altLang="en-US" kern="0" dirty="0">
              <a:solidFill>
                <a:srgbClr val="0000FF"/>
              </a:solidFill>
              <a:ea typeface="ＭＳ Ｐゴシック" charset="-128"/>
              <a:sym typeface="Wingdings" charset="2"/>
            </a:endParaRPr>
          </a:p>
        </p:txBody>
      </p:sp>
      <p:sp>
        <p:nvSpPr>
          <p:cNvPr id="289794" name="Rectangle 2">
            <a:extLst>
              <a:ext uri="{FF2B5EF4-FFF2-40B4-BE49-F238E27FC236}">
                <a16:creationId xmlns:a16="http://schemas.microsoft.com/office/drawing/2014/main" id="{1E0FFE6C-54FF-D44C-8B2A-B52AC0BD4404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Similarly, We Need to Design the Control Unit</a:t>
            </a:r>
          </a:p>
        </p:txBody>
      </p:sp>
      <p:graphicFrame>
        <p:nvGraphicFramePr>
          <p:cNvPr id="1497184" name="Group 96">
            <a:extLst>
              <a:ext uri="{FF2B5EF4-FFF2-40B4-BE49-F238E27FC236}">
                <a16:creationId xmlns:a16="http://schemas.microsoft.com/office/drawing/2014/main" id="{EDCBF844-6BE5-8B4B-9C61-1D938FAF9554}"/>
              </a:ext>
            </a:extLst>
          </p:cNvPr>
          <p:cNvGraphicFramePr>
            <a:graphicFrameLocks noGrp="1"/>
          </p:cNvGraphicFramePr>
          <p:nvPr>
            <p:ph idx="1"/>
            <p:custDataLst>
              <p:tags r:id="rId2"/>
            </p:custDataLst>
          </p:nvPr>
        </p:nvGraphicFramePr>
        <p:xfrm>
          <a:off x="396875" y="2133600"/>
          <a:ext cx="8442325" cy="3106738"/>
        </p:xfrm>
        <a:graphic>
          <a:graphicData uri="http://schemas.openxmlformats.org/drawingml/2006/table">
            <a:tbl>
              <a:tblPr firstRow="1">
                <a:tableStyleId>{21E4AEA4-8DFA-4A89-87EB-49C32662AFE0}</a:tableStyleId>
              </a:tblPr>
              <a:tblGrid>
                <a:gridCol w="954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12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09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01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26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246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017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948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441325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Instruction</a:t>
                      </a:r>
                      <a:endParaRPr kumimoji="0" lang="en-US" alt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Op</a:t>
                      </a:r>
                      <a:r>
                        <a:rPr kumimoji="0" lang="en-US" altLang="en-US" sz="1200" b="0" u="none" strike="noStrike" cap="none" normalizeH="0" baseline="-30000">
                          <a:ln>
                            <a:noFill/>
                          </a:ln>
                          <a:effectLst/>
                        </a:rPr>
                        <a:t>5:0</a:t>
                      </a:r>
                      <a:endParaRPr kumimoji="0" lang="en-US" alt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RegWrite</a:t>
                      </a:r>
                      <a:endParaRPr kumimoji="0" lang="en-US" alt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RegDst</a:t>
                      </a:r>
                      <a:endParaRPr kumimoji="0" lang="en-US" alt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AluSrc</a:t>
                      </a:r>
                      <a:endParaRPr kumimoji="0" lang="en-US" alt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Branch</a:t>
                      </a:r>
                      <a:endParaRPr kumimoji="0" lang="en-US" alt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MemWrite</a:t>
                      </a:r>
                      <a:endParaRPr kumimoji="0" lang="en-US" alt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MemtoReg</a:t>
                      </a:r>
                      <a:endParaRPr kumimoji="0" lang="en-US" alt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ALUOp</a:t>
                      </a:r>
                      <a:r>
                        <a:rPr kumimoji="0" lang="en-US" altLang="en-US" sz="1200" b="0" u="none" strike="noStrike" cap="none" normalizeH="0" baseline="-30000">
                          <a:ln>
                            <a:noFill/>
                          </a:ln>
                          <a:effectLst/>
                        </a:rPr>
                        <a:t>1:0</a:t>
                      </a:r>
                      <a:endParaRPr kumimoji="0" lang="en-US" alt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Jump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2913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R-type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000000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1325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lw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100011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2913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sw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101011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5613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beq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000100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01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13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addi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001000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00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1325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j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000010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XX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olas" charset="0"/>
                        <a:ea typeface="ＭＳ Ｐゴシック" charset="-128"/>
                      </a:endParaRPr>
                    </a:p>
                  </a:txBody>
                  <a:tcPr marL="84602" marR="84602" anchor="ctr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89885" name="Rectangle 4">
            <a:extLst>
              <a:ext uri="{FF2B5EF4-FFF2-40B4-BE49-F238E27FC236}">
                <a16:creationId xmlns:a16="http://schemas.microsoft.com/office/drawing/2014/main" id="{5288C619-A5C0-E847-9891-C15220DBB8C4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289886" name="Rectangle 5">
            <a:extLst>
              <a:ext uri="{FF2B5EF4-FFF2-40B4-BE49-F238E27FC236}">
                <a16:creationId xmlns:a16="http://schemas.microsoft.com/office/drawing/2014/main" id="{DC640AA8-727C-AB49-A712-9F9837EA9DAC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de-DE" altLang="en-US">
              <a:solidFill>
                <a:srgbClr val="000000"/>
              </a:solidFill>
            </a:endParaRPr>
          </a:p>
        </p:txBody>
      </p:sp>
      <p:sp>
        <p:nvSpPr>
          <p:cNvPr id="289887" name="Slide Number Placeholder 1">
            <a:extLst>
              <a:ext uri="{FF2B5EF4-FFF2-40B4-BE49-F238E27FC236}">
                <a16:creationId xmlns:a16="http://schemas.microsoft.com/office/drawing/2014/main" id="{EA535DE2-2374-A643-9ECF-8C529FC7F1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591ED794-20DA-E74F-8E23-236F9BCF73DD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112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289888" name="TextBox 7">
            <a:extLst>
              <a:ext uri="{FF2B5EF4-FFF2-40B4-BE49-F238E27FC236}">
                <a16:creationId xmlns:a16="http://schemas.microsoft.com/office/drawing/2014/main" id="{76869591-8A90-8E44-AB1C-C3BA31A2FA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88" y="6505575"/>
            <a:ext cx="66294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00">
                <a:solidFill>
                  <a:srgbClr val="0432FF"/>
                </a:solidFill>
              </a:rPr>
              <a:t>Single-cycle processor. </a:t>
            </a:r>
            <a:r>
              <a:rPr lang="en-US" altLang="en-US" sz="1200">
                <a:solidFill>
                  <a:srgbClr val="000000"/>
                </a:solidFill>
              </a:rPr>
              <a:t>Harris and Harris, Chapter 7.3.</a:t>
            </a:r>
          </a:p>
        </p:txBody>
      </p:sp>
    </p:spTree>
  </p:cSld>
  <p:clrMapOvr>
    <a:masterClrMapping/>
  </p:clrMapOvr>
  <p:transition/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1" name="Rectangle 2">
            <a:extLst>
              <a:ext uri="{FF2B5EF4-FFF2-40B4-BE49-F238E27FC236}">
                <a16:creationId xmlns:a16="http://schemas.microsoft.com/office/drawing/2014/main" id="{1C74E783-CE6D-1144-ACBA-CDB38032C3B3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152400" y="152400"/>
            <a:ext cx="9067800" cy="1066800"/>
          </a:xfrm>
        </p:spPr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Another Complete Single-Cycle Processor (H&amp;H)</a:t>
            </a:r>
          </a:p>
        </p:txBody>
      </p:sp>
      <p:graphicFrame>
        <p:nvGraphicFramePr>
          <p:cNvPr id="291842" name="Object 2">
            <a:extLst>
              <a:ext uri="{FF2B5EF4-FFF2-40B4-BE49-F238E27FC236}">
                <a16:creationId xmlns:a16="http://schemas.microsoft.com/office/drawing/2014/main" id="{A6C1F8F4-33D4-1545-A7B6-72BE1746ED7A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3"/>
            </p:custDataLst>
          </p:nvPr>
        </p:nvGraphicFramePr>
        <p:xfrm>
          <a:off x="377825" y="1295400"/>
          <a:ext cx="8308975" cy="462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1848" name="VISIO" r:id="rId8" imgW="30975300" imgH="17221200" progId="Visio.Drawing.6">
                  <p:embed/>
                </p:oleObj>
              </mc:Choice>
              <mc:Fallback>
                <p:oleObj name="VISIO" r:id="rId8" imgW="30975300" imgH="1722120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825" y="1295400"/>
                        <a:ext cx="8308975" cy="4627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1843" name="Rectangle 3">
            <a:extLst>
              <a:ext uri="{FF2B5EF4-FFF2-40B4-BE49-F238E27FC236}">
                <a16:creationId xmlns:a16="http://schemas.microsoft.com/office/drawing/2014/main" id="{5E6A56F9-11A5-1740-98F6-56D7ACCEFC36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Tx/>
              <a:buSzTx/>
              <a:buFontTx/>
              <a:buChar char="•"/>
            </a:pPr>
            <a:endParaRPr lang="de-DE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91844" name="Rectangle 4">
            <a:extLst>
              <a:ext uri="{FF2B5EF4-FFF2-40B4-BE49-F238E27FC236}">
                <a16:creationId xmlns:a16="http://schemas.microsoft.com/office/drawing/2014/main" id="{B5378C79-DFE8-F543-ADF0-F44FA50A2CF2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91845" name="Slide Number Placeholder 1">
            <a:extLst>
              <a:ext uri="{FF2B5EF4-FFF2-40B4-BE49-F238E27FC236}">
                <a16:creationId xmlns:a16="http://schemas.microsoft.com/office/drawing/2014/main" id="{8F206E0B-19E8-8846-97B1-D7B21C0C4B9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7733DDF1-357C-9F4B-8C19-BD8CA73358E8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113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89" name="Title 1">
            <a:extLst>
              <a:ext uri="{FF2B5EF4-FFF2-40B4-BE49-F238E27FC236}">
                <a16:creationId xmlns:a16="http://schemas.microsoft.com/office/drawing/2014/main" id="{1C8D1670-5036-E445-AB53-495EE7FC29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Your Assignment</a:t>
            </a:r>
          </a:p>
        </p:txBody>
      </p:sp>
      <p:sp>
        <p:nvSpPr>
          <p:cNvPr id="293890" name="Content Placeholder 2">
            <a:extLst>
              <a:ext uri="{FF2B5EF4-FFF2-40B4-BE49-F238E27FC236}">
                <a16:creationId xmlns:a16="http://schemas.microsoft.com/office/drawing/2014/main" id="{112984B6-1EC9-D340-9A56-C1053944BDA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Please read the Lecture Slides and the Backup Slides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Please do your readings from the H&amp;H Book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H&amp;H, Chapter 7.1-7.3, 7.6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93891" name="Slide Number Placeholder 3">
            <a:extLst>
              <a:ext uri="{FF2B5EF4-FFF2-40B4-BE49-F238E27FC236}">
                <a16:creationId xmlns:a16="http://schemas.microsoft.com/office/drawing/2014/main" id="{22C5AE38-C614-8F47-893B-C8159E851E5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286FD982-87D0-014A-B362-D678F62FE1DE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114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3" name="Title 1">
            <a:extLst>
              <a:ext uri="{FF2B5EF4-FFF2-40B4-BE49-F238E27FC236}">
                <a16:creationId xmlns:a16="http://schemas.microsoft.com/office/drawing/2014/main" id="{D9F6F953-9A0D-8E48-BC25-436BF525CB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400">
                <a:ea typeface="ＭＳ Ｐゴシック" panose="020B0600070205080204" pitchFamily="34" charset="-128"/>
              </a:rPr>
              <a:t>Single-Cycle Uarch I (We Developed in Lectures)</a:t>
            </a:r>
          </a:p>
        </p:txBody>
      </p:sp>
      <p:sp>
        <p:nvSpPr>
          <p:cNvPr id="294914" name="Content Placeholder 2">
            <a:extLst>
              <a:ext uri="{FF2B5EF4-FFF2-40B4-BE49-F238E27FC236}">
                <a16:creationId xmlns:a16="http://schemas.microsoft.com/office/drawing/2014/main" id="{5BD4D143-2A95-7649-92B3-D83AF6E03A8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94915" name="Slide Number Placeholder 3">
            <a:extLst>
              <a:ext uri="{FF2B5EF4-FFF2-40B4-BE49-F238E27FC236}">
                <a16:creationId xmlns:a16="http://schemas.microsoft.com/office/drawing/2014/main" id="{218C24C8-B65B-D446-9EE2-2E65E6AA8B8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0B768EFE-34A7-8348-9704-DBC2832CBA54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115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294916" name="Picture 3" descr="F0529">
            <a:extLst>
              <a:ext uri="{FF2B5EF4-FFF2-40B4-BE49-F238E27FC236}">
                <a16:creationId xmlns:a16="http://schemas.microsoft.com/office/drawing/2014/main" id="{0AE12E92-0EE3-7243-8E7A-DD027EA9F5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1327150"/>
            <a:ext cx="8437562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4917" name="Text Box 4">
            <a:extLst>
              <a:ext uri="{FF2B5EF4-FFF2-40B4-BE49-F238E27FC236}">
                <a16:creationId xmlns:a16="http://schemas.microsoft.com/office/drawing/2014/main" id="{BBA57E8D-ED25-E746-9F5B-F08F3CF14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69200" y="2474913"/>
            <a:ext cx="11922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2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=Br Taken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294918" name="Text Box 5">
            <a:extLst>
              <a:ext uri="{FF2B5EF4-FFF2-40B4-BE49-F238E27FC236}">
                <a16:creationId xmlns:a16="http://schemas.microsoft.com/office/drawing/2014/main" id="{643A676B-62E6-4E45-8679-BEAD44C8C8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5675" y="1300163"/>
            <a:ext cx="99536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1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=Jump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294919" name="Text Box 6">
            <a:extLst>
              <a:ext uri="{FF2B5EF4-FFF2-40B4-BE49-F238E27FC236}">
                <a16:creationId xmlns:a16="http://schemas.microsoft.com/office/drawing/2014/main" id="{0C3565FA-9E79-1A41-8FEE-199861CBD7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0463" y="5446713"/>
            <a:ext cx="10795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ALU operation</a:t>
            </a:r>
          </a:p>
        </p:txBody>
      </p:sp>
      <p:sp>
        <p:nvSpPr>
          <p:cNvPr id="294920" name="Text Box 7">
            <a:extLst>
              <a:ext uri="{FF2B5EF4-FFF2-40B4-BE49-F238E27FC236}">
                <a16:creationId xmlns:a16="http://schemas.microsoft.com/office/drawing/2014/main" id="{BAC0227A-E78F-7848-B7C7-93126AAEAE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8738" y="4327525"/>
            <a:ext cx="260350" cy="1238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bcond</a:t>
            </a:r>
          </a:p>
        </p:txBody>
      </p:sp>
      <p:sp>
        <p:nvSpPr>
          <p:cNvPr id="294921" name="Rectangle 8">
            <a:extLst>
              <a:ext uri="{FF2B5EF4-FFF2-40B4-BE49-F238E27FC236}">
                <a16:creationId xmlns:a16="http://schemas.microsoft.com/office/drawing/2014/main" id="{484B22D8-8CC4-1E40-A89A-D183674415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521450"/>
            <a:ext cx="31242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>
                <a:srgbClr val="3B812F"/>
              </a:buClr>
              <a:buSzPct val="70000"/>
              <a:buFont typeface="Wingdings" pitchFamily="2" charset="2"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**Based on original figure from [P&amp;H CO&amp;D, COPYRIGHT 2004 Elsevier. ALL RIGHTS RESERVED.]</a:t>
            </a:r>
          </a:p>
        </p:txBody>
      </p:sp>
      <p:sp>
        <p:nvSpPr>
          <p:cNvPr id="294922" name="Text Box 9">
            <a:extLst>
              <a:ext uri="{FF2B5EF4-FFF2-40B4-BE49-F238E27FC236}">
                <a16:creationId xmlns:a16="http://schemas.microsoft.com/office/drawing/2014/main" id="{2293CE5F-660D-5C4F-96D6-065E153738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5163" y="6526213"/>
            <a:ext cx="19145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FF"/>
                </a:solidFill>
                <a:latin typeface="Calibri" panose="020F0502020204030204" pitchFamily="34" charset="0"/>
              </a:rPr>
              <a:t>JAL, JR, JALR omitted</a:t>
            </a:r>
          </a:p>
        </p:txBody>
      </p:sp>
    </p:spTree>
  </p:cSld>
  <p:clrMapOvr>
    <a:masterClrMapping/>
  </p:clrMapOvr>
  <p:transition/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7" name="Rectangle 2">
            <a:extLst>
              <a:ext uri="{FF2B5EF4-FFF2-40B4-BE49-F238E27FC236}">
                <a16:creationId xmlns:a16="http://schemas.microsoft.com/office/drawing/2014/main" id="{1E503100-7734-AE4B-9CFE-32A48174DAAC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152400" y="152400"/>
            <a:ext cx="9067800" cy="1066800"/>
          </a:xfrm>
        </p:spPr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Single-Cycle Uarch II (In Your Readings)</a:t>
            </a:r>
          </a:p>
        </p:txBody>
      </p:sp>
      <p:graphicFrame>
        <p:nvGraphicFramePr>
          <p:cNvPr id="295938" name="Object 2">
            <a:extLst>
              <a:ext uri="{FF2B5EF4-FFF2-40B4-BE49-F238E27FC236}">
                <a16:creationId xmlns:a16="http://schemas.microsoft.com/office/drawing/2014/main" id="{46CBFB55-5D4B-3246-8079-F89240038CD6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3"/>
            </p:custDataLst>
          </p:nvPr>
        </p:nvGraphicFramePr>
        <p:xfrm>
          <a:off x="377825" y="1295400"/>
          <a:ext cx="8308975" cy="462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5944" name="VISIO" r:id="rId8" imgW="30975300" imgH="17221200" progId="Visio.Drawing.6">
                  <p:embed/>
                </p:oleObj>
              </mc:Choice>
              <mc:Fallback>
                <p:oleObj name="VISIO" r:id="rId8" imgW="30975300" imgH="1722120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825" y="1295400"/>
                        <a:ext cx="8308975" cy="4627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5939" name="Rectangle 3">
            <a:extLst>
              <a:ext uri="{FF2B5EF4-FFF2-40B4-BE49-F238E27FC236}">
                <a16:creationId xmlns:a16="http://schemas.microsoft.com/office/drawing/2014/main" id="{2ED4BDED-7350-FE48-8EF4-EFBD7F6D32BF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Tx/>
              <a:buSzTx/>
              <a:buFontTx/>
              <a:buChar char="•"/>
            </a:pPr>
            <a:endParaRPr lang="de-DE" altLang="en-US" sz="3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95940" name="Rectangle 4">
            <a:extLst>
              <a:ext uri="{FF2B5EF4-FFF2-40B4-BE49-F238E27FC236}">
                <a16:creationId xmlns:a16="http://schemas.microsoft.com/office/drawing/2014/main" id="{060DA0D2-44D4-594D-8908-ADBBE6DC3CE6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de-DE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95941" name="Slide Number Placeholder 1">
            <a:extLst>
              <a:ext uri="{FF2B5EF4-FFF2-40B4-BE49-F238E27FC236}">
                <a16:creationId xmlns:a16="http://schemas.microsoft.com/office/drawing/2014/main" id="{6322CEEC-86AF-A147-96DF-C0DC287629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D8CFBA24-B462-FF4C-901A-19C0EFAC7C56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116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5" name="Title 4">
            <a:extLst>
              <a:ext uri="{FF2B5EF4-FFF2-40B4-BE49-F238E27FC236}">
                <a16:creationId xmlns:a16="http://schemas.microsoft.com/office/drawing/2014/main" id="{4A274E12-0D1D-684C-82AE-E7BE12DA78A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371600"/>
            <a:ext cx="79248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Evaluating the Single-Cycle Microarchitecture</a:t>
            </a:r>
          </a:p>
        </p:txBody>
      </p:sp>
      <p:sp>
        <p:nvSpPr>
          <p:cNvPr id="297986" name="Subtitle 5">
            <a:extLst>
              <a:ext uri="{FF2B5EF4-FFF2-40B4-BE49-F238E27FC236}">
                <a16:creationId xmlns:a16="http://schemas.microsoft.com/office/drawing/2014/main" id="{E571DD21-E21E-824B-8AD5-3F6F04FEED4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97987" name="Slide Number Placeholder 3">
            <a:extLst>
              <a:ext uri="{FF2B5EF4-FFF2-40B4-BE49-F238E27FC236}">
                <a16:creationId xmlns:a16="http://schemas.microsoft.com/office/drawing/2014/main" id="{CE734FE9-D445-154C-B978-6F9FD7E9E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E217B135-4C35-B74B-8100-5072B94EB139}" type="slidenum">
              <a:rPr lang="en-US" altLang="en-US" sz="12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117</a:t>
            </a:fld>
            <a:endParaRPr lang="en-US" altLang="en-US" sz="12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09" name="Title 1">
            <a:extLst>
              <a:ext uri="{FF2B5EF4-FFF2-40B4-BE49-F238E27FC236}">
                <a16:creationId xmlns:a16="http://schemas.microsoft.com/office/drawing/2014/main" id="{CFF1E1D3-4C79-F442-917C-F1B602468F2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Single-Cycle Microarchitecture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DFBF3B-ACCF-3942-A013-AE53330042C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Is </a:t>
            </a:r>
            <a:r>
              <a:rPr lang="en-US" altLang="en-US" i="1">
                <a:ea typeface="ＭＳ Ｐゴシック" panose="020B0600070205080204" pitchFamily="34" charset="-128"/>
              </a:rPr>
              <a:t>this</a:t>
            </a:r>
            <a:r>
              <a:rPr lang="en-US" altLang="en-US">
                <a:ea typeface="ＭＳ Ｐゴシック" panose="020B0600070205080204" pitchFamily="34" charset="-128"/>
              </a:rPr>
              <a:t> a good idea/design?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When is this a good design?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When is this a bad design?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How can we design a better microarchitecture?</a:t>
            </a:r>
          </a:p>
        </p:txBody>
      </p:sp>
      <p:sp>
        <p:nvSpPr>
          <p:cNvPr id="299011" name="Slide Number Placeholder 3">
            <a:extLst>
              <a:ext uri="{FF2B5EF4-FFF2-40B4-BE49-F238E27FC236}">
                <a16:creationId xmlns:a16="http://schemas.microsoft.com/office/drawing/2014/main" id="{1A452379-2B81-BC4B-A21B-F061045C15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78CE6D88-8BD1-A348-8C3E-14B9672C9095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118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3" name="Title 4">
            <a:extLst>
              <a:ext uri="{FF2B5EF4-FFF2-40B4-BE49-F238E27FC236}">
                <a16:creationId xmlns:a16="http://schemas.microsoft.com/office/drawing/2014/main" id="{989D9E31-DC82-AD4C-B9F0-4E416DDAF9B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752600"/>
            <a:ext cx="79248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Performance Analysis Basics</a:t>
            </a:r>
          </a:p>
        </p:txBody>
      </p:sp>
      <p:sp>
        <p:nvSpPr>
          <p:cNvPr id="300034" name="Subtitle 5">
            <a:extLst>
              <a:ext uri="{FF2B5EF4-FFF2-40B4-BE49-F238E27FC236}">
                <a16:creationId xmlns:a16="http://schemas.microsoft.com/office/drawing/2014/main" id="{7E6A5266-92B4-DD47-BB4F-2021624F064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1" name="Title 1">
            <a:extLst>
              <a:ext uri="{FF2B5EF4-FFF2-40B4-BE49-F238E27FC236}">
                <a16:creationId xmlns:a16="http://schemas.microsoft.com/office/drawing/2014/main" id="{377F3342-48B0-9C4F-8E09-28C2349685D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Von Neumann Model (of a Computer)</a:t>
            </a:r>
          </a:p>
        </p:txBody>
      </p:sp>
      <p:sp>
        <p:nvSpPr>
          <p:cNvPr id="163842" name="Slide Number Placeholder 3">
            <a:extLst>
              <a:ext uri="{FF2B5EF4-FFF2-40B4-BE49-F238E27FC236}">
                <a16:creationId xmlns:a16="http://schemas.microsoft.com/office/drawing/2014/main" id="{78FFB3AD-E879-4D48-9AFE-F45D5F8304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3303E056-6675-FF4F-88AF-C25E4684EC1B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63843" name="Rectangle 4">
            <a:extLst>
              <a:ext uri="{FF2B5EF4-FFF2-40B4-BE49-F238E27FC236}">
                <a16:creationId xmlns:a16="http://schemas.microsoft.com/office/drawing/2014/main" id="{CF23810A-6EC1-3641-B4F7-A70600EB9A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1788" y="4830763"/>
            <a:ext cx="3390900" cy="1385887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3844" name="TextBox 7">
            <a:extLst>
              <a:ext uri="{FF2B5EF4-FFF2-40B4-BE49-F238E27FC236}">
                <a16:creationId xmlns:a16="http://schemas.microsoft.com/office/drawing/2014/main" id="{09846691-F7BA-E141-B481-B9155E09A4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0613" y="4922838"/>
            <a:ext cx="19065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CONTROL UNIT</a:t>
            </a:r>
          </a:p>
        </p:txBody>
      </p:sp>
      <p:sp>
        <p:nvSpPr>
          <p:cNvPr id="163845" name="TextBox 8">
            <a:extLst>
              <a:ext uri="{FF2B5EF4-FFF2-40B4-BE49-F238E27FC236}">
                <a16:creationId xmlns:a16="http://schemas.microsoft.com/office/drawing/2014/main" id="{2215984F-D672-C341-AE7A-81E86083E3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78200" y="5689600"/>
            <a:ext cx="403225" cy="3698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IP</a:t>
            </a:r>
          </a:p>
        </p:txBody>
      </p:sp>
      <p:sp>
        <p:nvSpPr>
          <p:cNvPr id="163846" name="TextBox 9">
            <a:extLst>
              <a:ext uri="{FF2B5EF4-FFF2-40B4-BE49-F238E27FC236}">
                <a16:creationId xmlns:a16="http://schemas.microsoft.com/office/drawing/2014/main" id="{D5A2C6A9-75EB-B849-86E6-2BA9AA38BD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5450" y="5689600"/>
            <a:ext cx="1479550" cy="3698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Inst Register</a:t>
            </a:r>
          </a:p>
        </p:txBody>
      </p:sp>
      <p:sp>
        <p:nvSpPr>
          <p:cNvPr id="163847" name="Rectangle 10">
            <a:extLst>
              <a:ext uri="{FF2B5EF4-FFF2-40B4-BE49-F238E27FC236}">
                <a16:creationId xmlns:a16="http://schemas.microsoft.com/office/drawing/2014/main" id="{0D00E526-7EEB-D340-955C-82538B6BBE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1788" y="2927350"/>
            <a:ext cx="3390900" cy="1385888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3848" name="TextBox 11">
            <a:extLst>
              <a:ext uri="{FF2B5EF4-FFF2-40B4-BE49-F238E27FC236}">
                <a16:creationId xmlns:a16="http://schemas.microsoft.com/office/drawing/2014/main" id="{71A92217-A23B-C644-8CFC-58A494BD68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7413" y="2946400"/>
            <a:ext cx="23256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PROCESSING UNIT</a:t>
            </a:r>
          </a:p>
        </p:txBody>
      </p:sp>
      <p:sp>
        <p:nvSpPr>
          <p:cNvPr id="14" name="Trapezoid 13">
            <a:extLst>
              <a:ext uri="{FF2B5EF4-FFF2-40B4-BE49-F238E27FC236}">
                <a16:creationId xmlns:a16="http://schemas.microsoft.com/office/drawing/2014/main" id="{9A40A358-8A17-8D45-B2BE-5D15D4E8A5FE}"/>
              </a:ext>
            </a:extLst>
          </p:cNvPr>
          <p:cNvSpPr/>
          <p:nvPr/>
        </p:nvSpPr>
        <p:spPr bwMode="auto">
          <a:xfrm rot="10800000">
            <a:off x="3378200" y="3694113"/>
            <a:ext cx="914400" cy="490537"/>
          </a:xfrm>
          <a:prstGeom prst="trapezoid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solidFill>
                <a:srgbClr val="000000"/>
              </a:solidFill>
              <a:cs typeface="ＭＳ Ｐゴシック" charset="0"/>
            </a:endParaRPr>
          </a:p>
        </p:txBody>
      </p:sp>
      <p:sp>
        <p:nvSpPr>
          <p:cNvPr id="163850" name="TextBox 14">
            <a:extLst>
              <a:ext uri="{FF2B5EF4-FFF2-40B4-BE49-F238E27FC236}">
                <a16:creationId xmlns:a16="http://schemas.microsoft.com/office/drawing/2014/main" id="{12C23B98-120F-D049-9D8F-FD2C6C805A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9488" y="3732213"/>
            <a:ext cx="6334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ALU</a:t>
            </a:r>
          </a:p>
        </p:txBody>
      </p:sp>
      <p:sp>
        <p:nvSpPr>
          <p:cNvPr id="163851" name="TextBox 15">
            <a:extLst>
              <a:ext uri="{FF2B5EF4-FFF2-40B4-BE49-F238E27FC236}">
                <a16:creationId xmlns:a16="http://schemas.microsoft.com/office/drawing/2014/main" id="{6451F9AB-42D3-1047-8CB3-0A5024714E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2838" y="3694113"/>
            <a:ext cx="825500" cy="3698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TEMP</a:t>
            </a:r>
          </a:p>
        </p:txBody>
      </p:sp>
      <p:sp>
        <p:nvSpPr>
          <p:cNvPr id="163852" name="Rectangle 16">
            <a:extLst>
              <a:ext uri="{FF2B5EF4-FFF2-40B4-BE49-F238E27FC236}">
                <a16:creationId xmlns:a16="http://schemas.microsoft.com/office/drawing/2014/main" id="{2814E3E3-4866-3E43-8BDE-7BF11D8032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1788" y="1090613"/>
            <a:ext cx="3390900" cy="1384300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3853" name="TextBox 17">
            <a:extLst>
              <a:ext uri="{FF2B5EF4-FFF2-40B4-BE49-F238E27FC236}">
                <a16:creationId xmlns:a16="http://schemas.microsoft.com/office/drawing/2014/main" id="{FC465624-B3D1-804D-B3E3-039FB4A6FA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0650" y="1090613"/>
            <a:ext cx="1219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MEMORY</a:t>
            </a:r>
          </a:p>
        </p:txBody>
      </p:sp>
      <p:sp>
        <p:nvSpPr>
          <p:cNvPr id="163854" name="TextBox 18">
            <a:extLst>
              <a:ext uri="{FF2B5EF4-FFF2-40B4-BE49-F238E27FC236}">
                <a16:creationId xmlns:a16="http://schemas.microsoft.com/office/drawing/2014/main" id="{746B766C-882B-B845-B9E6-9D5C11AEBE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5225" y="1533525"/>
            <a:ext cx="1724025" cy="3698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Mem Addr Reg</a:t>
            </a:r>
          </a:p>
        </p:txBody>
      </p:sp>
      <p:sp>
        <p:nvSpPr>
          <p:cNvPr id="163855" name="TextBox 19">
            <a:extLst>
              <a:ext uri="{FF2B5EF4-FFF2-40B4-BE49-F238E27FC236}">
                <a16:creationId xmlns:a16="http://schemas.microsoft.com/office/drawing/2014/main" id="{4E5B150E-F7C7-514F-AFEB-5F42A44C3C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6813" y="2012950"/>
            <a:ext cx="1736725" cy="3698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Mem Data Reg</a:t>
            </a:r>
          </a:p>
        </p:txBody>
      </p:sp>
      <p:sp>
        <p:nvSpPr>
          <p:cNvPr id="163856" name="Rectangle 20">
            <a:extLst>
              <a:ext uri="{FF2B5EF4-FFF2-40B4-BE49-F238E27FC236}">
                <a16:creationId xmlns:a16="http://schemas.microsoft.com/office/drawing/2014/main" id="{F452FEFA-FB45-3B48-8B75-D76D215BE1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913" y="2503488"/>
            <a:ext cx="1604962" cy="2041525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3857" name="Rectangle 21">
            <a:extLst>
              <a:ext uri="{FF2B5EF4-FFF2-40B4-BE49-F238E27FC236}">
                <a16:creationId xmlns:a16="http://schemas.microsoft.com/office/drawing/2014/main" id="{9D2582E4-966A-7C42-94BF-43186C6840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5663" y="2503488"/>
            <a:ext cx="1606550" cy="2041525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3858" name="TextBox 22">
            <a:extLst>
              <a:ext uri="{FF2B5EF4-FFF2-40B4-BE49-F238E27FC236}">
                <a16:creationId xmlns:a16="http://schemas.microsoft.com/office/drawing/2014/main" id="{04C5EF14-0BBB-F84D-B388-61AA6D240D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5013" y="3316288"/>
            <a:ext cx="8763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INPUT</a:t>
            </a:r>
          </a:p>
        </p:txBody>
      </p:sp>
      <p:sp>
        <p:nvSpPr>
          <p:cNvPr id="163859" name="TextBox 23">
            <a:extLst>
              <a:ext uri="{FF2B5EF4-FFF2-40B4-BE49-F238E27FC236}">
                <a16:creationId xmlns:a16="http://schemas.microsoft.com/office/drawing/2014/main" id="{1D75A647-C7F4-5946-8144-E72A74545A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42213" y="3316288"/>
            <a:ext cx="11334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OUTPUT</a:t>
            </a:r>
          </a:p>
        </p:txBody>
      </p:sp>
      <p:cxnSp>
        <p:nvCxnSpPr>
          <p:cNvPr id="163860" name="Straight Arrow Connector 25">
            <a:extLst>
              <a:ext uri="{FF2B5EF4-FFF2-40B4-BE49-F238E27FC236}">
                <a16:creationId xmlns:a16="http://schemas.microsoft.com/office/drawing/2014/main" id="{CD8538DD-D377-4649-B8AC-B68F4DDD8B64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3703638" y="2701925"/>
            <a:ext cx="4524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861" name="Straight Arrow Connector 29">
            <a:extLst>
              <a:ext uri="{FF2B5EF4-FFF2-40B4-BE49-F238E27FC236}">
                <a16:creationId xmlns:a16="http://schemas.microsoft.com/office/drawing/2014/main" id="{4D8AA49A-B278-9240-B79D-77FC8E856327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4922838" y="2701925"/>
            <a:ext cx="4524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862" name="Straight Connector 31">
            <a:extLst>
              <a:ext uri="{FF2B5EF4-FFF2-40B4-BE49-F238E27FC236}">
                <a16:creationId xmlns:a16="http://schemas.microsoft.com/office/drawing/2014/main" id="{F8D5E325-5232-A34E-9019-E3D0912B1950}"/>
              </a:ext>
            </a:extLst>
          </p:cNvPr>
          <p:cNvCxnSpPr>
            <a:cxnSpLocks noChangeShapeType="1"/>
            <a:stCxn id="163856" idx="0"/>
          </p:cNvCxnSpPr>
          <p:nvPr/>
        </p:nvCxnSpPr>
        <p:spPr bwMode="auto">
          <a:xfrm rot="16200000" flipV="1">
            <a:off x="632618" y="2018507"/>
            <a:ext cx="9699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863" name="Straight Arrow Connector 33">
            <a:extLst>
              <a:ext uri="{FF2B5EF4-FFF2-40B4-BE49-F238E27FC236}">
                <a16:creationId xmlns:a16="http://schemas.microsoft.com/office/drawing/2014/main" id="{81CB8201-388A-E047-8684-7B4A91EAC9D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17600" y="1533525"/>
            <a:ext cx="1754188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864" name="Straight Connector 35">
            <a:extLst>
              <a:ext uri="{FF2B5EF4-FFF2-40B4-BE49-F238E27FC236}">
                <a16:creationId xmlns:a16="http://schemas.microsoft.com/office/drawing/2014/main" id="{5F4C179C-1542-9943-890D-2A1EFD16DB4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62688" y="1533525"/>
            <a:ext cx="17272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865" name="Straight Arrow Connector 37">
            <a:extLst>
              <a:ext uri="{FF2B5EF4-FFF2-40B4-BE49-F238E27FC236}">
                <a16:creationId xmlns:a16="http://schemas.microsoft.com/office/drawing/2014/main" id="{A19B6F1A-3E2D-9F4B-8D97-1C899B8CF613}"/>
              </a:ext>
            </a:extLst>
          </p:cNvPr>
          <p:cNvCxnSpPr>
            <a:cxnSpLocks noChangeShapeType="1"/>
            <a:endCxn id="163857" idx="0"/>
          </p:cNvCxnSpPr>
          <p:nvPr/>
        </p:nvCxnSpPr>
        <p:spPr bwMode="auto">
          <a:xfrm rot="16200000" flipH="1">
            <a:off x="7515225" y="2009776"/>
            <a:ext cx="968375" cy="190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866" name="Straight Arrow Connector 39">
            <a:extLst>
              <a:ext uri="{FF2B5EF4-FFF2-40B4-BE49-F238E27FC236}">
                <a16:creationId xmlns:a16="http://schemas.microsoft.com/office/drawing/2014/main" id="{A56AA1C4-31CE-9C47-AB0A-B35203FE3665}"/>
              </a:ext>
            </a:extLst>
          </p:cNvPr>
          <p:cNvCxnSpPr>
            <a:cxnSpLocks noChangeShapeType="1"/>
            <a:stCxn id="163843" idx="0"/>
            <a:endCxn id="163847" idx="2"/>
          </p:cNvCxnSpPr>
          <p:nvPr/>
        </p:nvCxnSpPr>
        <p:spPr bwMode="auto">
          <a:xfrm rot="5400000" flipH="1" flipV="1">
            <a:off x="4310063" y="4572000"/>
            <a:ext cx="5159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867" name="Straight Arrow Connector 41">
            <a:extLst>
              <a:ext uri="{FF2B5EF4-FFF2-40B4-BE49-F238E27FC236}">
                <a16:creationId xmlns:a16="http://schemas.microsoft.com/office/drawing/2014/main" id="{95444C61-A182-EB43-AF51-F4B65646A0EB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1801813" y="4545013"/>
            <a:ext cx="1069975" cy="747712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868" name="Straight Arrow Connector 43">
            <a:extLst>
              <a:ext uri="{FF2B5EF4-FFF2-40B4-BE49-F238E27FC236}">
                <a16:creationId xmlns:a16="http://schemas.microsoft.com/office/drawing/2014/main" id="{066E65FA-0372-9949-AA24-9B11DBFDB537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262688" y="4545013"/>
            <a:ext cx="1062037" cy="747712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869" name="Straight Connector 45">
            <a:extLst>
              <a:ext uri="{FF2B5EF4-FFF2-40B4-BE49-F238E27FC236}">
                <a16:creationId xmlns:a16="http://schemas.microsoft.com/office/drawing/2014/main" id="{3D69A207-B1EF-DA43-AB0E-23B26F86512B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V="1">
            <a:off x="2368550" y="4327526"/>
            <a:ext cx="517525" cy="48895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870" name="Straight Connector 47">
            <a:extLst>
              <a:ext uri="{FF2B5EF4-FFF2-40B4-BE49-F238E27FC236}">
                <a16:creationId xmlns:a16="http://schemas.microsoft.com/office/drawing/2014/main" id="{DDBF4650-93D9-934D-AB8A-E78624440304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1418432" y="3348831"/>
            <a:ext cx="1930400" cy="15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871" name="Straight Arrow Connector 49">
            <a:extLst>
              <a:ext uri="{FF2B5EF4-FFF2-40B4-BE49-F238E27FC236}">
                <a16:creationId xmlns:a16="http://schemas.microsoft.com/office/drawing/2014/main" id="{A8F3F625-663B-1A4C-BC7D-EBAD9C3E130E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384425" y="2244725"/>
            <a:ext cx="487363" cy="13970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872" name="Straight Arrow Connector 53">
            <a:extLst>
              <a:ext uri="{FF2B5EF4-FFF2-40B4-BE49-F238E27FC236}">
                <a16:creationId xmlns:a16="http://schemas.microsoft.com/office/drawing/2014/main" id="{07EE2794-8AFA-8D45-A20D-79A9A1F22FCC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4892675" y="4572000"/>
            <a:ext cx="515938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/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057" name="Rectangle 2">
            <a:extLst>
              <a:ext uri="{FF2B5EF4-FFF2-40B4-BE49-F238E27FC236}">
                <a16:creationId xmlns:a16="http://schemas.microsoft.com/office/drawing/2014/main" id="{7F7D1732-763A-C642-900D-AA47DC81AB65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Processor Performance</a:t>
            </a:r>
            <a:endParaRPr lang="en-GB" altLang="en-US"/>
          </a:p>
        </p:txBody>
      </p:sp>
      <p:sp>
        <p:nvSpPr>
          <p:cNvPr id="301058" name="Rectangle 3">
            <a:extLst>
              <a:ext uri="{FF2B5EF4-FFF2-40B4-BE49-F238E27FC236}">
                <a16:creationId xmlns:a16="http://schemas.microsoft.com/office/drawing/2014/main" id="{43BA0CEB-D2DA-2240-94B9-761E8912E69A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/>
              <a:t>How fast is my program?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Every program consists of a series of instructions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Each instruction needs to be executed.</a:t>
            </a:r>
          </a:p>
          <a:p>
            <a:pPr eaLnBrk="1" hangingPunct="1">
              <a:lnSpc>
                <a:spcPct val="90000"/>
              </a:lnSpc>
            </a:pPr>
            <a:endParaRPr lang="en-US" altLang="en-US" sz="1400">
              <a:solidFill>
                <a:schemeClr val="accent2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2000"/>
          </a:p>
        </p:txBody>
      </p: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5" name="Rectangle 2">
            <a:extLst>
              <a:ext uri="{FF2B5EF4-FFF2-40B4-BE49-F238E27FC236}">
                <a16:creationId xmlns:a16="http://schemas.microsoft.com/office/drawing/2014/main" id="{7B7F90AF-8B4C-F24B-BED7-259CBCE6FFC0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Processor Performance</a:t>
            </a:r>
            <a:endParaRPr lang="en-GB" altLang="en-US"/>
          </a:p>
        </p:txBody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2D0D0694-F34B-7245-A5BF-A492C6A4262D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en-US" dirty="0"/>
              <a:t>How fast is my program?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Every program consists of a series of instructions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Each instruction needs to be executed.</a:t>
            </a: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en-US" dirty="0"/>
              <a:t>So how fast are my instructions ?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Instructions are realized on the hardware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They can take one or more clock cycles to complete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Cycles per Instruction = CPI</a:t>
            </a: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endParaRPr lang="en-US" sz="1400" dirty="0">
              <a:solidFill>
                <a:schemeClr val="accent2"/>
              </a:solidFill>
            </a:endParaRP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Tx/>
              <a:buNone/>
              <a:defRPr/>
            </a:pPr>
            <a:endParaRPr lang="en-US" sz="2000" dirty="0"/>
          </a:p>
        </p:txBody>
      </p:sp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3" name="Rectangle 2">
            <a:extLst>
              <a:ext uri="{FF2B5EF4-FFF2-40B4-BE49-F238E27FC236}">
                <a16:creationId xmlns:a16="http://schemas.microsoft.com/office/drawing/2014/main" id="{DB2E71EA-7FDB-2943-973D-525F135433EE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Processor Performance</a:t>
            </a:r>
            <a:endParaRPr lang="en-GB" altLang="en-US"/>
          </a:p>
        </p:txBody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896315E8-E931-C145-9E10-DB7C602115E5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en-US" dirty="0"/>
              <a:t>How fast is my program?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Every program consists of a series of instructions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Each instruction needs to be executed.</a:t>
            </a: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en-US" dirty="0"/>
              <a:t>So how fast are my instructions ?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Instructions are realized on the hardware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They can take one or more clock cycles to complete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Cycles per Instruction = CPI</a:t>
            </a: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en-US" dirty="0"/>
              <a:t>How much time is one clock cycle?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The critical path determines how much time  one cycle requires = </a:t>
            </a:r>
            <a:r>
              <a:rPr lang="en-US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clock period</a:t>
            </a:r>
            <a:r>
              <a:rPr lang="en-US" dirty="0">
                <a:solidFill>
                  <a:srgbClr val="FF0000"/>
                </a:solidFill>
              </a:rPr>
              <a:t>.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1/clock period = </a:t>
            </a:r>
            <a:r>
              <a:rPr lang="en-US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clock frequency </a:t>
            </a:r>
            <a:r>
              <a:rPr lang="en-US" dirty="0"/>
              <a:t>= how many cycles can be done each second.</a:t>
            </a: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endParaRPr lang="en-US" sz="1400" dirty="0">
              <a:solidFill>
                <a:schemeClr val="accent2"/>
              </a:solidFill>
            </a:endParaRP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Tx/>
              <a:buNone/>
              <a:defRPr/>
            </a:pPr>
            <a:endParaRPr lang="en-US" sz="2000" dirty="0"/>
          </a:p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1" name="Rectangle 2">
            <a:extLst>
              <a:ext uri="{FF2B5EF4-FFF2-40B4-BE49-F238E27FC236}">
                <a16:creationId xmlns:a16="http://schemas.microsoft.com/office/drawing/2014/main" id="{52FEDFA0-3402-FD4A-A913-C33FF3F1C94E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Processor Performance</a:t>
            </a:r>
            <a:endParaRPr lang="en-GB" altLang="en-US"/>
          </a:p>
        </p:txBody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id="{B873E666-8A72-E440-BBC4-93FCD7114AD8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en-US" dirty="0"/>
              <a:t>Now as a general formula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Our program consists of executing </a:t>
            </a:r>
            <a:r>
              <a:rPr lang="en-US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N</a:t>
            </a:r>
            <a:r>
              <a:rPr lang="en-US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/>
              <a:t>instructions.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Our processor needs </a:t>
            </a:r>
            <a:r>
              <a:rPr lang="en-US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CPI</a:t>
            </a:r>
            <a:r>
              <a:rPr lang="en-US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/>
              <a:t>cycles for each instruction.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The maximum clock speed of the processor is </a:t>
            </a:r>
            <a:r>
              <a:rPr lang="en-US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f</a:t>
            </a:r>
            <a:r>
              <a:rPr lang="en-US" dirty="0"/>
              <a:t>,</a:t>
            </a:r>
            <a:br>
              <a:rPr lang="en-US" dirty="0"/>
            </a:br>
            <a:r>
              <a:rPr lang="en-US" dirty="0"/>
              <a:t>and the clock period is therefore </a:t>
            </a:r>
            <a:r>
              <a:rPr lang="en-US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T</a:t>
            </a:r>
            <a:r>
              <a:rPr lang="en-US" dirty="0"/>
              <a:t>=1/f</a:t>
            </a:r>
            <a:endParaRPr lang="en-US" sz="1400" b="1" dirty="0">
              <a:solidFill>
                <a:schemeClr val="accent2"/>
              </a:solidFill>
            </a:endParaRP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Tx/>
              <a:buNone/>
              <a:defRPr/>
            </a:pPr>
            <a:endParaRPr lang="en-US" sz="2000" dirty="0"/>
          </a:p>
        </p:txBody>
      </p:sp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49" name="Rectangle 2">
            <a:extLst>
              <a:ext uri="{FF2B5EF4-FFF2-40B4-BE49-F238E27FC236}">
                <a16:creationId xmlns:a16="http://schemas.microsoft.com/office/drawing/2014/main" id="{637CDA95-C35B-1C45-9E86-71C5A3BCD177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7188" y="434975"/>
            <a:ext cx="7591425" cy="762000"/>
          </a:xfrm>
        </p:spPr>
        <p:txBody>
          <a:bodyPr/>
          <a:lstStyle/>
          <a:p>
            <a:pPr eaLnBrk="1" hangingPunct="1"/>
            <a:r>
              <a:rPr lang="en-US" altLang="en-US"/>
              <a:t>Processor Performance</a:t>
            </a:r>
            <a:endParaRPr lang="en-GB" altLang="en-US"/>
          </a:p>
        </p:txBody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id="{708337C0-F24F-AA45-B75E-C1D5625CC225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en-US" dirty="0"/>
              <a:t>Now as a general formula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Our program consists of executing </a:t>
            </a:r>
            <a:r>
              <a:rPr lang="en-US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N</a:t>
            </a:r>
            <a:r>
              <a:rPr lang="en-US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/>
              <a:t>instructions.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Our processor needs </a:t>
            </a:r>
            <a:r>
              <a:rPr lang="en-US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CPI</a:t>
            </a:r>
            <a:r>
              <a:rPr lang="en-US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/>
              <a:t>cycles for each instruction.</a:t>
            </a:r>
          </a:p>
          <a:p>
            <a:pPr lvl="1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The maximum clock speed of the processor is </a:t>
            </a:r>
            <a:r>
              <a:rPr lang="en-US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f</a:t>
            </a:r>
            <a:r>
              <a:rPr lang="en-US" dirty="0"/>
              <a:t>,</a:t>
            </a:r>
            <a:br>
              <a:rPr lang="en-US" dirty="0"/>
            </a:br>
            <a:r>
              <a:rPr lang="en-US" dirty="0"/>
              <a:t>and the clock period is therefore </a:t>
            </a:r>
            <a:r>
              <a:rPr lang="en-US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T</a:t>
            </a:r>
            <a:r>
              <a:rPr lang="en-US" dirty="0"/>
              <a:t>=1/f</a:t>
            </a: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r>
              <a:rPr lang="en-US" dirty="0"/>
              <a:t>Our program executes in </a:t>
            </a:r>
          </a:p>
          <a:p>
            <a:pPr algn="ctr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" charset="2"/>
              <a:buNone/>
              <a:defRPr/>
            </a:pPr>
            <a:r>
              <a:rPr lang="en-US" sz="2800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N x CPI x (1/f) = </a:t>
            </a:r>
          </a:p>
          <a:p>
            <a:pPr algn="ctr"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" charset="2"/>
              <a:buNone/>
              <a:defRPr/>
            </a:pPr>
            <a:r>
              <a:rPr lang="en-US" sz="2800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N x CPI x T seconds</a:t>
            </a: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 typeface="Wingdings 2" pitchFamily="18" charset="2"/>
              <a:buChar char="¢"/>
              <a:defRPr/>
            </a:pPr>
            <a:endParaRPr lang="en-US" sz="1400" dirty="0">
              <a:solidFill>
                <a:schemeClr val="accent2"/>
              </a:solidFill>
            </a:endParaRPr>
          </a:p>
          <a:p>
            <a:pPr eaLnBrk="1" hangingPunct="1">
              <a:lnSpc>
                <a:spcPct val="90000"/>
              </a:lnSpc>
              <a:buClr>
                <a:schemeClr val="accent1">
                  <a:lumMod val="75000"/>
                  <a:lumOff val="25000"/>
                </a:schemeClr>
              </a:buClr>
              <a:buFontTx/>
              <a:buNone/>
              <a:defRPr/>
            </a:pPr>
            <a:endParaRPr lang="en-US" sz="2000" dirty="0"/>
          </a:p>
        </p:txBody>
      </p:sp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97" name="Title 1">
            <a:extLst>
              <a:ext uri="{FF2B5EF4-FFF2-40B4-BE49-F238E27FC236}">
                <a16:creationId xmlns:a16="http://schemas.microsoft.com/office/drawing/2014/main" id="{165F1F99-7B00-F045-AC59-BC00953B70B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Performance Analysis Basics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6619AB-7012-3E46-B495-AAC020243CF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Execution time of an instruction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{CPI}  x  {clock cycle time} 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CPI: Number of cycles it takes to execute an instruction</a:t>
            </a:r>
          </a:p>
          <a:p>
            <a:pPr lvl="1"/>
            <a:endParaRPr lang="en-US" altLang="en-US" sz="400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Execution time of a program</a:t>
            </a:r>
          </a:p>
          <a:p>
            <a:pPr lvl="1"/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Sum over all instructions [{CPI}  x  {clock cycle time}]</a:t>
            </a:r>
          </a:p>
          <a:p>
            <a:pPr lvl="1"/>
            <a:r>
              <a:rPr lang="en-US" altLang="en-US" sz="2100" b="1">
                <a:solidFill>
                  <a:srgbClr val="008000"/>
                </a:solidFill>
                <a:ea typeface="ＭＳ Ｐゴシック" panose="020B0600070205080204" pitchFamily="34" charset="-128"/>
              </a:rPr>
              <a:t>{# of instructions}  x  {Average CPI}  x  {clock cycle time}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11299" name="Slide Number Placeholder 3">
            <a:extLst>
              <a:ext uri="{FF2B5EF4-FFF2-40B4-BE49-F238E27FC236}">
                <a16:creationId xmlns:a16="http://schemas.microsoft.com/office/drawing/2014/main" id="{8EF12257-8D61-1844-8729-7E4B93B0B4D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8331274-3E88-184C-B5E0-E304FF81FA8D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125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321" name="Title 4">
            <a:extLst>
              <a:ext uri="{FF2B5EF4-FFF2-40B4-BE49-F238E27FC236}">
                <a16:creationId xmlns:a16="http://schemas.microsoft.com/office/drawing/2014/main" id="{5C479D4F-C736-0C40-8B4E-59BA9AF4487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447800"/>
            <a:ext cx="79248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Performance Analysis of 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		Our Single-Cycle Design</a:t>
            </a:r>
          </a:p>
        </p:txBody>
      </p:sp>
      <p:sp>
        <p:nvSpPr>
          <p:cNvPr id="312322" name="Subtitle 5">
            <a:extLst>
              <a:ext uri="{FF2B5EF4-FFF2-40B4-BE49-F238E27FC236}">
                <a16:creationId xmlns:a16="http://schemas.microsoft.com/office/drawing/2014/main" id="{61EED422-865F-5A4A-94BA-7A48AAFE063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345" name="Title 1">
            <a:extLst>
              <a:ext uri="{FF2B5EF4-FFF2-40B4-BE49-F238E27FC236}">
                <a16:creationId xmlns:a16="http://schemas.microsoft.com/office/drawing/2014/main" id="{8C400145-F4F4-7D43-AA90-9384A1B386F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Single-Cycle Microarchitecture: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899AAE-4567-6E4C-BCED-596A19390FC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Every instruction takes 1 cycle to execute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CPI (Cycles per instruction) is strictly 1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How long each instruction takes is determined by how long the slowest instruction takes to execute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Even though many instructions do not need that long to execute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Clock cycle time of the microarchitecture is determined by how long it takes to complete the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slowest instruction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Critical path of the design is determined by the processing time of the slowest instruction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13347" name="Slide Number Placeholder 3">
            <a:extLst>
              <a:ext uri="{FF2B5EF4-FFF2-40B4-BE49-F238E27FC236}">
                <a16:creationId xmlns:a16="http://schemas.microsoft.com/office/drawing/2014/main" id="{DE81A13E-BBD3-584E-88B7-C333CDD9DE5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F0963F14-C579-AE42-B53A-8D9E57EA66F1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127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69" name="Title 1">
            <a:extLst>
              <a:ext uri="{FF2B5EF4-FFF2-40B4-BE49-F238E27FC236}">
                <a16:creationId xmlns:a16="http://schemas.microsoft.com/office/drawing/2014/main" id="{6C6773EC-609C-8A40-9458-BE8CE266B81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What is the Slowest Instruction to Process?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39639F-4654-0741-889D-73D100226C4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altLang="en-US">
                <a:ea typeface="ＭＳ Ｐゴシック" panose="020B0600070205080204" pitchFamily="34" charset="-128"/>
              </a:rPr>
              <a:t>Let’s go back to the basics</a:t>
            </a:r>
          </a:p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altLang="en-US">
                <a:ea typeface="ＭＳ Ｐゴシック" panose="020B0600070205080204" pitchFamily="34" charset="-128"/>
              </a:rPr>
              <a:t>All six phases of the instruction processing cycle take a </a:t>
            </a:r>
            <a:r>
              <a:rPr lang="en-US" altLang="en-US" i="1">
                <a:ea typeface="ＭＳ Ｐゴシック" panose="020B0600070205080204" pitchFamily="34" charset="-128"/>
              </a:rPr>
              <a:t>single machine clock cycle</a:t>
            </a:r>
            <a:r>
              <a:rPr lang="en-US" altLang="en-US">
                <a:ea typeface="ＭＳ Ｐゴシック" panose="020B0600070205080204" pitchFamily="34" charset="-128"/>
              </a:rPr>
              <a:t> to complete</a:t>
            </a:r>
          </a:p>
          <a:p>
            <a:pPr marL="342900" lvl="1" indent="-342900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Fetch</a:t>
            </a:r>
          </a:p>
          <a:p>
            <a:pPr marL="342900" lvl="1" indent="-342900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Decode</a:t>
            </a:r>
          </a:p>
          <a:p>
            <a:pPr marL="342900" lvl="1" indent="-342900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Evaluate Address</a:t>
            </a:r>
          </a:p>
          <a:p>
            <a:pPr marL="342900" lvl="1" indent="-342900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Fetch Operands</a:t>
            </a:r>
          </a:p>
          <a:p>
            <a:pPr marL="342900" lvl="1" indent="-342900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Execute</a:t>
            </a:r>
          </a:p>
          <a:p>
            <a:pPr marL="342900" lvl="1" indent="-342900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Store Result</a:t>
            </a:r>
          </a:p>
          <a:p>
            <a:pPr marL="342900" lvl="1" indent="-342900"/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Do each of the above phases take the same time (latency) for all instructions?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14371" name="Slide Number Placeholder 3">
            <a:extLst>
              <a:ext uri="{FF2B5EF4-FFF2-40B4-BE49-F238E27FC236}">
                <a16:creationId xmlns:a16="http://schemas.microsoft.com/office/drawing/2014/main" id="{37201FB8-7F91-8948-A97B-9C7F88A0F07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D13B8973-0BCB-BA41-8B57-762A55C8DB6F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128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870E74-4EFC-984B-B3DF-6911DE34AB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5600" y="2667000"/>
            <a:ext cx="716280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</a:rPr>
              <a:t>1. Instruction fetch (IF)</a:t>
            </a:r>
          </a:p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</a:rPr>
              <a:t>2. Instruction decode and </a:t>
            </a:r>
          </a:p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</a:rPr>
              <a:t>    register operand fetch (ID/RF)</a:t>
            </a:r>
          </a:p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</a:rPr>
              <a:t>3. Execute/Evaluate memory address (EX/AG)</a:t>
            </a:r>
          </a:p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</a:rPr>
              <a:t>4. Memory operand fetch (MEM)</a:t>
            </a:r>
          </a:p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</a:rPr>
              <a:t>5. Store/writeback result (WB)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3" name="Title 1">
            <a:extLst>
              <a:ext uri="{FF2B5EF4-FFF2-40B4-BE49-F238E27FC236}">
                <a16:creationId xmlns:a16="http://schemas.microsoft.com/office/drawing/2014/main" id="{D2B5E484-3E9A-FA48-B57A-E590EC24A34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Let’s Find the Critical Path</a:t>
            </a:r>
          </a:p>
        </p:txBody>
      </p:sp>
      <p:sp>
        <p:nvSpPr>
          <p:cNvPr id="315394" name="Content Placeholder 2">
            <a:extLst>
              <a:ext uri="{FF2B5EF4-FFF2-40B4-BE49-F238E27FC236}">
                <a16:creationId xmlns:a16="http://schemas.microsoft.com/office/drawing/2014/main" id="{595353B4-6463-444B-AE6A-8457B5EFB5C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15395" name="Slide Number Placeholder 3">
            <a:extLst>
              <a:ext uri="{FF2B5EF4-FFF2-40B4-BE49-F238E27FC236}">
                <a16:creationId xmlns:a16="http://schemas.microsoft.com/office/drawing/2014/main" id="{8D5D4879-DF99-E742-943D-1C953412939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2EB7252D-AC2B-8E4A-AEC7-527CFF3A6211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129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315396" name="Picture 3" descr="F0529">
            <a:extLst>
              <a:ext uri="{FF2B5EF4-FFF2-40B4-BE49-F238E27FC236}">
                <a16:creationId xmlns:a16="http://schemas.microsoft.com/office/drawing/2014/main" id="{630983A2-39D6-144C-8456-7D34CDF2CD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1600200"/>
            <a:ext cx="8437562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5397" name="Text Box 4">
            <a:extLst>
              <a:ext uri="{FF2B5EF4-FFF2-40B4-BE49-F238E27FC236}">
                <a16:creationId xmlns:a16="http://schemas.microsoft.com/office/drawing/2014/main" id="{4E16FDEB-E5E3-7545-A1A3-B924DC94E5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9675" y="2747963"/>
            <a:ext cx="1212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2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=Br Taken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315398" name="Text Box 5">
            <a:extLst>
              <a:ext uri="{FF2B5EF4-FFF2-40B4-BE49-F238E27FC236}">
                <a16:creationId xmlns:a16="http://schemas.microsoft.com/office/drawing/2014/main" id="{2F3E6352-8238-F448-ABC1-54E94DC04D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2500" y="1573213"/>
            <a:ext cx="9985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1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=Jump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315399" name="Text Box 6">
            <a:extLst>
              <a:ext uri="{FF2B5EF4-FFF2-40B4-BE49-F238E27FC236}">
                <a16:creationId xmlns:a16="http://schemas.microsoft.com/office/drawing/2014/main" id="{5CD7C61F-9487-9443-A599-A10CB63F80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9350" y="5719763"/>
            <a:ext cx="1085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ALU operation</a:t>
            </a:r>
          </a:p>
        </p:txBody>
      </p:sp>
      <p:sp>
        <p:nvSpPr>
          <p:cNvPr id="315400" name="Text Box 7">
            <a:extLst>
              <a:ext uri="{FF2B5EF4-FFF2-40B4-BE49-F238E27FC236}">
                <a16:creationId xmlns:a16="http://schemas.microsoft.com/office/drawing/2014/main" id="{CCEE310A-2FEC-BB4D-B07D-FC28F1944F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0325" y="4592638"/>
            <a:ext cx="258763" cy="1238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bcond</a:t>
            </a:r>
          </a:p>
        </p:txBody>
      </p:sp>
      <p:sp>
        <p:nvSpPr>
          <p:cNvPr id="315401" name="Rectangle 8">
            <a:extLst>
              <a:ext uri="{FF2B5EF4-FFF2-40B4-BE49-F238E27FC236}">
                <a16:creationId xmlns:a16="http://schemas.microsoft.com/office/drawing/2014/main" id="{B18B4264-84BD-B347-A0F7-DC2E87186B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477000"/>
            <a:ext cx="27432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>
                <a:srgbClr val="3B812F"/>
              </a:buClr>
              <a:buSzPct val="70000"/>
              <a:buFont typeface="Wingdings" pitchFamily="2" charset="2"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[Based on original figure from P&amp;H CO&amp;D, COPYRIGHT 2004 Elsevier. ALL RIGHTS RESERVED.]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5" name="Title 1">
            <a:extLst>
              <a:ext uri="{FF2B5EF4-FFF2-40B4-BE49-F238E27FC236}">
                <a16:creationId xmlns:a16="http://schemas.microsoft.com/office/drawing/2014/main" id="{C770984A-C08D-3A4B-867F-FD75932AE32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Von Neumann Model (of a Computer)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AB834B-9044-F344-851B-0D85A415123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Q: Is this the only way that a computer can operate?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A: No.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Qualified Answer: But, it has been the dominant way 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i.e., the dominant paradigm for computing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for N decades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64867" name="Slide Number Placeholder 3">
            <a:extLst>
              <a:ext uri="{FF2B5EF4-FFF2-40B4-BE49-F238E27FC236}">
                <a16:creationId xmlns:a16="http://schemas.microsoft.com/office/drawing/2014/main" id="{D749E94E-0FF7-9242-A7B5-0D80ED5C4D5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2866ECD-FDC2-CA41-80B7-ED29B403C743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4">
            <a:extLst>
              <a:ext uri="{FF2B5EF4-FFF2-40B4-BE49-F238E27FC236}">
                <a16:creationId xmlns:a16="http://schemas.microsoft.com/office/drawing/2014/main" id="{0F9DD913-4471-1946-B4F9-E6C67B6E101E}"/>
              </a:ext>
            </a:extLst>
          </p:cNvPr>
          <p:cNvGraphicFramePr>
            <a:graphicFrameLocks noGrp="1"/>
          </p:cNvGraphicFramePr>
          <p:nvPr/>
        </p:nvGraphicFramePr>
        <p:xfrm>
          <a:off x="457200" y="3201988"/>
          <a:ext cx="8305800" cy="3557587"/>
        </p:xfrm>
        <a:graphic>
          <a:graphicData uri="http://schemas.openxmlformats.org/drawingml/2006/table">
            <a:tbl>
              <a:tblPr/>
              <a:tblGrid>
                <a:gridCol w="1317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3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68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668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36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652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steps</a:t>
                      </a:r>
                    </a:p>
                  </a:txBody>
                  <a:tcPr marL="0" marR="0" marT="45712" marB="4571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IF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ID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EX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MEM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WB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Delay</a:t>
                      </a:r>
                    </a:p>
                  </a:txBody>
                  <a:tcPr marL="0" marR="0" marT="45712" marB="4571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resources</a:t>
                      </a:r>
                    </a:p>
                  </a:txBody>
                  <a:tcPr marL="0" marR="0" marT="45712" marB="4571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mem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RF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ALU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mem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RF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R-type</a:t>
                      </a:r>
                    </a:p>
                  </a:txBody>
                  <a:tcPr marL="0" marR="0" marT="45712" marB="4571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200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50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100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50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400</a:t>
                      </a:r>
                    </a:p>
                  </a:txBody>
                  <a:tcPr marL="0" marR="0" marT="45712" marB="4571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00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I-type</a:t>
                      </a:r>
                    </a:p>
                  </a:txBody>
                  <a:tcPr marL="0" marR="0" marT="45712" marB="4571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200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50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100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50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400</a:t>
                      </a:r>
                    </a:p>
                  </a:txBody>
                  <a:tcPr marL="0" marR="0" marT="45712" marB="4571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00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LW</a:t>
                      </a:r>
                    </a:p>
                  </a:txBody>
                  <a:tcPr marL="0" marR="0" marT="45712" marB="4571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200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50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100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200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50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600</a:t>
                      </a:r>
                    </a:p>
                  </a:txBody>
                  <a:tcPr marL="0" marR="0" marT="45712" marB="4571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00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SW</a:t>
                      </a:r>
                    </a:p>
                  </a:txBody>
                  <a:tcPr marL="0" marR="0" marT="45712" marB="4571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200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50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100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200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550</a:t>
                      </a:r>
                    </a:p>
                  </a:txBody>
                  <a:tcPr marL="0" marR="0" marT="45712" marB="4571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00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Branch</a:t>
                      </a:r>
                    </a:p>
                  </a:txBody>
                  <a:tcPr marL="0" marR="0" marT="45712" marB="4571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200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50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100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350</a:t>
                      </a:r>
                    </a:p>
                  </a:txBody>
                  <a:tcPr marL="0" marR="0" marT="45712" marB="4571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00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Jump</a:t>
                      </a:r>
                    </a:p>
                  </a:txBody>
                  <a:tcPr marL="0" marR="0" marT="45712" marB="4571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  <a:sym typeface="Symbol" charset="0"/>
                        </a:rPr>
                        <a:t>200</a:t>
                      </a: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  <a:sym typeface="Symbol" charset="0"/>
                      </a:endParaRP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0" marR="0"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200</a:t>
                      </a:r>
                    </a:p>
                  </a:txBody>
                  <a:tcPr marL="0" marR="0" marT="45712" marB="4571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16490" name="Title 1">
            <a:extLst>
              <a:ext uri="{FF2B5EF4-FFF2-40B4-BE49-F238E27FC236}">
                <a16:creationId xmlns:a16="http://schemas.microsoft.com/office/drawing/2014/main" id="{241B8CC8-D03A-5A4A-A3AC-1BA074852A9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Example Single-Cycle Datapath Analysis</a:t>
            </a:r>
          </a:p>
        </p:txBody>
      </p:sp>
      <p:sp>
        <p:nvSpPr>
          <p:cNvPr id="316491" name="Content Placeholder 2">
            <a:extLst>
              <a:ext uri="{FF2B5EF4-FFF2-40B4-BE49-F238E27FC236}">
                <a16:creationId xmlns:a16="http://schemas.microsoft.com/office/drawing/2014/main" id="{AB6E1215-6B15-8647-93AB-BDD6A027DDD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Assume (for the design in the previous slide)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memory units (read or write): 200 ps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ALU and adders: 100 ps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register file (read or write): 50 ps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other combinational logic: 0 ps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1" name="Title 1">
            <a:extLst>
              <a:ext uri="{FF2B5EF4-FFF2-40B4-BE49-F238E27FC236}">
                <a16:creationId xmlns:a16="http://schemas.microsoft.com/office/drawing/2014/main" id="{D2927766-5207-614A-AFE3-229433418FB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Let’s Find the Critical Path</a:t>
            </a:r>
          </a:p>
        </p:txBody>
      </p:sp>
      <p:sp>
        <p:nvSpPr>
          <p:cNvPr id="317442" name="Content Placeholder 2">
            <a:extLst>
              <a:ext uri="{FF2B5EF4-FFF2-40B4-BE49-F238E27FC236}">
                <a16:creationId xmlns:a16="http://schemas.microsoft.com/office/drawing/2014/main" id="{3E050E38-977C-E749-A67F-BDFCD807871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pic>
        <p:nvPicPr>
          <p:cNvPr id="317443" name="Picture 3" descr="F0529">
            <a:extLst>
              <a:ext uri="{FF2B5EF4-FFF2-40B4-BE49-F238E27FC236}">
                <a16:creationId xmlns:a16="http://schemas.microsoft.com/office/drawing/2014/main" id="{1B67FC63-9731-7243-A3FD-DC96D12772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1600200"/>
            <a:ext cx="8437562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44" name="Text Box 4">
            <a:extLst>
              <a:ext uri="{FF2B5EF4-FFF2-40B4-BE49-F238E27FC236}">
                <a16:creationId xmlns:a16="http://schemas.microsoft.com/office/drawing/2014/main" id="{E1F59F13-2FB6-834A-A558-166EB683D9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9675" y="2747963"/>
            <a:ext cx="1212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2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=Br Taken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317445" name="Text Box 5">
            <a:extLst>
              <a:ext uri="{FF2B5EF4-FFF2-40B4-BE49-F238E27FC236}">
                <a16:creationId xmlns:a16="http://schemas.microsoft.com/office/drawing/2014/main" id="{6050BA01-9CA1-3345-B391-079D5C1234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2500" y="1573213"/>
            <a:ext cx="9985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1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=Jump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317446" name="Text Box 6">
            <a:extLst>
              <a:ext uri="{FF2B5EF4-FFF2-40B4-BE49-F238E27FC236}">
                <a16:creationId xmlns:a16="http://schemas.microsoft.com/office/drawing/2014/main" id="{7EFC2091-DDA9-F740-9196-45E186D69E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9350" y="5719763"/>
            <a:ext cx="1085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ALU operation</a:t>
            </a:r>
          </a:p>
        </p:txBody>
      </p:sp>
      <p:sp>
        <p:nvSpPr>
          <p:cNvPr id="317447" name="Text Box 7">
            <a:extLst>
              <a:ext uri="{FF2B5EF4-FFF2-40B4-BE49-F238E27FC236}">
                <a16:creationId xmlns:a16="http://schemas.microsoft.com/office/drawing/2014/main" id="{F63ACA83-82B0-1A4A-B16B-0B76B53B95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0325" y="4592638"/>
            <a:ext cx="258763" cy="1238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bcond</a:t>
            </a:r>
          </a:p>
        </p:txBody>
      </p:sp>
      <p:sp>
        <p:nvSpPr>
          <p:cNvPr id="317448" name="Rectangle 8">
            <a:extLst>
              <a:ext uri="{FF2B5EF4-FFF2-40B4-BE49-F238E27FC236}">
                <a16:creationId xmlns:a16="http://schemas.microsoft.com/office/drawing/2014/main" id="{A6E24FD1-1F05-9442-AAC9-740C5F6F3C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477000"/>
            <a:ext cx="27432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>
                <a:srgbClr val="3B812F"/>
              </a:buClr>
              <a:buSzPct val="70000"/>
              <a:buFont typeface="Wingdings" pitchFamily="2" charset="2"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[Based on original figure from P&amp;H CO&amp;D, COPYRIGHT 2004 Elsevier. ALL RIGHTS RESERVED.]</a:t>
            </a:r>
          </a:p>
        </p:txBody>
      </p:sp>
    </p:spTree>
  </p:cSld>
  <p:clrMapOvr>
    <a:masterClrMapping/>
  </p:clrMapOvr>
  <p:transition/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465" name="Title 1">
            <a:extLst>
              <a:ext uri="{FF2B5EF4-FFF2-40B4-BE49-F238E27FC236}">
                <a16:creationId xmlns:a16="http://schemas.microsoft.com/office/drawing/2014/main" id="{6604D7C0-7689-A64F-9148-1E222E7D55A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R-Type and I-Type ALU</a:t>
            </a:r>
          </a:p>
        </p:txBody>
      </p:sp>
      <p:sp>
        <p:nvSpPr>
          <p:cNvPr id="318466" name="Content Placeholder 2">
            <a:extLst>
              <a:ext uri="{FF2B5EF4-FFF2-40B4-BE49-F238E27FC236}">
                <a16:creationId xmlns:a16="http://schemas.microsoft.com/office/drawing/2014/main" id="{4E1F0F80-8CCC-EA46-BD7F-AF459D3236E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18467" name="Slide Number Placeholder 3">
            <a:extLst>
              <a:ext uri="{FF2B5EF4-FFF2-40B4-BE49-F238E27FC236}">
                <a16:creationId xmlns:a16="http://schemas.microsoft.com/office/drawing/2014/main" id="{2ACAE8C6-4D1B-8C40-A1DE-A0BA28EB2CF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DF17E7D7-2B1C-574A-B15E-BB44C551E491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132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318468" name="Group 3">
            <a:extLst>
              <a:ext uri="{FF2B5EF4-FFF2-40B4-BE49-F238E27FC236}">
                <a16:creationId xmlns:a16="http://schemas.microsoft.com/office/drawing/2014/main" id="{C8923A72-C8CF-BD46-A1B5-AF17F3F1EC38}"/>
              </a:ext>
            </a:extLst>
          </p:cNvPr>
          <p:cNvGrpSpPr>
            <a:grpSpLocks/>
          </p:cNvGrpSpPr>
          <p:nvPr/>
        </p:nvGrpSpPr>
        <p:grpSpPr bwMode="auto">
          <a:xfrm>
            <a:off x="0" y="1568450"/>
            <a:ext cx="8839200" cy="5254625"/>
            <a:chOff x="0" y="988"/>
            <a:chExt cx="5568" cy="3310"/>
          </a:xfrm>
        </p:grpSpPr>
        <p:pic>
          <p:nvPicPr>
            <p:cNvPr id="318478" name="Picture 4" descr="F0529">
              <a:extLst>
                <a:ext uri="{FF2B5EF4-FFF2-40B4-BE49-F238E27FC236}">
                  <a16:creationId xmlns:a16="http://schemas.microsoft.com/office/drawing/2014/main" id="{20A02060-CDCF-9D41-ABCE-02B85CD625E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" y="1008"/>
              <a:ext cx="5315" cy="3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8479" name="Text Box 5">
              <a:extLst>
                <a:ext uri="{FF2B5EF4-FFF2-40B4-BE49-F238E27FC236}">
                  <a16:creationId xmlns:a16="http://schemas.microsoft.com/office/drawing/2014/main" id="{58C8D70D-21F3-2A4A-8CBE-51B8875EF4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65" y="1728"/>
              <a:ext cx="764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PCSrc</a:t>
              </a:r>
              <a:r>
                <a:rPr lang="en-US" altLang="en-US" sz="1200" baseline="-25000">
                  <a:solidFill>
                    <a:srgbClr val="FF9900"/>
                  </a:solidFill>
                  <a:latin typeface="Calibri" panose="020F0502020204030204" pitchFamily="34" charset="0"/>
                </a:rPr>
                <a:t>2</a:t>
              </a: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=Br Taken</a:t>
              </a:r>
              <a:endPara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18480" name="Text Box 6">
              <a:extLst>
                <a:ext uri="{FF2B5EF4-FFF2-40B4-BE49-F238E27FC236}">
                  <a16:creationId xmlns:a16="http://schemas.microsoft.com/office/drawing/2014/main" id="{FDBBEFD6-7FCA-874E-9032-47F7EF451A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00" y="988"/>
              <a:ext cx="629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PCSrc</a:t>
              </a:r>
              <a:r>
                <a:rPr lang="en-US" altLang="en-US" sz="1200" baseline="-25000">
                  <a:solidFill>
                    <a:srgbClr val="FF9900"/>
                  </a:solidFill>
                  <a:latin typeface="Calibri" panose="020F0502020204030204" pitchFamily="34" charset="0"/>
                </a:rPr>
                <a:t>1</a:t>
              </a: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=Jump</a:t>
              </a:r>
              <a:endPara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5" name="Text Box 7">
              <a:extLst>
                <a:ext uri="{FF2B5EF4-FFF2-40B4-BE49-F238E27FC236}">
                  <a16:creationId xmlns:a16="http://schemas.microsoft.com/office/drawing/2014/main" id="{3AF1075F-C8CA-1745-ADAC-F6C1C09CDB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15" y="3600"/>
              <a:ext cx="684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i="0" kern="0">
                  <a:solidFill>
                    <a:srgbClr val="FF9900"/>
                  </a:solidFill>
                  <a:latin typeface="Calibri" charset="0"/>
                  <a:cs typeface="Calibri" charset="0"/>
                </a:rPr>
                <a:t>ALU operation</a:t>
              </a:r>
            </a:p>
          </p:txBody>
        </p:sp>
        <p:sp>
          <p:nvSpPr>
            <p:cNvPr id="26" name="Text Box 8">
              <a:extLst>
                <a:ext uri="{FF2B5EF4-FFF2-40B4-BE49-F238E27FC236}">
                  <a16:creationId xmlns:a16="http://schemas.microsoft.com/office/drawing/2014/main" id="{7AD26E91-D02E-9B43-A495-81E5705E644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8" y="2893"/>
              <a:ext cx="163" cy="7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 lIns="0" tIns="0" rIns="0" bIns="0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00" i="0" kern="0">
                  <a:solidFill>
                    <a:srgbClr val="000000"/>
                  </a:solidFill>
                  <a:latin typeface="Calibri" charset="0"/>
                  <a:cs typeface="Calibri" charset="0"/>
                </a:rPr>
                <a:t>bcond</a:t>
              </a:r>
            </a:p>
          </p:txBody>
        </p:sp>
        <p:sp>
          <p:nvSpPr>
            <p:cNvPr id="27" name="Rectangle 9">
              <a:extLst>
                <a:ext uri="{FF2B5EF4-FFF2-40B4-BE49-F238E27FC236}">
                  <a16:creationId xmlns:a16="http://schemas.microsoft.com/office/drawing/2014/main" id="{52E0FB87-41C8-E749-9F8D-444EC8D587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080"/>
              <a:ext cx="1536" cy="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063DE8"/>
                </a:buClr>
                <a:buSzPct val="70000"/>
                <a:buFont typeface="Wingdings" charset="0"/>
                <a:buNone/>
                <a:defRPr/>
              </a:pPr>
              <a:r>
                <a:rPr lang="en-US" sz="800" kern="0">
                  <a:solidFill>
                    <a:srgbClr val="000000"/>
                  </a:solidFill>
                  <a:latin typeface="Calibri" charset="0"/>
                  <a:ea typeface="ＭＳ Ｐゴシック" charset="0"/>
                  <a:cs typeface="Calibri" charset="0"/>
                </a:rPr>
                <a:t>[Based on original figure from P&amp;H CO&amp;D, COPYRIGHT 2004 Elsevier. ALL RIGHTS RESERVED.]</a:t>
              </a:r>
            </a:p>
          </p:txBody>
        </p:sp>
      </p:grpSp>
      <p:grpSp>
        <p:nvGrpSpPr>
          <p:cNvPr id="28" name="Group 10">
            <a:extLst>
              <a:ext uri="{FF2B5EF4-FFF2-40B4-BE49-F238E27FC236}">
                <a16:creationId xmlns:a16="http://schemas.microsoft.com/office/drawing/2014/main" id="{2F85E625-EA58-814C-B45E-D2CFFF76D846}"/>
              </a:ext>
            </a:extLst>
          </p:cNvPr>
          <p:cNvGrpSpPr>
            <a:grpSpLocks/>
          </p:cNvGrpSpPr>
          <p:nvPr/>
        </p:nvGrpSpPr>
        <p:grpSpPr bwMode="auto">
          <a:xfrm>
            <a:off x="-57150" y="1479550"/>
            <a:ext cx="8875713" cy="5172075"/>
            <a:chOff x="-36" y="932"/>
            <a:chExt cx="5591" cy="3258"/>
          </a:xfrm>
        </p:grpSpPr>
        <p:sp>
          <p:nvSpPr>
            <p:cNvPr id="29" name="Freeform 11">
              <a:extLst>
                <a:ext uri="{FF2B5EF4-FFF2-40B4-BE49-F238E27FC236}">
                  <a16:creationId xmlns:a16="http://schemas.microsoft.com/office/drawing/2014/main" id="{0B65CB7C-9E97-5444-BE20-B0A7BEDA58D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" y="2807"/>
              <a:ext cx="5171" cy="1383"/>
            </a:xfrm>
            <a:custGeom>
              <a:avLst/>
              <a:gdLst>
                <a:gd name="T0" fmla="*/ 0 w 5171"/>
                <a:gd name="T1" fmla="*/ 25 h 1383"/>
                <a:gd name="T2" fmla="*/ 516 w 5171"/>
                <a:gd name="T3" fmla="*/ 31 h 1383"/>
                <a:gd name="T4" fmla="*/ 840 w 5171"/>
                <a:gd name="T5" fmla="*/ 211 h 1383"/>
                <a:gd name="T6" fmla="*/ 1200 w 5171"/>
                <a:gd name="T7" fmla="*/ 217 h 1383"/>
                <a:gd name="T8" fmla="*/ 1440 w 5171"/>
                <a:gd name="T9" fmla="*/ 121 h 1383"/>
                <a:gd name="T10" fmla="*/ 2496 w 5171"/>
                <a:gd name="T11" fmla="*/ 121 h 1383"/>
                <a:gd name="T12" fmla="*/ 2736 w 5171"/>
                <a:gd name="T13" fmla="*/ 217 h 1383"/>
                <a:gd name="T14" fmla="*/ 3216 w 5171"/>
                <a:gd name="T15" fmla="*/ 217 h 1383"/>
                <a:gd name="T16" fmla="*/ 3312 w 5171"/>
                <a:gd name="T17" fmla="*/ 409 h 1383"/>
                <a:gd name="T18" fmla="*/ 3624 w 5171"/>
                <a:gd name="T19" fmla="*/ 283 h 1383"/>
                <a:gd name="T20" fmla="*/ 3924 w 5171"/>
                <a:gd name="T21" fmla="*/ 355 h 1383"/>
                <a:gd name="T22" fmla="*/ 4020 w 5171"/>
                <a:gd name="T23" fmla="*/ 823 h 1383"/>
                <a:gd name="T24" fmla="*/ 4728 w 5171"/>
                <a:gd name="T25" fmla="*/ 835 h 1383"/>
                <a:gd name="T26" fmla="*/ 4848 w 5171"/>
                <a:gd name="T27" fmla="*/ 553 h 1383"/>
                <a:gd name="T28" fmla="*/ 5088 w 5171"/>
                <a:gd name="T29" fmla="*/ 409 h 1383"/>
                <a:gd name="T30" fmla="*/ 5082 w 5171"/>
                <a:gd name="T31" fmla="*/ 1189 h 1383"/>
                <a:gd name="T32" fmla="*/ 4554 w 5171"/>
                <a:gd name="T33" fmla="*/ 1357 h 1383"/>
                <a:gd name="T34" fmla="*/ 2598 w 5171"/>
                <a:gd name="T35" fmla="*/ 1345 h 1383"/>
                <a:gd name="T36" fmla="*/ 1962 w 5171"/>
                <a:gd name="T37" fmla="*/ 1189 h 1383"/>
                <a:gd name="T38" fmla="*/ 2016 w 5171"/>
                <a:gd name="T39" fmla="*/ 457 h 1383"/>
                <a:gd name="T40" fmla="*/ 2448 w 5171"/>
                <a:gd name="T41" fmla="*/ 361 h 138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171"/>
                <a:gd name="T64" fmla="*/ 0 h 1383"/>
                <a:gd name="T65" fmla="*/ 5171 w 5171"/>
                <a:gd name="T66" fmla="*/ 1383 h 138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171" h="1383">
                  <a:moveTo>
                    <a:pt x="0" y="25"/>
                  </a:moveTo>
                  <a:cubicBezTo>
                    <a:pt x="86" y="26"/>
                    <a:pt x="376" y="0"/>
                    <a:pt x="516" y="31"/>
                  </a:cubicBezTo>
                  <a:cubicBezTo>
                    <a:pt x="656" y="62"/>
                    <a:pt x="726" y="180"/>
                    <a:pt x="840" y="211"/>
                  </a:cubicBezTo>
                  <a:cubicBezTo>
                    <a:pt x="954" y="242"/>
                    <a:pt x="1100" y="232"/>
                    <a:pt x="1200" y="217"/>
                  </a:cubicBezTo>
                  <a:cubicBezTo>
                    <a:pt x="1300" y="202"/>
                    <a:pt x="1224" y="137"/>
                    <a:pt x="1440" y="121"/>
                  </a:cubicBezTo>
                  <a:cubicBezTo>
                    <a:pt x="1656" y="105"/>
                    <a:pt x="2280" y="105"/>
                    <a:pt x="2496" y="121"/>
                  </a:cubicBezTo>
                  <a:cubicBezTo>
                    <a:pt x="2712" y="137"/>
                    <a:pt x="2616" y="201"/>
                    <a:pt x="2736" y="217"/>
                  </a:cubicBezTo>
                  <a:cubicBezTo>
                    <a:pt x="2856" y="233"/>
                    <a:pt x="3120" y="185"/>
                    <a:pt x="3216" y="217"/>
                  </a:cubicBezTo>
                  <a:cubicBezTo>
                    <a:pt x="3312" y="249"/>
                    <a:pt x="3244" y="398"/>
                    <a:pt x="3312" y="409"/>
                  </a:cubicBezTo>
                  <a:cubicBezTo>
                    <a:pt x="3380" y="420"/>
                    <a:pt x="3522" y="292"/>
                    <a:pt x="3624" y="283"/>
                  </a:cubicBezTo>
                  <a:cubicBezTo>
                    <a:pt x="3726" y="274"/>
                    <a:pt x="3858" y="265"/>
                    <a:pt x="3924" y="355"/>
                  </a:cubicBezTo>
                  <a:cubicBezTo>
                    <a:pt x="3990" y="445"/>
                    <a:pt x="3886" y="743"/>
                    <a:pt x="4020" y="823"/>
                  </a:cubicBezTo>
                  <a:cubicBezTo>
                    <a:pt x="4154" y="903"/>
                    <a:pt x="4590" y="880"/>
                    <a:pt x="4728" y="835"/>
                  </a:cubicBezTo>
                  <a:cubicBezTo>
                    <a:pt x="4866" y="790"/>
                    <a:pt x="4788" y="624"/>
                    <a:pt x="4848" y="553"/>
                  </a:cubicBezTo>
                  <a:cubicBezTo>
                    <a:pt x="4908" y="482"/>
                    <a:pt x="5049" y="303"/>
                    <a:pt x="5088" y="409"/>
                  </a:cubicBezTo>
                  <a:cubicBezTo>
                    <a:pt x="5127" y="515"/>
                    <a:pt x="5171" y="1031"/>
                    <a:pt x="5082" y="1189"/>
                  </a:cubicBezTo>
                  <a:cubicBezTo>
                    <a:pt x="4993" y="1347"/>
                    <a:pt x="4968" y="1331"/>
                    <a:pt x="4554" y="1357"/>
                  </a:cubicBezTo>
                  <a:cubicBezTo>
                    <a:pt x="4140" y="1383"/>
                    <a:pt x="3030" y="1373"/>
                    <a:pt x="2598" y="1345"/>
                  </a:cubicBezTo>
                  <a:cubicBezTo>
                    <a:pt x="2166" y="1317"/>
                    <a:pt x="2059" y="1337"/>
                    <a:pt x="1962" y="1189"/>
                  </a:cubicBezTo>
                  <a:cubicBezTo>
                    <a:pt x="1865" y="1041"/>
                    <a:pt x="1935" y="595"/>
                    <a:pt x="2016" y="457"/>
                  </a:cubicBezTo>
                  <a:cubicBezTo>
                    <a:pt x="2097" y="319"/>
                    <a:pt x="2272" y="329"/>
                    <a:pt x="2448" y="361"/>
                  </a:cubicBezTo>
                </a:path>
              </a:pathLst>
            </a:custGeom>
            <a:noFill/>
            <a:ln w="76200">
              <a:solidFill>
                <a:srgbClr val="FC0128"/>
              </a:solidFill>
              <a:round/>
              <a:headEnd type="oval" w="med" len="med"/>
              <a:tailEnd type="triangle" w="med" len="med"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30" name="Freeform 12">
              <a:extLst>
                <a:ext uri="{FF2B5EF4-FFF2-40B4-BE49-F238E27FC236}">
                  <a16:creationId xmlns:a16="http://schemas.microsoft.com/office/drawing/2014/main" id="{A359E522-4FDB-8D4F-B9EE-DEFC57A93C3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" y="932"/>
              <a:ext cx="5323" cy="1900"/>
            </a:xfrm>
            <a:custGeom>
              <a:avLst/>
              <a:gdLst>
                <a:gd name="T0" fmla="*/ 345 w 5323"/>
                <a:gd name="T1" fmla="*/ 1900 h 1900"/>
                <a:gd name="T2" fmla="*/ 543 w 5323"/>
                <a:gd name="T3" fmla="*/ 1684 h 1900"/>
                <a:gd name="T4" fmla="*/ 537 w 5323"/>
                <a:gd name="T5" fmla="*/ 700 h 1900"/>
                <a:gd name="T6" fmla="*/ 1161 w 5323"/>
                <a:gd name="T7" fmla="*/ 796 h 1900"/>
                <a:gd name="T8" fmla="*/ 3321 w 5323"/>
                <a:gd name="T9" fmla="*/ 796 h 1900"/>
                <a:gd name="T10" fmla="*/ 3609 w 5323"/>
                <a:gd name="T11" fmla="*/ 412 h 1900"/>
                <a:gd name="T12" fmla="*/ 4665 w 5323"/>
                <a:gd name="T13" fmla="*/ 412 h 1900"/>
                <a:gd name="T14" fmla="*/ 4953 w 5323"/>
                <a:gd name="T15" fmla="*/ 748 h 1900"/>
                <a:gd name="T16" fmla="*/ 5145 w 5323"/>
                <a:gd name="T17" fmla="*/ 604 h 1900"/>
                <a:gd name="T18" fmla="*/ 5163 w 5323"/>
                <a:gd name="T19" fmla="*/ 136 h 1900"/>
                <a:gd name="T20" fmla="*/ 4185 w 5323"/>
                <a:gd name="T21" fmla="*/ 40 h 1900"/>
                <a:gd name="T22" fmla="*/ 987 w 5323"/>
                <a:gd name="T23" fmla="*/ 64 h 1900"/>
                <a:gd name="T24" fmla="*/ 123 w 5323"/>
                <a:gd name="T25" fmla="*/ 424 h 1900"/>
                <a:gd name="T26" fmla="*/ 249 w 5323"/>
                <a:gd name="T27" fmla="*/ 1852 h 19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323"/>
                <a:gd name="T43" fmla="*/ 0 h 1900"/>
                <a:gd name="T44" fmla="*/ 5323 w 5323"/>
                <a:gd name="T45" fmla="*/ 1900 h 190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323" h="1900">
                  <a:moveTo>
                    <a:pt x="345" y="1900"/>
                  </a:moveTo>
                  <a:cubicBezTo>
                    <a:pt x="378" y="1864"/>
                    <a:pt x="511" y="1884"/>
                    <a:pt x="543" y="1684"/>
                  </a:cubicBezTo>
                  <a:cubicBezTo>
                    <a:pt x="575" y="1484"/>
                    <a:pt x="434" y="848"/>
                    <a:pt x="537" y="700"/>
                  </a:cubicBezTo>
                  <a:cubicBezTo>
                    <a:pt x="640" y="552"/>
                    <a:pt x="697" y="780"/>
                    <a:pt x="1161" y="796"/>
                  </a:cubicBezTo>
                  <a:cubicBezTo>
                    <a:pt x="1625" y="812"/>
                    <a:pt x="2913" y="860"/>
                    <a:pt x="3321" y="796"/>
                  </a:cubicBezTo>
                  <a:cubicBezTo>
                    <a:pt x="3729" y="732"/>
                    <a:pt x="3385" y="476"/>
                    <a:pt x="3609" y="412"/>
                  </a:cubicBezTo>
                  <a:cubicBezTo>
                    <a:pt x="3833" y="348"/>
                    <a:pt x="4441" y="356"/>
                    <a:pt x="4665" y="412"/>
                  </a:cubicBezTo>
                  <a:cubicBezTo>
                    <a:pt x="4889" y="468"/>
                    <a:pt x="4873" y="716"/>
                    <a:pt x="4953" y="748"/>
                  </a:cubicBezTo>
                  <a:cubicBezTo>
                    <a:pt x="5033" y="780"/>
                    <a:pt x="5110" y="706"/>
                    <a:pt x="5145" y="604"/>
                  </a:cubicBezTo>
                  <a:cubicBezTo>
                    <a:pt x="5180" y="502"/>
                    <a:pt x="5323" y="230"/>
                    <a:pt x="5163" y="136"/>
                  </a:cubicBezTo>
                  <a:cubicBezTo>
                    <a:pt x="5003" y="42"/>
                    <a:pt x="4881" y="52"/>
                    <a:pt x="4185" y="40"/>
                  </a:cubicBezTo>
                  <a:cubicBezTo>
                    <a:pt x="3489" y="28"/>
                    <a:pt x="1664" y="0"/>
                    <a:pt x="987" y="64"/>
                  </a:cubicBezTo>
                  <a:cubicBezTo>
                    <a:pt x="310" y="128"/>
                    <a:pt x="246" y="126"/>
                    <a:pt x="123" y="424"/>
                  </a:cubicBezTo>
                  <a:cubicBezTo>
                    <a:pt x="0" y="722"/>
                    <a:pt x="223" y="1555"/>
                    <a:pt x="249" y="1852"/>
                  </a:cubicBezTo>
                </a:path>
              </a:pathLst>
            </a:custGeom>
            <a:noFill/>
            <a:ln w="76200">
              <a:solidFill>
                <a:srgbClr val="FC0128"/>
              </a:solidFill>
              <a:round/>
              <a:headEnd type="oval" w="med" len="med"/>
              <a:tailEnd type="triangle" w="med" len="med"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31" name="Text Box 13">
              <a:extLst>
                <a:ext uri="{FF2B5EF4-FFF2-40B4-BE49-F238E27FC236}">
                  <a16:creationId xmlns:a16="http://schemas.microsoft.com/office/drawing/2014/main" id="{D819C669-12BC-094A-AB34-618B93ABCC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64" y="2736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200ps</a:t>
              </a:r>
            </a:p>
          </p:txBody>
        </p:sp>
        <p:sp>
          <p:nvSpPr>
            <p:cNvPr id="32" name="Text Box 14">
              <a:extLst>
                <a:ext uri="{FF2B5EF4-FFF2-40B4-BE49-F238E27FC236}">
                  <a16:creationId xmlns:a16="http://schemas.microsoft.com/office/drawing/2014/main" id="{9ABC3042-641E-C044-8F13-83751C94BA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28" y="2784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250ps</a:t>
              </a:r>
            </a:p>
          </p:txBody>
        </p:sp>
        <p:sp>
          <p:nvSpPr>
            <p:cNvPr id="33" name="Text Box 15">
              <a:extLst>
                <a:ext uri="{FF2B5EF4-FFF2-40B4-BE49-F238E27FC236}">
                  <a16:creationId xmlns:a16="http://schemas.microsoft.com/office/drawing/2014/main" id="{E947EB75-9365-9441-8DDF-E447BE2D19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96" y="3168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350ps</a:t>
              </a:r>
            </a:p>
          </p:txBody>
        </p:sp>
        <p:sp>
          <p:nvSpPr>
            <p:cNvPr id="34" name="Text Box 16">
              <a:extLst>
                <a:ext uri="{FF2B5EF4-FFF2-40B4-BE49-F238E27FC236}">
                  <a16:creationId xmlns:a16="http://schemas.microsoft.com/office/drawing/2014/main" id="{5DC9D47C-9DD2-F344-8547-931CD08A14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48" y="3072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400ps</a:t>
              </a:r>
            </a:p>
          </p:txBody>
        </p:sp>
        <p:sp>
          <p:nvSpPr>
            <p:cNvPr id="35" name="Text Box 17">
              <a:extLst>
                <a:ext uri="{FF2B5EF4-FFF2-40B4-BE49-F238E27FC236}">
                  <a16:creationId xmlns:a16="http://schemas.microsoft.com/office/drawing/2014/main" id="{DC138A96-AE04-554F-BC0D-35BF9B2AF9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2" y="1584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100ps</a:t>
              </a:r>
            </a:p>
          </p:txBody>
        </p:sp>
        <p:sp>
          <p:nvSpPr>
            <p:cNvPr id="36" name="Text Box 18">
              <a:extLst>
                <a:ext uri="{FF2B5EF4-FFF2-40B4-BE49-F238E27FC236}">
                  <a16:creationId xmlns:a16="http://schemas.microsoft.com/office/drawing/2014/main" id="{1DE89363-817C-644B-9267-36725C0164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36" y="2256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100ps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489" name="Title 1">
            <a:extLst>
              <a:ext uri="{FF2B5EF4-FFF2-40B4-BE49-F238E27FC236}">
                <a16:creationId xmlns:a16="http://schemas.microsoft.com/office/drawing/2014/main" id="{8DC3CC62-9533-344D-8E53-547A41493B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LW</a:t>
            </a:r>
          </a:p>
        </p:txBody>
      </p:sp>
      <p:sp>
        <p:nvSpPr>
          <p:cNvPr id="319490" name="Content Placeholder 2">
            <a:extLst>
              <a:ext uri="{FF2B5EF4-FFF2-40B4-BE49-F238E27FC236}">
                <a16:creationId xmlns:a16="http://schemas.microsoft.com/office/drawing/2014/main" id="{BF1EB30E-4E43-FC49-B951-A344BADE20A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19491" name="Slide Number Placeholder 3">
            <a:extLst>
              <a:ext uri="{FF2B5EF4-FFF2-40B4-BE49-F238E27FC236}">
                <a16:creationId xmlns:a16="http://schemas.microsoft.com/office/drawing/2014/main" id="{66CF5EC3-423C-9549-9D70-1AD9E25E230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0F7531B2-31F8-1648-AAA8-61988475598B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133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319492" name="Group 3">
            <a:extLst>
              <a:ext uri="{FF2B5EF4-FFF2-40B4-BE49-F238E27FC236}">
                <a16:creationId xmlns:a16="http://schemas.microsoft.com/office/drawing/2014/main" id="{F5C0B271-4D14-484C-A5E3-DCF86E024B39}"/>
              </a:ext>
            </a:extLst>
          </p:cNvPr>
          <p:cNvGrpSpPr>
            <a:grpSpLocks/>
          </p:cNvGrpSpPr>
          <p:nvPr/>
        </p:nvGrpSpPr>
        <p:grpSpPr bwMode="auto">
          <a:xfrm>
            <a:off x="0" y="1568450"/>
            <a:ext cx="8839200" cy="5254625"/>
            <a:chOff x="0" y="988"/>
            <a:chExt cx="5568" cy="3310"/>
          </a:xfrm>
        </p:grpSpPr>
        <p:pic>
          <p:nvPicPr>
            <p:cNvPr id="319503" name="Picture 4" descr="F0529">
              <a:extLst>
                <a:ext uri="{FF2B5EF4-FFF2-40B4-BE49-F238E27FC236}">
                  <a16:creationId xmlns:a16="http://schemas.microsoft.com/office/drawing/2014/main" id="{F1A99660-71F7-D34B-8B43-1209726022F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" y="1008"/>
              <a:ext cx="5315" cy="3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9504" name="Text Box 5">
              <a:extLst>
                <a:ext uri="{FF2B5EF4-FFF2-40B4-BE49-F238E27FC236}">
                  <a16:creationId xmlns:a16="http://schemas.microsoft.com/office/drawing/2014/main" id="{317B86AF-D081-0244-861A-0984DA7BD4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65" y="1728"/>
              <a:ext cx="764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PCSrc</a:t>
              </a:r>
              <a:r>
                <a:rPr lang="en-US" altLang="en-US" sz="1200" baseline="-25000">
                  <a:solidFill>
                    <a:srgbClr val="FF9900"/>
                  </a:solidFill>
                  <a:latin typeface="Calibri" panose="020F0502020204030204" pitchFamily="34" charset="0"/>
                </a:rPr>
                <a:t>2</a:t>
              </a: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=Br Taken</a:t>
              </a:r>
              <a:endPara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19505" name="Text Box 6">
              <a:extLst>
                <a:ext uri="{FF2B5EF4-FFF2-40B4-BE49-F238E27FC236}">
                  <a16:creationId xmlns:a16="http://schemas.microsoft.com/office/drawing/2014/main" id="{49E699FC-877C-AE4B-9BE9-B56F38F974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00" y="988"/>
              <a:ext cx="629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PCSrc</a:t>
              </a:r>
              <a:r>
                <a:rPr lang="en-US" altLang="en-US" sz="1200" baseline="-25000">
                  <a:solidFill>
                    <a:srgbClr val="FF9900"/>
                  </a:solidFill>
                  <a:latin typeface="Calibri" panose="020F0502020204030204" pitchFamily="34" charset="0"/>
                </a:rPr>
                <a:t>1</a:t>
              </a: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=Jump</a:t>
              </a:r>
              <a:endPara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6" name="Text Box 7">
              <a:extLst>
                <a:ext uri="{FF2B5EF4-FFF2-40B4-BE49-F238E27FC236}">
                  <a16:creationId xmlns:a16="http://schemas.microsoft.com/office/drawing/2014/main" id="{FF0467C1-F6DA-C347-9DD6-E09EB93F22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15" y="3600"/>
              <a:ext cx="684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i="0" kern="0">
                  <a:solidFill>
                    <a:srgbClr val="FF9900"/>
                  </a:solidFill>
                  <a:latin typeface="Calibri" charset="0"/>
                  <a:cs typeface="Calibri" charset="0"/>
                </a:rPr>
                <a:t>ALU operation</a:t>
              </a:r>
            </a:p>
          </p:txBody>
        </p:sp>
        <p:sp>
          <p:nvSpPr>
            <p:cNvPr id="27" name="Text Box 8">
              <a:extLst>
                <a:ext uri="{FF2B5EF4-FFF2-40B4-BE49-F238E27FC236}">
                  <a16:creationId xmlns:a16="http://schemas.microsoft.com/office/drawing/2014/main" id="{4994E8A3-8EA6-6045-9750-EED1CD75D5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8" y="2893"/>
              <a:ext cx="163" cy="7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 lIns="0" tIns="0" rIns="0" bIns="0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00" i="0" kern="0">
                  <a:solidFill>
                    <a:srgbClr val="000000"/>
                  </a:solidFill>
                  <a:latin typeface="Calibri" charset="0"/>
                  <a:cs typeface="Calibri" charset="0"/>
                </a:rPr>
                <a:t>bcond</a:t>
              </a:r>
            </a:p>
          </p:txBody>
        </p:sp>
        <p:sp>
          <p:nvSpPr>
            <p:cNvPr id="28" name="Rectangle 9">
              <a:extLst>
                <a:ext uri="{FF2B5EF4-FFF2-40B4-BE49-F238E27FC236}">
                  <a16:creationId xmlns:a16="http://schemas.microsoft.com/office/drawing/2014/main" id="{9B5B8F92-80EC-2E43-A01A-8CDEEF7D12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080"/>
              <a:ext cx="1536" cy="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063DE8"/>
                </a:buClr>
                <a:buSzPct val="70000"/>
                <a:buFont typeface="Wingdings" charset="0"/>
                <a:buNone/>
                <a:defRPr/>
              </a:pPr>
              <a:r>
                <a:rPr lang="en-US" sz="800" kern="0">
                  <a:solidFill>
                    <a:srgbClr val="000000"/>
                  </a:solidFill>
                  <a:latin typeface="Calibri" charset="0"/>
                  <a:ea typeface="ＭＳ Ｐゴシック" charset="0"/>
                  <a:cs typeface="Calibri" charset="0"/>
                </a:rPr>
                <a:t>[Based on original figure from P&amp;H CO&amp;D, COPYRIGHT 2004 Elsevier. ALL RIGHTS RESERVED.]</a:t>
              </a:r>
            </a:p>
          </p:txBody>
        </p:sp>
      </p:grpSp>
      <p:grpSp>
        <p:nvGrpSpPr>
          <p:cNvPr id="29" name="Group 10">
            <a:extLst>
              <a:ext uri="{FF2B5EF4-FFF2-40B4-BE49-F238E27FC236}">
                <a16:creationId xmlns:a16="http://schemas.microsoft.com/office/drawing/2014/main" id="{AE598476-1A55-4D43-9C76-E8201A197EF6}"/>
              </a:ext>
            </a:extLst>
          </p:cNvPr>
          <p:cNvGrpSpPr>
            <a:grpSpLocks/>
          </p:cNvGrpSpPr>
          <p:nvPr/>
        </p:nvGrpSpPr>
        <p:grpSpPr bwMode="auto">
          <a:xfrm>
            <a:off x="-57150" y="1479550"/>
            <a:ext cx="9088438" cy="5172075"/>
            <a:chOff x="-36" y="932"/>
            <a:chExt cx="5725" cy="3258"/>
          </a:xfrm>
        </p:grpSpPr>
        <p:sp>
          <p:nvSpPr>
            <p:cNvPr id="30" name="Freeform 11">
              <a:extLst>
                <a:ext uri="{FF2B5EF4-FFF2-40B4-BE49-F238E27FC236}">
                  <a16:creationId xmlns:a16="http://schemas.microsoft.com/office/drawing/2014/main" id="{3D7ADF11-CAFB-FF47-B34C-32511389A82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" y="2807"/>
              <a:ext cx="5171" cy="1383"/>
            </a:xfrm>
            <a:custGeom>
              <a:avLst/>
              <a:gdLst>
                <a:gd name="T0" fmla="*/ 0 w 5171"/>
                <a:gd name="T1" fmla="*/ 25 h 1383"/>
                <a:gd name="T2" fmla="*/ 516 w 5171"/>
                <a:gd name="T3" fmla="*/ 31 h 1383"/>
                <a:gd name="T4" fmla="*/ 840 w 5171"/>
                <a:gd name="T5" fmla="*/ 211 h 1383"/>
                <a:gd name="T6" fmla="*/ 1200 w 5171"/>
                <a:gd name="T7" fmla="*/ 217 h 1383"/>
                <a:gd name="T8" fmla="*/ 1440 w 5171"/>
                <a:gd name="T9" fmla="*/ 121 h 1383"/>
                <a:gd name="T10" fmla="*/ 2496 w 5171"/>
                <a:gd name="T11" fmla="*/ 121 h 1383"/>
                <a:gd name="T12" fmla="*/ 2736 w 5171"/>
                <a:gd name="T13" fmla="*/ 217 h 1383"/>
                <a:gd name="T14" fmla="*/ 3216 w 5171"/>
                <a:gd name="T15" fmla="*/ 217 h 1383"/>
                <a:gd name="T16" fmla="*/ 3312 w 5171"/>
                <a:gd name="T17" fmla="*/ 409 h 1383"/>
                <a:gd name="T18" fmla="*/ 3624 w 5171"/>
                <a:gd name="T19" fmla="*/ 283 h 1383"/>
                <a:gd name="T20" fmla="*/ 3924 w 5171"/>
                <a:gd name="T21" fmla="*/ 355 h 1383"/>
                <a:gd name="T22" fmla="*/ 4800 w 5171"/>
                <a:gd name="T23" fmla="*/ 292 h 1383"/>
                <a:gd name="T24" fmla="*/ 5088 w 5171"/>
                <a:gd name="T25" fmla="*/ 409 h 1383"/>
                <a:gd name="T26" fmla="*/ 5082 w 5171"/>
                <a:gd name="T27" fmla="*/ 1189 h 1383"/>
                <a:gd name="T28" fmla="*/ 4554 w 5171"/>
                <a:gd name="T29" fmla="*/ 1357 h 1383"/>
                <a:gd name="T30" fmla="*/ 2598 w 5171"/>
                <a:gd name="T31" fmla="*/ 1345 h 1383"/>
                <a:gd name="T32" fmla="*/ 1962 w 5171"/>
                <a:gd name="T33" fmla="*/ 1189 h 1383"/>
                <a:gd name="T34" fmla="*/ 2016 w 5171"/>
                <a:gd name="T35" fmla="*/ 457 h 1383"/>
                <a:gd name="T36" fmla="*/ 2448 w 5171"/>
                <a:gd name="T37" fmla="*/ 361 h 138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171"/>
                <a:gd name="T58" fmla="*/ 0 h 1383"/>
                <a:gd name="T59" fmla="*/ 5171 w 5171"/>
                <a:gd name="T60" fmla="*/ 1383 h 138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171" h="1383">
                  <a:moveTo>
                    <a:pt x="0" y="25"/>
                  </a:moveTo>
                  <a:cubicBezTo>
                    <a:pt x="86" y="26"/>
                    <a:pt x="376" y="0"/>
                    <a:pt x="516" y="31"/>
                  </a:cubicBezTo>
                  <a:cubicBezTo>
                    <a:pt x="656" y="62"/>
                    <a:pt x="726" y="180"/>
                    <a:pt x="840" y="211"/>
                  </a:cubicBezTo>
                  <a:cubicBezTo>
                    <a:pt x="954" y="242"/>
                    <a:pt x="1100" y="232"/>
                    <a:pt x="1200" y="217"/>
                  </a:cubicBezTo>
                  <a:cubicBezTo>
                    <a:pt x="1300" y="202"/>
                    <a:pt x="1224" y="137"/>
                    <a:pt x="1440" y="121"/>
                  </a:cubicBezTo>
                  <a:cubicBezTo>
                    <a:pt x="1656" y="105"/>
                    <a:pt x="2280" y="105"/>
                    <a:pt x="2496" y="121"/>
                  </a:cubicBezTo>
                  <a:cubicBezTo>
                    <a:pt x="2712" y="137"/>
                    <a:pt x="2616" y="201"/>
                    <a:pt x="2736" y="217"/>
                  </a:cubicBezTo>
                  <a:cubicBezTo>
                    <a:pt x="2856" y="233"/>
                    <a:pt x="3120" y="185"/>
                    <a:pt x="3216" y="217"/>
                  </a:cubicBezTo>
                  <a:cubicBezTo>
                    <a:pt x="3312" y="249"/>
                    <a:pt x="3244" y="398"/>
                    <a:pt x="3312" y="409"/>
                  </a:cubicBezTo>
                  <a:cubicBezTo>
                    <a:pt x="3380" y="420"/>
                    <a:pt x="3522" y="292"/>
                    <a:pt x="3624" y="283"/>
                  </a:cubicBezTo>
                  <a:cubicBezTo>
                    <a:pt x="3726" y="274"/>
                    <a:pt x="3728" y="353"/>
                    <a:pt x="3924" y="355"/>
                  </a:cubicBezTo>
                  <a:cubicBezTo>
                    <a:pt x="4120" y="357"/>
                    <a:pt x="4606" y="283"/>
                    <a:pt x="4800" y="292"/>
                  </a:cubicBezTo>
                  <a:cubicBezTo>
                    <a:pt x="4994" y="301"/>
                    <a:pt x="5041" y="259"/>
                    <a:pt x="5088" y="409"/>
                  </a:cubicBezTo>
                  <a:cubicBezTo>
                    <a:pt x="5135" y="559"/>
                    <a:pt x="5171" y="1031"/>
                    <a:pt x="5082" y="1189"/>
                  </a:cubicBezTo>
                  <a:cubicBezTo>
                    <a:pt x="4993" y="1347"/>
                    <a:pt x="4968" y="1331"/>
                    <a:pt x="4554" y="1357"/>
                  </a:cubicBezTo>
                  <a:cubicBezTo>
                    <a:pt x="4140" y="1383"/>
                    <a:pt x="3030" y="1373"/>
                    <a:pt x="2598" y="1345"/>
                  </a:cubicBezTo>
                  <a:cubicBezTo>
                    <a:pt x="2166" y="1317"/>
                    <a:pt x="2059" y="1337"/>
                    <a:pt x="1962" y="1189"/>
                  </a:cubicBezTo>
                  <a:cubicBezTo>
                    <a:pt x="1865" y="1041"/>
                    <a:pt x="1935" y="595"/>
                    <a:pt x="2016" y="457"/>
                  </a:cubicBezTo>
                  <a:cubicBezTo>
                    <a:pt x="2097" y="319"/>
                    <a:pt x="2272" y="329"/>
                    <a:pt x="2448" y="361"/>
                  </a:cubicBezTo>
                </a:path>
              </a:pathLst>
            </a:custGeom>
            <a:noFill/>
            <a:ln w="76200">
              <a:solidFill>
                <a:srgbClr val="FC0128"/>
              </a:solidFill>
              <a:round/>
              <a:headEnd type="oval" w="med" len="med"/>
              <a:tailEnd type="triangle" w="med" len="med"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31" name="Freeform 12">
              <a:extLst>
                <a:ext uri="{FF2B5EF4-FFF2-40B4-BE49-F238E27FC236}">
                  <a16:creationId xmlns:a16="http://schemas.microsoft.com/office/drawing/2014/main" id="{DF6EA231-1859-E34B-A198-21BFA5F0DBA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" y="932"/>
              <a:ext cx="5323" cy="1900"/>
            </a:xfrm>
            <a:custGeom>
              <a:avLst/>
              <a:gdLst>
                <a:gd name="T0" fmla="*/ 345 w 5323"/>
                <a:gd name="T1" fmla="*/ 1900 h 1900"/>
                <a:gd name="T2" fmla="*/ 543 w 5323"/>
                <a:gd name="T3" fmla="*/ 1684 h 1900"/>
                <a:gd name="T4" fmla="*/ 537 w 5323"/>
                <a:gd name="T5" fmla="*/ 700 h 1900"/>
                <a:gd name="T6" fmla="*/ 1161 w 5323"/>
                <a:gd name="T7" fmla="*/ 796 h 1900"/>
                <a:gd name="T8" fmla="*/ 3321 w 5323"/>
                <a:gd name="T9" fmla="*/ 796 h 1900"/>
                <a:gd name="T10" fmla="*/ 3609 w 5323"/>
                <a:gd name="T11" fmla="*/ 412 h 1900"/>
                <a:gd name="T12" fmla="*/ 4665 w 5323"/>
                <a:gd name="T13" fmla="*/ 412 h 1900"/>
                <a:gd name="T14" fmla="*/ 4953 w 5323"/>
                <a:gd name="T15" fmla="*/ 748 h 1900"/>
                <a:gd name="T16" fmla="*/ 5145 w 5323"/>
                <a:gd name="T17" fmla="*/ 604 h 1900"/>
                <a:gd name="T18" fmla="*/ 5163 w 5323"/>
                <a:gd name="T19" fmla="*/ 136 h 1900"/>
                <a:gd name="T20" fmla="*/ 4185 w 5323"/>
                <a:gd name="T21" fmla="*/ 40 h 1900"/>
                <a:gd name="T22" fmla="*/ 987 w 5323"/>
                <a:gd name="T23" fmla="*/ 64 h 1900"/>
                <a:gd name="T24" fmla="*/ 123 w 5323"/>
                <a:gd name="T25" fmla="*/ 424 h 1900"/>
                <a:gd name="T26" fmla="*/ 249 w 5323"/>
                <a:gd name="T27" fmla="*/ 1852 h 19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323"/>
                <a:gd name="T43" fmla="*/ 0 h 1900"/>
                <a:gd name="T44" fmla="*/ 5323 w 5323"/>
                <a:gd name="T45" fmla="*/ 1900 h 190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323" h="1900">
                  <a:moveTo>
                    <a:pt x="345" y="1900"/>
                  </a:moveTo>
                  <a:cubicBezTo>
                    <a:pt x="378" y="1864"/>
                    <a:pt x="511" y="1884"/>
                    <a:pt x="543" y="1684"/>
                  </a:cubicBezTo>
                  <a:cubicBezTo>
                    <a:pt x="575" y="1484"/>
                    <a:pt x="434" y="848"/>
                    <a:pt x="537" y="700"/>
                  </a:cubicBezTo>
                  <a:cubicBezTo>
                    <a:pt x="640" y="552"/>
                    <a:pt x="697" y="780"/>
                    <a:pt x="1161" y="796"/>
                  </a:cubicBezTo>
                  <a:cubicBezTo>
                    <a:pt x="1625" y="812"/>
                    <a:pt x="2913" y="860"/>
                    <a:pt x="3321" y="796"/>
                  </a:cubicBezTo>
                  <a:cubicBezTo>
                    <a:pt x="3729" y="732"/>
                    <a:pt x="3385" y="476"/>
                    <a:pt x="3609" y="412"/>
                  </a:cubicBezTo>
                  <a:cubicBezTo>
                    <a:pt x="3833" y="348"/>
                    <a:pt x="4441" y="356"/>
                    <a:pt x="4665" y="412"/>
                  </a:cubicBezTo>
                  <a:cubicBezTo>
                    <a:pt x="4889" y="468"/>
                    <a:pt x="4873" y="716"/>
                    <a:pt x="4953" y="748"/>
                  </a:cubicBezTo>
                  <a:cubicBezTo>
                    <a:pt x="5033" y="780"/>
                    <a:pt x="5110" y="706"/>
                    <a:pt x="5145" y="604"/>
                  </a:cubicBezTo>
                  <a:cubicBezTo>
                    <a:pt x="5180" y="502"/>
                    <a:pt x="5323" y="230"/>
                    <a:pt x="5163" y="136"/>
                  </a:cubicBezTo>
                  <a:cubicBezTo>
                    <a:pt x="5003" y="42"/>
                    <a:pt x="4881" y="52"/>
                    <a:pt x="4185" y="40"/>
                  </a:cubicBezTo>
                  <a:cubicBezTo>
                    <a:pt x="3489" y="28"/>
                    <a:pt x="1664" y="0"/>
                    <a:pt x="987" y="64"/>
                  </a:cubicBezTo>
                  <a:cubicBezTo>
                    <a:pt x="310" y="128"/>
                    <a:pt x="246" y="126"/>
                    <a:pt x="123" y="424"/>
                  </a:cubicBezTo>
                  <a:cubicBezTo>
                    <a:pt x="0" y="722"/>
                    <a:pt x="223" y="1555"/>
                    <a:pt x="249" y="1852"/>
                  </a:cubicBezTo>
                </a:path>
              </a:pathLst>
            </a:custGeom>
            <a:noFill/>
            <a:ln w="76200">
              <a:solidFill>
                <a:srgbClr val="FC0128"/>
              </a:solidFill>
              <a:round/>
              <a:headEnd type="oval" w="med" len="med"/>
              <a:tailEnd type="triangle" w="med" len="med"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32" name="Text Box 13">
              <a:extLst>
                <a:ext uri="{FF2B5EF4-FFF2-40B4-BE49-F238E27FC236}">
                  <a16:creationId xmlns:a16="http://schemas.microsoft.com/office/drawing/2014/main" id="{33021D4B-B3A0-A241-AF14-92DA56A48F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64" y="2736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200ps</a:t>
              </a:r>
            </a:p>
          </p:txBody>
        </p:sp>
        <p:sp>
          <p:nvSpPr>
            <p:cNvPr id="33" name="Text Box 14">
              <a:extLst>
                <a:ext uri="{FF2B5EF4-FFF2-40B4-BE49-F238E27FC236}">
                  <a16:creationId xmlns:a16="http://schemas.microsoft.com/office/drawing/2014/main" id="{B0BEDB3B-3302-884E-9AB6-531FF2AEE1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28" y="2784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250ps</a:t>
              </a:r>
            </a:p>
          </p:txBody>
        </p:sp>
        <p:sp>
          <p:nvSpPr>
            <p:cNvPr id="34" name="Text Box 15">
              <a:extLst>
                <a:ext uri="{FF2B5EF4-FFF2-40B4-BE49-F238E27FC236}">
                  <a16:creationId xmlns:a16="http://schemas.microsoft.com/office/drawing/2014/main" id="{1F8EF4C4-678E-7B4B-96F0-CA5795FA5D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96" y="3168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350ps</a:t>
              </a:r>
            </a:p>
          </p:txBody>
        </p:sp>
        <p:sp>
          <p:nvSpPr>
            <p:cNvPr id="35" name="Text Box 16">
              <a:extLst>
                <a:ext uri="{FF2B5EF4-FFF2-40B4-BE49-F238E27FC236}">
                  <a16:creationId xmlns:a16="http://schemas.microsoft.com/office/drawing/2014/main" id="{54CF8788-A88F-5B4E-B566-F3BD6A399C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80" y="3168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600ps</a:t>
              </a:r>
            </a:p>
          </p:txBody>
        </p:sp>
        <p:sp>
          <p:nvSpPr>
            <p:cNvPr id="36" name="Text Box 17">
              <a:extLst>
                <a:ext uri="{FF2B5EF4-FFF2-40B4-BE49-F238E27FC236}">
                  <a16:creationId xmlns:a16="http://schemas.microsoft.com/office/drawing/2014/main" id="{597EA861-B61D-6949-B120-98D13105B4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2" y="1584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100ps</a:t>
              </a:r>
            </a:p>
          </p:txBody>
        </p:sp>
        <p:sp>
          <p:nvSpPr>
            <p:cNvPr id="37" name="Text Box 18">
              <a:extLst>
                <a:ext uri="{FF2B5EF4-FFF2-40B4-BE49-F238E27FC236}">
                  <a16:creationId xmlns:a16="http://schemas.microsoft.com/office/drawing/2014/main" id="{C12D8384-5F68-2B45-A564-E2116774FE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36" y="2256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100ps</a:t>
              </a:r>
            </a:p>
          </p:txBody>
        </p:sp>
        <p:sp>
          <p:nvSpPr>
            <p:cNvPr id="38" name="Text Box 19">
              <a:extLst>
                <a:ext uri="{FF2B5EF4-FFF2-40B4-BE49-F238E27FC236}">
                  <a16:creationId xmlns:a16="http://schemas.microsoft.com/office/drawing/2014/main" id="{69B67448-F16A-804C-8B3E-595519DF52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00" y="2976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550ps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3" name="Title 1">
            <a:extLst>
              <a:ext uri="{FF2B5EF4-FFF2-40B4-BE49-F238E27FC236}">
                <a16:creationId xmlns:a16="http://schemas.microsoft.com/office/drawing/2014/main" id="{67224E3B-86EB-424C-B313-D26E105A71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SW</a:t>
            </a:r>
          </a:p>
        </p:txBody>
      </p:sp>
      <p:sp>
        <p:nvSpPr>
          <p:cNvPr id="320514" name="Content Placeholder 2">
            <a:extLst>
              <a:ext uri="{FF2B5EF4-FFF2-40B4-BE49-F238E27FC236}">
                <a16:creationId xmlns:a16="http://schemas.microsoft.com/office/drawing/2014/main" id="{FDD6CCEE-566F-E74E-BE14-12EF1991090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20515" name="Slide Number Placeholder 3">
            <a:extLst>
              <a:ext uri="{FF2B5EF4-FFF2-40B4-BE49-F238E27FC236}">
                <a16:creationId xmlns:a16="http://schemas.microsoft.com/office/drawing/2014/main" id="{5F674486-77DE-7643-BCDE-4DFCA99F7E7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A79A573B-1854-664F-8A05-A7FF3C73D647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134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320516" name="Group 3">
            <a:extLst>
              <a:ext uri="{FF2B5EF4-FFF2-40B4-BE49-F238E27FC236}">
                <a16:creationId xmlns:a16="http://schemas.microsoft.com/office/drawing/2014/main" id="{F7018E27-D64C-9A4E-99A7-E77814423CB7}"/>
              </a:ext>
            </a:extLst>
          </p:cNvPr>
          <p:cNvGrpSpPr>
            <a:grpSpLocks/>
          </p:cNvGrpSpPr>
          <p:nvPr/>
        </p:nvGrpSpPr>
        <p:grpSpPr bwMode="auto">
          <a:xfrm>
            <a:off x="0" y="1568450"/>
            <a:ext cx="8839200" cy="5254625"/>
            <a:chOff x="0" y="988"/>
            <a:chExt cx="5568" cy="3310"/>
          </a:xfrm>
        </p:grpSpPr>
        <p:grpSp>
          <p:nvGrpSpPr>
            <p:cNvPr id="320526" name="Group 4">
              <a:extLst>
                <a:ext uri="{FF2B5EF4-FFF2-40B4-BE49-F238E27FC236}">
                  <a16:creationId xmlns:a16="http://schemas.microsoft.com/office/drawing/2014/main" id="{B9CD517A-C158-D843-BC10-A09F7A33433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3" y="988"/>
              <a:ext cx="5315" cy="3182"/>
              <a:chOff x="253" y="988"/>
              <a:chExt cx="5315" cy="3182"/>
            </a:xfrm>
          </p:grpSpPr>
          <p:pic>
            <p:nvPicPr>
              <p:cNvPr id="320528" name="Picture 5" descr="F0529">
                <a:extLst>
                  <a:ext uri="{FF2B5EF4-FFF2-40B4-BE49-F238E27FC236}">
                    <a16:creationId xmlns:a16="http://schemas.microsoft.com/office/drawing/2014/main" id="{918B28DB-B2EC-F342-B397-39D29F52C3A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3" y="1008"/>
                <a:ext cx="5315" cy="31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20529" name="Text Box 6">
                <a:extLst>
                  <a:ext uri="{FF2B5EF4-FFF2-40B4-BE49-F238E27FC236}">
                    <a16:creationId xmlns:a16="http://schemas.microsoft.com/office/drawing/2014/main" id="{D79224EB-818C-1649-969B-E5DC237A6E9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765" y="1728"/>
                <a:ext cx="764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SzPct val="60000"/>
                  <a:buFont typeface="Wingdings" pitchFamily="2" charset="2"/>
                  <a:buChar char="q"/>
                  <a:defRPr sz="22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q"/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200">
                    <a:solidFill>
                      <a:srgbClr val="FF9900"/>
                    </a:solidFill>
                    <a:latin typeface="Calibri" panose="020F0502020204030204" pitchFamily="34" charset="0"/>
                  </a:rPr>
                  <a:t>PCSrc</a:t>
                </a:r>
                <a:r>
                  <a:rPr lang="en-US" altLang="en-US" sz="1200" baseline="-25000">
                    <a:solidFill>
                      <a:srgbClr val="FF9900"/>
                    </a:solidFill>
                    <a:latin typeface="Calibri" panose="020F0502020204030204" pitchFamily="34" charset="0"/>
                  </a:rPr>
                  <a:t>2</a:t>
                </a:r>
                <a:r>
                  <a:rPr lang="en-US" altLang="en-US" sz="1200">
                    <a:solidFill>
                      <a:srgbClr val="FF9900"/>
                    </a:solidFill>
                    <a:latin typeface="Calibri" panose="020F0502020204030204" pitchFamily="34" charset="0"/>
                  </a:rPr>
                  <a:t>=Br Taken</a:t>
                </a:r>
                <a:endParaRPr lang="en-US" altLang="en-US" sz="1200" baseline="-25000">
                  <a:solidFill>
                    <a:srgbClr val="FF99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20530" name="Text Box 7">
                <a:extLst>
                  <a:ext uri="{FF2B5EF4-FFF2-40B4-BE49-F238E27FC236}">
                    <a16:creationId xmlns:a16="http://schemas.microsoft.com/office/drawing/2014/main" id="{2AA1A4FF-E3F5-9A43-A736-6DC4F37F717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600" y="988"/>
                <a:ext cx="629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SzPct val="60000"/>
                  <a:buFont typeface="Wingdings" pitchFamily="2" charset="2"/>
                  <a:buChar char="q"/>
                  <a:defRPr sz="22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q"/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200">
                    <a:solidFill>
                      <a:srgbClr val="FF9900"/>
                    </a:solidFill>
                    <a:latin typeface="Calibri" panose="020F0502020204030204" pitchFamily="34" charset="0"/>
                  </a:rPr>
                  <a:t>PCSrc</a:t>
                </a:r>
                <a:r>
                  <a:rPr lang="en-US" altLang="en-US" sz="1200" baseline="-25000">
                    <a:solidFill>
                      <a:srgbClr val="FF9900"/>
                    </a:solidFill>
                    <a:latin typeface="Calibri" panose="020F0502020204030204" pitchFamily="34" charset="0"/>
                  </a:rPr>
                  <a:t>1</a:t>
                </a:r>
                <a:r>
                  <a:rPr lang="en-US" altLang="en-US" sz="1200">
                    <a:solidFill>
                      <a:srgbClr val="FF9900"/>
                    </a:solidFill>
                    <a:latin typeface="Calibri" panose="020F0502020204030204" pitchFamily="34" charset="0"/>
                  </a:rPr>
                  <a:t>=Jump</a:t>
                </a:r>
                <a:endParaRPr lang="en-US" altLang="en-US" sz="1200" baseline="-25000">
                  <a:solidFill>
                    <a:srgbClr val="FF99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8" name="Text Box 8">
                <a:extLst>
                  <a:ext uri="{FF2B5EF4-FFF2-40B4-BE49-F238E27FC236}">
                    <a16:creationId xmlns:a16="http://schemas.microsoft.com/office/drawing/2014/main" id="{B62C4B6A-1090-8342-B6D7-079CB524229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15" y="3600"/>
                <a:ext cx="684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/>
                <a:ext uri="{91240B29-F687-4f45-9708-019B960494DF}"/>
              </a:extLst>
            </p:spPr>
            <p:txBody>
              <a:bodyPr wrap="none">
                <a:spAutoFit/>
              </a:bodyPr>
              <a:lstStyle>
                <a:lvl1pPr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1pPr>
                <a:lvl2pPr marL="742950" indent="-28575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2pPr>
                <a:lvl3pPr marL="11430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3pPr>
                <a:lvl4pPr marL="16002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4pPr>
                <a:lvl5pPr marL="20574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200" i="0" kern="0">
                    <a:solidFill>
                      <a:srgbClr val="FF9900"/>
                    </a:solidFill>
                    <a:latin typeface="Calibri" charset="0"/>
                    <a:cs typeface="Calibri" charset="0"/>
                  </a:rPr>
                  <a:t>ALU operation</a:t>
                </a:r>
              </a:p>
            </p:txBody>
          </p:sp>
          <p:sp>
            <p:nvSpPr>
              <p:cNvPr id="29" name="Text Box 9">
                <a:extLst>
                  <a:ext uri="{FF2B5EF4-FFF2-40B4-BE49-F238E27FC236}">
                    <a16:creationId xmlns:a16="http://schemas.microsoft.com/office/drawing/2014/main" id="{3B3A5A51-B30A-B141-911B-15EAEACF5D1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038" y="2893"/>
                <a:ext cx="163" cy="7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1pPr>
                <a:lvl2pPr marL="742950" indent="-28575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2pPr>
                <a:lvl3pPr marL="11430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3pPr>
                <a:lvl4pPr marL="16002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4pPr>
                <a:lvl5pPr marL="20574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800" i="0" kern="0">
                    <a:solidFill>
                      <a:srgbClr val="000000"/>
                    </a:solidFill>
                    <a:latin typeface="Calibri" charset="0"/>
                    <a:cs typeface="Calibri" charset="0"/>
                  </a:rPr>
                  <a:t>bcond</a:t>
                </a:r>
              </a:p>
            </p:txBody>
          </p:sp>
        </p:grpSp>
        <p:sp>
          <p:nvSpPr>
            <p:cNvPr id="24" name="Rectangle 10">
              <a:extLst>
                <a:ext uri="{FF2B5EF4-FFF2-40B4-BE49-F238E27FC236}">
                  <a16:creationId xmlns:a16="http://schemas.microsoft.com/office/drawing/2014/main" id="{C30F9FBE-AA56-3A49-8395-B58A918991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080"/>
              <a:ext cx="1536" cy="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063DE8"/>
                </a:buClr>
                <a:buSzPct val="70000"/>
                <a:buFont typeface="Wingdings" charset="0"/>
                <a:buNone/>
                <a:defRPr/>
              </a:pPr>
              <a:r>
                <a:rPr lang="en-US" sz="800" kern="0">
                  <a:solidFill>
                    <a:srgbClr val="000000"/>
                  </a:solidFill>
                  <a:latin typeface="Calibri" charset="0"/>
                  <a:ea typeface="ＭＳ Ｐゴシック" charset="0"/>
                  <a:cs typeface="Calibri" charset="0"/>
                </a:rPr>
                <a:t>[Based on original figure from P&amp;H CO&amp;D, COPYRIGHT 2004 Elsevier. ALL RIGHTS RESERVED.]</a:t>
              </a:r>
            </a:p>
          </p:txBody>
        </p:sp>
      </p:grpSp>
      <p:grpSp>
        <p:nvGrpSpPr>
          <p:cNvPr id="30" name="Group 11">
            <a:extLst>
              <a:ext uri="{FF2B5EF4-FFF2-40B4-BE49-F238E27FC236}">
                <a16:creationId xmlns:a16="http://schemas.microsoft.com/office/drawing/2014/main" id="{6BE0345B-7159-A141-A666-AC8B7E7333CA}"/>
              </a:ext>
            </a:extLst>
          </p:cNvPr>
          <p:cNvGrpSpPr>
            <a:grpSpLocks/>
          </p:cNvGrpSpPr>
          <p:nvPr/>
        </p:nvGrpSpPr>
        <p:grpSpPr bwMode="auto">
          <a:xfrm>
            <a:off x="-57150" y="1479550"/>
            <a:ext cx="8569325" cy="4087813"/>
            <a:chOff x="-36" y="932"/>
            <a:chExt cx="5398" cy="2575"/>
          </a:xfrm>
        </p:grpSpPr>
        <p:sp>
          <p:nvSpPr>
            <p:cNvPr id="31" name="Freeform 12">
              <a:extLst>
                <a:ext uri="{FF2B5EF4-FFF2-40B4-BE49-F238E27FC236}">
                  <a16:creationId xmlns:a16="http://schemas.microsoft.com/office/drawing/2014/main" id="{527A7282-8043-9442-B774-FAFD1D1DD0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" y="2807"/>
              <a:ext cx="4406" cy="420"/>
            </a:xfrm>
            <a:custGeom>
              <a:avLst/>
              <a:gdLst>
                <a:gd name="T0" fmla="*/ 0 w 4406"/>
                <a:gd name="T1" fmla="*/ 25 h 420"/>
                <a:gd name="T2" fmla="*/ 516 w 4406"/>
                <a:gd name="T3" fmla="*/ 31 h 420"/>
                <a:gd name="T4" fmla="*/ 840 w 4406"/>
                <a:gd name="T5" fmla="*/ 211 h 420"/>
                <a:gd name="T6" fmla="*/ 1200 w 4406"/>
                <a:gd name="T7" fmla="*/ 217 h 420"/>
                <a:gd name="T8" fmla="*/ 1440 w 4406"/>
                <a:gd name="T9" fmla="*/ 121 h 420"/>
                <a:gd name="T10" fmla="*/ 2496 w 4406"/>
                <a:gd name="T11" fmla="*/ 121 h 420"/>
                <a:gd name="T12" fmla="*/ 2736 w 4406"/>
                <a:gd name="T13" fmla="*/ 217 h 420"/>
                <a:gd name="T14" fmla="*/ 3216 w 4406"/>
                <a:gd name="T15" fmla="*/ 217 h 420"/>
                <a:gd name="T16" fmla="*/ 3312 w 4406"/>
                <a:gd name="T17" fmla="*/ 409 h 420"/>
                <a:gd name="T18" fmla="*/ 3624 w 4406"/>
                <a:gd name="T19" fmla="*/ 283 h 420"/>
                <a:gd name="T20" fmla="*/ 3924 w 4406"/>
                <a:gd name="T21" fmla="*/ 355 h 420"/>
                <a:gd name="T22" fmla="*/ 4406 w 4406"/>
                <a:gd name="T23" fmla="*/ 350 h 4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406"/>
                <a:gd name="T37" fmla="*/ 0 h 420"/>
                <a:gd name="T38" fmla="*/ 4406 w 4406"/>
                <a:gd name="T39" fmla="*/ 420 h 4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406" h="420">
                  <a:moveTo>
                    <a:pt x="0" y="25"/>
                  </a:moveTo>
                  <a:cubicBezTo>
                    <a:pt x="86" y="26"/>
                    <a:pt x="376" y="0"/>
                    <a:pt x="516" y="31"/>
                  </a:cubicBezTo>
                  <a:cubicBezTo>
                    <a:pt x="656" y="62"/>
                    <a:pt x="726" y="180"/>
                    <a:pt x="840" y="211"/>
                  </a:cubicBezTo>
                  <a:cubicBezTo>
                    <a:pt x="954" y="242"/>
                    <a:pt x="1100" y="232"/>
                    <a:pt x="1200" y="217"/>
                  </a:cubicBezTo>
                  <a:cubicBezTo>
                    <a:pt x="1300" y="202"/>
                    <a:pt x="1224" y="137"/>
                    <a:pt x="1440" y="121"/>
                  </a:cubicBezTo>
                  <a:cubicBezTo>
                    <a:pt x="1656" y="105"/>
                    <a:pt x="2280" y="105"/>
                    <a:pt x="2496" y="121"/>
                  </a:cubicBezTo>
                  <a:cubicBezTo>
                    <a:pt x="2712" y="137"/>
                    <a:pt x="2616" y="201"/>
                    <a:pt x="2736" y="217"/>
                  </a:cubicBezTo>
                  <a:cubicBezTo>
                    <a:pt x="2856" y="233"/>
                    <a:pt x="3120" y="185"/>
                    <a:pt x="3216" y="217"/>
                  </a:cubicBezTo>
                  <a:cubicBezTo>
                    <a:pt x="3312" y="249"/>
                    <a:pt x="3244" y="398"/>
                    <a:pt x="3312" y="409"/>
                  </a:cubicBezTo>
                  <a:cubicBezTo>
                    <a:pt x="3380" y="420"/>
                    <a:pt x="3522" y="292"/>
                    <a:pt x="3624" y="283"/>
                  </a:cubicBezTo>
                  <a:cubicBezTo>
                    <a:pt x="3726" y="274"/>
                    <a:pt x="3794" y="344"/>
                    <a:pt x="3924" y="355"/>
                  </a:cubicBezTo>
                  <a:cubicBezTo>
                    <a:pt x="4054" y="366"/>
                    <a:pt x="4306" y="351"/>
                    <a:pt x="4406" y="350"/>
                  </a:cubicBezTo>
                </a:path>
              </a:pathLst>
            </a:custGeom>
            <a:noFill/>
            <a:ln w="76200">
              <a:solidFill>
                <a:srgbClr val="FC0128"/>
              </a:solidFill>
              <a:round/>
              <a:headEnd type="oval" w="med" len="med"/>
              <a:tailEnd type="triangle" w="med" len="med"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32" name="Freeform 13">
              <a:extLst>
                <a:ext uri="{FF2B5EF4-FFF2-40B4-BE49-F238E27FC236}">
                  <a16:creationId xmlns:a16="http://schemas.microsoft.com/office/drawing/2014/main" id="{FD481D5B-E9DF-4046-976C-3C078A6E9FF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" y="932"/>
              <a:ext cx="5323" cy="1900"/>
            </a:xfrm>
            <a:custGeom>
              <a:avLst/>
              <a:gdLst>
                <a:gd name="T0" fmla="*/ 345 w 5323"/>
                <a:gd name="T1" fmla="*/ 1900 h 1900"/>
                <a:gd name="T2" fmla="*/ 543 w 5323"/>
                <a:gd name="T3" fmla="*/ 1684 h 1900"/>
                <a:gd name="T4" fmla="*/ 537 w 5323"/>
                <a:gd name="T5" fmla="*/ 700 h 1900"/>
                <a:gd name="T6" fmla="*/ 1161 w 5323"/>
                <a:gd name="T7" fmla="*/ 796 h 1900"/>
                <a:gd name="T8" fmla="*/ 3321 w 5323"/>
                <a:gd name="T9" fmla="*/ 796 h 1900"/>
                <a:gd name="T10" fmla="*/ 3609 w 5323"/>
                <a:gd name="T11" fmla="*/ 412 h 1900"/>
                <a:gd name="T12" fmla="*/ 4665 w 5323"/>
                <a:gd name="T13" fmla="*/ 412 h 1900"/>
                <a:gd name="T14" fmla="*/ 4953 w 5323"/>
                <a:gd name="T15" fmla="*/ 748 h 1900"/>
                <a:gd name="T16" fmla="*/ 5145 w 5323"/>
                <a:gd name="T17" fmla="*/ 604 h 1900"/>
                <a:gd name="T18" fmla="*/ 5163 w 5323"/>
                <a:gd name="T19" fmla="*/ 136 h 1900"/>
                <a:gd name="T20" fmla="*/ 4185 w 5323"/>
                <a:gd name="T21" fmla="*/ 40 h 1900"/>
                <a:gd name="T22" fmla="*/ 987 w 5323"/>
                <a:gd name="T23" fmla="*/ 64 h 1900"/>
                <a:gd name="T24" fmla="*/ 123 w 5323"/>
                <a:gd name="T25" fmla="*/ 424 h 1900"/>
                <a:gd name="T26" fmla="*/ 249 w 5323"/>
                <a:gd name="T27" fmla="*/ 1852 h 19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323"/>
                <a:gd name="T43" fmla="*/ 0 h 1900"/>
                <a:gd name="T44" fmla="*/ 5323 w 5323"/>
                <a:gd name="T45" fmla="*/ 1900 h 190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323" h="1900">
                  <a:moveTo>
                    <a:pt x="345" y="1900"/>
                  </a:moveTo>
                  <a:cubicBezTo>
                    <a:pt x="378" y="1864"/>
                    <a:pt x="511" y="1884"/>
                    <a:pt x="543" y="1684"/>
                  </a:cubicBezTo>
                  <a:cubicBezTo>
                    <a:pt x="575" y="1484"/>
                    <a:pt x="434" y="848"/>
                    <a:pt x="537" y="700"/>
                  </a:cubicBezTo>
                  <a:cubicBezTo>
                    <a:pt x="640" y="552"/>
                    <a:pt x="697" y="780"/>
                    <a:pt x="1161" y="796"/>
                  </a:cubicBezTo>
                  <a:cubicBezTo>
                    <a:pt x="1625" y="812"/>
                    <a:pt x="2913" y="860"/>
                    <a:pt x="3321" y="796"/>
                  </a:cubicBezTo>
                  <a:cubicBezTo>
                    <a:pt x="3729" y="732"/>
                    <a:pt x="3385" y="476"/>
                    <a:pt x="3609" y="412"/>
                  </a:cubicBezTo>
                  <a:cubicBezTo>
                    <a:pt x="3833" y="348"/>
                    <a:pt x="4441" y="356"/>
                    <a:pt x="4665" y="412"/>
                  </a:cubicBezTo>
                  <a:cubicBezTo>
                    <a:pt x="4889" y="468"/>
                    <a:pt x="4873" y="716"/>
                    <a:pt x="4953" y="748"/>
                  </a:cubicBezTo>
                  <a:cubicBezTo>
                    <a:pt x="5033" y="780"/>
                    <a:pt x="5110" y="706"/>
                    <a:pt x="5145" y="604"/>
                  </a:cubicBezTo>
                  <a:cubicBezTo>
                    <a:pt x="5180" y="502"/>
                    <a:pt x="5323" y="230"/>
                    <a:pt x="5163" y="136"/>
                  </a:cubicBezTo>
                  <a:cubicBezTo>
                    <a:pt x="5003" y="42"/>
                    <a:pt x="4881" y="52"/>
                    <a:pt x="4185" y="40"/>
                  </a:cubicBezTo>
                  <a:cubicBezTo>
                    <a:pt x="3489" y="28"/>
                    <a:pt x="1664" y="0"/>
                    <a:pt x="987" y="64"/>
                  </a:cubicBezTo>
                  <a:cubicBezTo>
                    <a:pt x="310" y="128"/>
                    <a:pt x="246" y="126"/>
                    <a:pt x="123" y="424"/>
                  </a:cubicBezTo>
                  <a:cubicBezTo>
                    <a:pt x="0" y="722"/>
                    <a:pt x="223" y="1555"/>
                    <a:pt x="249" y="1852"/>
                  </a:cubicBezTo>
                </a:path>
              </a:pathLst>
            </a:custGeom>
            <a:noFill/>
            <a:ln w="76200">
              <a:solidFill>
                <a:srgbClr val="FC0128"/>
              </a:solidFill>
              <a:round/>
              <a:headEnd type="oval" w="med" len="med"/>
              <a:tailEnd type="triangle" w="med" len="med"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33" name="Text Box 14">
              <a:extLst>
                <a:ext uri="{FF2B5EF4-FFF2-40B4-BE49-F238E27FC236}">
                  <a16:creationId xmlns:a16="http://schemas.microsoft.com/office/drawing/2014/main" id="{1BA9D1D2-8D20-4F48-8D1D-7C9A841EC0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64" y="2736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200ps</a:t>
              </a:r>
            </a:p>
          </p:txBody>
        </p:sp>
        <p:sp>
          <p:nvSpPr>
            <p:cNvPr id="34" name="Text Box 15">
              <a:extLst>
                <a:ext uri="{FF2B5EF4-FFF2-40B4-BE49-F238E27FC236}">
                  <a16:creationId xmlns:a16="http://schemas.microsoft.com/office/drawing/2014/main" id="{63B6A11D-DD6F-DA44-BEF0-4A0C3F89A6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28" y="2784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250ps</a:t>
              </a:r>
            </a:p>
          </p:txBody>
        </p:sp>
        <p:sp>
          <p:nvSpPr>
            <p:cNvPr id="35" name="Text Box 16">
              <a:extLst>
                <a:ext uri="{FF2B5EF4-FFF2-40B4-BE49-F238E27FC236}">
                  <a16:creationId xmlns:a16="http://schemas.microsoft.com/office/drawing/2014/main" id="{F061C48D-AC51-DD4A-9A1D-FB75A2BD64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96" y="3168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350ps</a:t>
              </a:r>
            </a:p>
          </p:txBody>
        </p:sp>
        <p:sp>
          <p:nvSpPr>
            <p:cNvPr id="36" name="Text Box 17">
              <a:extLst>
                <a:ext uri="{FF2B5EF4-FFF2-40B4-BE49-F238E27FC236}">
                  <a16:creationId xmlns:a16="http://schemas.microsoft.com/office/drawing/2014/main" id="{C569FCB4-4C24-AA4E-BD4E-F600F82E5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2" y="1584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100ps</a:t>
              </a:r>
            </a:p>
          </p:txBody>
        </p:sp>
        <p:sp>
          <p:nvSpPr>
            <p:cNvPr id="37" name="Text Box 18">
              <a:extLst>
                <a:ext uri="{FF2B5EF4-FFF2-40B4-BE49-F238E27FC236}">
                  <a16:creationId xmlns:a16="http://schemas.microsoft.com/office/drawing/2014/main" id="{ED97509A-622D-524E-BAA0-48D6D263A4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36" y="2256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100ps</a:t>
              </a:r>
            </a:p>
          </p:txBody>
        </p:sp>
        <p:sp>
          <p:nvSpPr>
            <p:cNvPr id="38" name="Text Box 19">
              <a:extLst>
                <a:ext uri="{FF2B5EF4-FFF2-40B4-BE49-F238E27FC236}">
                  <a16:creationId xmlns:a16="http://schemas.microsoft.com/office/drawing/2014/main" id="{FD3897A6-A985-2249-9AE7-F671A3DEA9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40" y="3216"/>
              <a:ext cx="589" cy="291"/>
            </a:xfrm>
            <a:prstGeom prst="rect">
              <a:avLst/>
            </a:prstGeom>
            <a:solidFill>
              <a:srgbClr val="B2B2B2">
                <a:alpha val="52940"/>
              </a:srgbClr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063DE8"/>
                  </a:solidFill>
                  <a:latin typeface="Calibri" charset="0"/>
                  <a:cs typeface="Calibri" charset="0"/>
                </a:rPr>
                <a:t>550ps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37" name="Title 1">
            <a:extLst>
              <a:ext uri="{FF2B5EF4-FFF2-40B4-BE49-F238E27FC236}">
                <a16:creationId xmlns:a16="http://schemas.microsoft.com/office/drawing/2014/main" id="{2230A3A7-28C8-C142-AFEF-82C415573C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Branch Taken</a:t>
            </a:r>
          </a:p>
        </p:txBody>
      </p:sp>
      <p:sp>
        <p:nvSpPr>
          <p:cNvPr id="321538" name="Content Placeholder 2">
            <a:extLst>
              <a:ext uri="{FF2B5EF4-FFF2-40B4-BE49-F238E27FC236}">
                <a16:creationId xmlns:a16="http://schemas.microsoft.com/office/drawing/2014/main" id="{866503A7-47A7-FE44-BCF4-8E2CB3CFAAE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21539" name="Slide Number Placeholder 3">
            <a:extLst>
              <a:ext uri="{FF2B5EF4-FFF2-40B4-BE49-F238E27FC236}">
                <a16:creationId xmlns:a16="http://schemas.microsoft.com/office/drawing/2014/main" id="{13686A31-6C3B-D949-876A-58CE74B8F60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EB6C84A4-B153-1B48-BFE8-2CE0219A9F93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135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321540" name="Group 3">
            <a:extLst>
              <a:ext uri="{FF2B5EF4-FFF2-40B4-BE49-F238E27FC236}">
                <a16:creationId xmlns:a16="http://schemas.microsoft.com/office/drawing/2014/main" id="{7F7B1F3D-C914-E543-9936-07D11349F7D8}"/>
              </a:ext>
            </a:extLst>
          </p:cNvPr>
          <p:cNvGrpSpPr>
            <a:grpSpLocks/>
          </p:cNvGrpSpPr>
          <p:nvPr/>
        </p:nvGrpSpPr>
        <p:grpSpPr bwMode="auto">
          <a:xfrm>
            <a:off x="0" y="1568450"/>
            <a:ext cx="8839200" cy="5254625"/>
            <a:chOff x="0" y="988"/>
            <a:chExt cx="5568" cy="3310"/>
          </a:xfrm>
        </p:grpSpPr>
        <p:pic>
          <p:nvPicPr>
            <p:cNvPr id="321551" name="Picture 4" descr="F0529">
              <a:extLst>
                <a:ext uri="{FF2B5EF4-FFF2-40B4-BE49-F238E27FC236}">
                  <a16:creationId xmlns:a16="http://schemas.microsoft.com/office/drawing/2014/main" id="{18B5E36E-2CA9-9F4F-B13E-5F1460324A1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" y="1008"/>
              <a:ext cx="5315" cy="3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1552" name="Text Box 5">
              <a:extLst>
                <a:ext uri="{FF2B5EF4-FFF2-40B4-BE49-F238E27FC236}">
                  <a16:creationId xmlns:a16="http://schemas.microsoft.com/office/drawing/2014/main" id="{5C2C677C-21EA-DC49-8DE0-A98079DBF7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65" y="1728"/>
              <a:ext cx="764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PCSrc</a:t>
              </a:r>
              <a:r>
                <a:rPr lang="en-US" altLang="en-US" sz="1200" baseline="-25000">
                  <a:solidFill>
                    <a:srgbClr val="FF9900"/>
                  </a:solidFill>
                  <a:latin typeface="Calibri" panose="020F0502020204030204" pitchFamily="34" charset="0"/>
                </a:rPr>
                <a:t>2</a:t>
              </a: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=Br Taken</a:t>
              </a:r>
              <a:endPara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21553" name="Text Box 6">
              <a:extLst>
                <a:ext uri="{FF2B5EF4-FFF2-40B4-BE49-F238E27FC236}">
                  <a16:creationId xmlns:a16="http://schemas.microsoft.com/office/drawing/2014/main" id="{587CAD57-C1E1-7E4F-A885-F9D6C52AED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00" y="988"/>
              <a:ext cx="629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PCSrc</a:t>
              </a:r>
              <a:r>
                <a:rPr lang="en-US" altLang="en-US" sz="1200" baseline="-25000">
                  <a:solidFill>
                    <a:srgbClr val="FF9900"/>
                  </a:solidFill>
                  <a:latin typeface="Calibri" panose="020F0502020204030204" pitchFamily="34" charset="0"/>
                </a:rPr>
                <a:t>1</a:t>
              </a: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=Jump</a:t>
              </a:r>
              <a:endPara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6" name="Text Box 7">
              <a:extLst>
                <a:ext uri="{FF2B5EF4-FFF2-40B4-BE49-F238E27FC236}">
                  <a16:creationId xmlns:a16="http://schemas.microsoft.com/office/drawing/2014/main" id="{9A347213-B668-AA46-A3D1-C19C0FD72D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15" y="3600"/>
              <a:ext cx="684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i="0" kern="0">
                  <a:solidFill>
                    <a:srgbClr val="FF9900"/>
                  </a:solidFill>
                  <a:latin typeface="Calibri" charset="0"/>
                  <a:cs typeface="Calibri" charset="0"/>
                </a:rPr>
                <a:t>ALU operation</a:t>
              </a:r>
            </a:p>
          </p:txBody>
        </p:sp>
        <p:sp>
          <p:nvSpPr>
            <p:cNvPr id="27" name="Text Box 8">
              <a:extLst>
                <a:ext uri="{FF2B5EF4-FFF2-40B4-BE49-F238E27FC236}">
                  <a16:creationId xmlns:a16="http://schemas.microsoft.com/office/drawing/2014/main" id="{BB5FCB45-F8EE-414A-8135-48BF8E8EE0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8" y="2893"/>
              <a:ext cx="163" cy="7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 lIns="0" tIns="0" rIns="0" bIns="0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00" i="0" kern="0">
                  <a:solidFill>
                    <a:srgbClr val="000000"/>
                  </a:solidFill>
                  <a:latin typeface="Calibri" charset="0"/>
                  <a:cs typeface="Calibri" charset="0"/>
                </a:rPr>
                <a:t>bcond</a:t>
              </a:r>
            </a:p>
          </p:txBody>
        </p:sp>
        <p:sp>
          <p:nvSpPr>
            <p:cNvPr id="28" name="Rectangle 9">
              <a:extLst>
                <a:ext uri="{FF2B5EF4-FFF2-40B4-BE49-F238E27FC236}">
                  <a16:creationId xmlns:a16="http://schemas.microsoft.com/office/drawing/2014/main" id="{3CBDCA24-13E5-F347-96B0-F54827C344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080"/>
              <a:ext cx="1536" cy="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063DE8"/>
                </a:buClr>
                <a:buSzPct val="70000"/>
                <a:buFont typeface="Wingdings" charset="0"/>
                <a:buNone/>
                <a:defRPr/>
              </a:pPr>
              <a:r>
                <a:rPr lang="en-US" sz="800" kern="0">
                  <a:solidFill>
                    <a:srgbClr val="000000"/>
                  </a:solidFill>
                  <a:latin typeface="Calibri" charset="0"/>
                  <a:ea typeface="ＭＳ Ｐゴシック" charset="0"/>
                  <a:cs typeface="Calibri" charset="0"/>
                </a:rPr>
                <a:t>[Based on original figure from P&amp;H CO&amp;D, COPYRIGHT 2004 Elsevier. ALL RIGHTS RESERVED.]</a:t>
              </a:r>
            </a:p>
          </p:txBody>
        </p:sp>
      </p:grpSp>
      <p:grpSp>
        <p:nvGrpSpPr>
          <p:cNvPr id="29" name="Group 10">
            <a:extLst>
              <a:ext uri="{FF2B5EF4-FFF2-40B4-BE49-F238E27FC236}">
                <a16:creationId xmlns:a16="http://schemas.microsoft.com/office/drawing/2014/main" id="{BFA95254-74B6-1740-87E6-1A82DAF892A2}"/>
              </a:ext>
            </a:extLst>
          </p:cNvPr>
          <p:cNvGrpSpPr>
            <a:grpSpLocks/>
          </p:cNvGrpSpPr>
          <p:nvPr/>
        </p:nvGrpSpPr>
        <p:grpSpPr bwMode="auto">
          <a:xfrm>
            <a:off x="-434975" y="1076325"/>
            <a:ext cx="9288463" cy="4046538"/>
            <a:chOff x="-274" y="678"/>
            <a:chExt cx="5851" cy="2549"/>
          </a:xfrm>
        </p:grpSpPr>
        <p:sp>
          <p:nvSpPr>
            <p:cNvPr id="30" name="Freeform 11">
              <a:extLst>
                <a:ext uri="{FF2B5EF4-FFF2-40B4-BE49-F238E27FC236}">
                  <a16:creationId xmlns:a16="http://schemas.microsoft.com/office/drawing/2014/main" id="{7AF1F0DE-31DB-A142-AA65-0C709238D4FF}"/>
                </a:ext>
              </a:extLst>
            </p:cNvPr>
            <p:cNvSpPr>
              <a:spLocks/>
            </p:cNvSpPr>
            <p:nvPr/>
          </p:nvSpPr>
          <p:spPr bwMode="auto">
            <a:xfrm>
              <a:off x="-274" y="678"/>
              <a:ext cx="5851" cy="2549"/>
            </a:xfrm>
            <a:custGeom>
              <a:avLst/>
              <a:gdLst>
                <a:gd name="T0" fmla="*/ 658 w 5851"/>
                <a:gd name="T1" fmla="*/ 2154 h 2549"/>
                <a:gd name="T2" fmla="*/ 1174 w 5851"/>
                <a:gd name="T3" fmla="*/ 2160 h 2549"/>
                <a:gd name="T4" fmla="*/ 1498 w 5851"/>
                <a:gd name="T5" fmla="*/ 2340 h 2549"/>
                <a:gd name="T6" fmla="*/ 1858 w 5851"/>
                <a:gd name="T7" fmla="*/ 2346 h 2549"/>
                <a:gd name="T8" fmla="*/ 2098 w 5851"/>
                <a:gd name="T9" fmla="*/ 2250 h 2549"/>
                <a:gd name="T10" fmla="*/ 3154 w 5851"/>
                <a:gd name="T11" fmla="*/ 2250 h 2549"/>
                <a:gd name="T12" fmla="*/ 3394 w 5851"/>
                <a:gd name="T13" fmla="*/ 2346 h 2549"/>
                <a:gd name="T14" fmla="*/ 3874 w 5851"/>
                <a:gd name="T15" fmla="*/ 2346 h 2549"/>
                <a:gd name="T16" fmla="*/ 3970 w 5851"/>
                <a:gd name="T17" fmla="*/ 2538 h 2549"/>
                <a:gd name="T18" fmla="*/ 4282 w 5851"/>
                <a:gd name="T19" fmla="*/ 2412 h 2549"/>
                <a:gd name="T20" fmla="*/ 4612 w 5851"/>
                <a:gd name="T21" fmla="*/ 2289 h 2549"/>
                <a:gd name="T22" fmla="*/ 4641 w 5851"/>
                <a:gd name="T23" fmla="*/ 1327 h 2549"/>
                <a:gd name="T24" fmla="*/ 5021 w 5851"/>
                <a:gd name="T25" fmla="*/ 1312 h 2549"/>
                <a:gd name="T26" fmla="*/ 4991 w 5851"/>
                <a:gd name="T27" fmla="*/ 875 h 2549"/>
                <a:gd name="T28" fmla="*/ 5487 w 5851"/>
                <a:gd name="T29" fmla="*/ 963 h 2549"/>
                <a:gd name="T30" fmla="*/ 5064 w 5851"/>
                <a:gd name="T31" fmla="*/ 292 h 2549"/>
                <a:gd name="T32" fmla="*/ 763 w 5851"/>
                <a:gd name="T33" fmla="*/ 277 h 2549"/>
                <a:gd name="T34" fmla="*/ 485 w 5851"/>
                <a:gd name="T35" fmla="*/ 1954 h 254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51"/>
                <a:gd name="T55" fmla="*/ 0 h 2549"/>
                <a:gd name="T56" fmla="*/ 5851 w 5851"/>
                <a:gd name="T57" fmla="*/ 2549 h 254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51" h="2549">
                  <a:moveTo>
                    <a:pt x="658" y="2154"/>
                  </a:moveTo>
                  <a:cubicBezTo>
                    <a:pt x="744" y="2155"/>
                    <a:pt x="1034" y="2129"/>
                    <a:pt x="1174" y="2160"/>
                  </a:cubicBezTo>
                  <a:cubicBezTo>
                    <a:pt x="1314" y="2191"/>
                    <a:pt x="1384" y="2309"/>
                    <a:pt x="1498" y="2340"/>
                  </a:cubicBezTo>
                  <a:cubicBezTo>
                    <a:pt x="1612" y="2371"/>
                    <a:pt x="1758" y="2361"/>
                    <a:pt x="1858" y="2346"/>
                  </a:cubicBezTo>
                  <a:cubicBezTo>
                    <a:pt x="1958" y="2331"/>
                    <a:pt x="1882" y="2266"/>
                    <a:pt x="2098" y="2250"/>
                  </a:cubicBezTo>
                  <a:cubicBezTo>
                    <a:pt x="2314" y="2234"/>
                    <a:pt x="2938" y="2234"/>
                    <a:pt x="3154" y="2250"/>
                  </a:cubicBezTo>
                  <a:cubicBezTo>
                    <a:pt x="3370" y="2266"/>
                    <a:pt x="3274" y="2330"/>
                    <a:pt x="3394" y="2346"/>
                  </a:cubicBezTo>
                  <a:cubicBezTo>
                    <a:pt x="3514" y="2362"/>
                    <a:pt x="3778" y="2314"/>
                    <a:pt x="3874" y="2346"/>
                  </a:cubicBezTo>
                  <a:cubicBezTo>
                    <a:pt x="3970" y="2378"/>
                    <a:pt x="3902" y="2527"/>
                    <a:pt x="3970" y="2538"/>
                  </a:cubicBezTo>
                  <a:cubicBezTo>
                    <a:pt x="4038" y="2549"/>
                    <a:pt x="4175" y="2453"/>
                    <a:pt x="4282" y="2412"/>
                  </a:cubicBezTo>
                  <a:cubicBezTo>
                    <a:pt x="4389" y="2371"/>
                    <a:pt x="4552" y="2470"/>
                    <a:pt x="4612" y="2289"/>
                  </a:cubicBezTo>
                  <a:cubicBezTo>
                    <a:pt x="4672" y="2108"/>
                    <a:pt x="4573" y="1490"/>
                    <a:pt x="4641" y="1327"/>
                  </a:cubicBezTo>
                  <a:cubicBezTo>
                    <a:pt x="4709" y="1164"/>
                    <a:pt x="4963" y="1387"/>
                    <a:pt x="5021" y="1312"/>
                  </a:cubicBezTo>
                  <a:cubicBezTo>
                    <a:pt x="5079" y="1237"/>
                    <a:pt x="4913" y="933"/>
                    <a:pt x="4991" y="875"/>
                  </a:cubicBezTo>
                  <a:cubicBezTo>
                    <a:pt x="5069" y="817"/>
                    <a:pt x="5475" y="1060"/>
                    <a:pt x="5487" y="963"/>
                  </a:cubicBezTo>
                  <a:cubicBezTo>
                    <a:pt x="5499" y="866"/>
                    <a:pt x="5851" y="406"/>
                    <a:pt x="5064" y="292"/>
                  </a:cubicBezTo>
                  <a:cubicBezTo>
                    <a:pt x="4277" y="178"/>
                    <a:pt x="1526" y="0"/>
                    <a:pt x="763" y="277"/>
                  </a:cubicBezTo>
                  <a:cubicBezTo>
                    <a:pt x="0" y="554"/>
                    <a:pt x="543" y="1605"/>
                    <a:pt x="485" y="1954"/>
                  </a:cubicBezTo>
                </a:path>
              </a:pathLst>
            </a:custGeom>
            <a:noFill/>
            <a:ln w="76200">
              <a:solidFill>
                <a:srgbClr val="FC0128"/>
              </a:solidFill>
              <a:round/>
              <a:headEnd type="oval" w="med" len="med"/>
              <a:tailEnd type="triangle" w="med" len="med"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grpSp>
          <p:nvGrpSpPr>
            <p:cNvPr id="321543" name="Group 12">
              <a:extLst>
                <a:ext uri="{FF2B5EF4-FFF2-40B4-BE49-F238E27FC236}">
                  <a16:creationId xmlns:a16="http://schemas.microsoft.com/office/drawing/2014/main" id="{C828D62C-7483-B64C-B72B-79AE76A15EF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" y="1344"/>
              <a:ext cx="4749" cy="1731"/>
              <a:chOff x="12" y="1344"/>
              <a:chExt cx="4749" cy="1731"/>
            </a:xfrm>
          </p:grpSpPr>
          <p:sp>
            <p:nvSpPr>
              <p:cNvPr id="32" name="Freeform 13">
                <a:extLst>
                  <a:ext uri="{FF2B5EF4-FFF2-40B4-BE49-F238E27FC236}">
                    <a16:creationId xmlns:a16="http://schemas.microsoft.com/office/drawing/2014/main" id="{7D0E6E74-91EB-A349-A3BF-DA00CE2DAC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" y="1422"/>
                <a:ext cx="4377" cy="1410"/>
              </a:xfrm>
              <a:custGeom>
                <a:avLst/>
                <a:gdLst>
                  <a:gd name="T0" fmla="*/ 0 w 4377"/>
                  <a:gd name="T1" fmla="*/ 1410 h 1410"/>
                  <a:gd name="T2" fmla="*/ 198 w 4377"/>
                  <a:gd name="T3" fmla="*/ 1194 h 1410"/>
                  <a:gd name="T4" fmla="*/ 192 w 4377"/>
                  <a:gd name="T5" fmla="*/ 210 h 1410"/>
                  <a:gd name="T6" fmla="*/ 816 w 4377"/>
                  <a:gd name="T7" fmla="*/ 306 h 1410"/>
                  <a:gd name="T8" fmla="*/ 2976 w 4377"/>
                  <a:gd name="T9" fmla="*/ 306 h 1410"/>
                  <a:gd name="T10" fmla="*/ 3750 w 4377"/>
                  <a:gd name="T11" fmla="*/ 262 h 1410"/>
                  <a:gd name="T12" fmla="*/ 4100 w 4377"/>
                  <a:gd name="T13" fmla="*/ 87 h 1410"/>
                  <a:gd name="T14" fmla="*/ 4377 w 4377"/>
                  <a:gd name="T15" fmla="*/ 0 h 141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377"/>
                  <a:gd name="T25" fmla="*/ 0 h 1410"/>
                  <a:gd name="T26" fmla="*/ 4377 w 4377"/>
                  <a:gd name="T27" fmla="*/ 1410 h 141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377" h="1410">
                    <a:moveTo>
                      <a:pt x="0" y="1410"/>
                    </a:moveTo>
                    <a:cubicBezTo>
                      <a:pt x="33" y="1374"/>
                      <a:pt x="166" y="1394"/>
                      <a:pt x="198" y="1194"/>
                    </a:cubicBezTo>
                    <a:cubicBezTo>
                      <a:pt x="230" y="994"/>
                      <a:pt x="89" y="358"/>
                      <a:pt x="192" y="210"/>
                    </a:cubicBezTo>
                    <a:cubicBezTo>
                      <a:pt x="295" y="62"/>
                      <a:pt x="352" y="290"/>
                      <a:pt x="816" y="306"/>
                    </a:cubicBezTo>
                    <a:cubicBezTo>
                      <a:pt x="1280" y="322"/>
                      <a:pt x="2487" y="313"/>
                      <a:pt x="2976" y="306"/>
                    </a:cubicBezTo>
                    <a:cubicBezTo>
                      <a:pt x="3465" y="299"/>
                      <a:pt x="3563" y="298"/>
                      <a:pt x="3750" y="262"/>
                    </a:cubicBezTo>
                    <a:cubicBezTo>
                      <a:pt x="3937" y="226"/>
                      <a:pt x="3996" y="131"/>
                      <a:pt x="4100" y="87"/>
                    </a:cubicBezTo>
                    <a:cubicBezTo>
                      <a:pt x="4204" y="43"/>
                      <a:pt x="4319" y="18"/>
                      <a:pt x="4377" y="0"/>
                    </a:cubicBezTo>
                  </a:path>
                </a:pathLst>
              </a:custGeom>
              <a:noFill/>
              <a:ln w="76200">
                <a:solidFill>
                  <a:srgbClr val="063DE8"/>
                </a:solidFill>
                <a:round/>
                <a:headEnd type="oval" w="med" len="med"/>
                <a:tailEnd type="triangle" w="med" len="med"/>
              </a:ln>
              <a:extLst>
                <a:ext uri="{909E8E84-426E-40dd-AFC4-6F175D3DCCD1}"/>
              </a:extLst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33" name="Text Box 14">
                <a:extLst>
                  <a:ext uri="{FF2B5EF4-FFF2-40B4-BE49-F238E27FC236}">
                    <a16:creationId xmlns:a16="http://schemas.microsoft.com/office/drawing/2014/main" id="{8FB0DBC6-8AE4-3748-B506-5D062FAB102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64" y="2736"/>
                <a:ext cx="589" cy="291"/>
              </a:xfrm>
              <a:prstGeom prst="rect">
                <a:avLst/>
              </a:prstGeom>
              <a:solidFill>
                <a:srgbClr val="B2B2B2">
                  <a:alpha val="52940"/>
                </a:srgbClr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wrap="none">
                <a:spAutoFit/>
              </a:bodyPr>
              <a:lstStyle>
                <a:lvl1pPr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1pPr>
                <a:lvl2pPr marL="742950" indent="-28575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2pPr>
                <a:lvl3pPr marL="11430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3pPr>
                <a:lvl4pPr marL="16002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4pPr>
                <a:lvl5pPr marL="20574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i="0" kern="0">
                    <a:solidFill>
                      <a:srgbClr val="063DE8"/>
                    </a:solidFill>
                    <a:latin typeface="Calibri" charset="0"/>
                    <a:cs typeface="Calibri" charset="0"/>
                  </a:rPr>
                  <a:t>200ps</a:t>
                </a:r>
              </a:p>
            </p:txBody>
          </p:sp>
          <p:sp>
            <p:nvSpPr>
              <p:cNvPr id="34" name="Text Box 15">
                <a:extLst>
                  <a:ext uri="{FF2B5EF4-FFF2-40B4-BE49-F238E27FC236}">
                    <a16:creationId xmlns:a16="http://schemas.microsoft.com/office/drawing/2014/main" id="{24EE876B-C8FA-5840-974D-61487B1ED76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28" y="2784"/>
                <a:ext cx="589" cy="291"/>
              </a:xfrm>
              <a:prstGeom prst="rect">
                <a:avLst/>
              </a:prstGeom>
              <a:solidFill>
                <a:srgbClr val="B2B2B2">
                  <a:alpha val="52940"/>
                </a:srgbClr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wrap="none">
                <a:spAutoFit/>
              </a:bodyPr>
              <a:lstStyle>
                <a:lvl1pPr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1pPr>
                <a:lvl2pPr marL="742950" indent="-28575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2pPr>
                <a:lvl3pPr marL="11430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3pPr>
                <a:lvl4pPr marL="16002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4pPr>
                <a:lvl5pPr marL="20574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i="0" kern="0">
                    <a:solidFill>
                      <a:srgbClr val="063DE8"/>
                    </a:solidFill>
                    <a:latin typeface="Calibri" charset="0"/>
                    <a:cs typeface="Calibri" charset="0"/>
                  </a:rPr>
                  <a:t>250ps</a:t>
                </a:r>
              </a:p>
            </p:txBody>
          </p:sp>
          <p:sp>
            <p:nvSpPr>
              <p:cNvPr id="35" name="Text Box 16">
                <a:extLst>
                  <a:ext uri="{FF2B5EF4-FFF2-40B4-BE49-F238E27FC236}">
                    <a16:creationId xmlns:a16="http://schemas.microsoft.com/office/drawing/2014/main" id="{D1EF92CE-BAA6-074B-9953-565046E41CF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108" y="2544"/>
                <a:ext cx="589" cy="291"/>
              </a:xfrm>
              <a:prstGeom prst="rect">
                <a:avLst/>
              </a:prstGeom>
              <a:solidFill>
                <a:srgbClr val="B2B2B2">
                  <a:alpha val="52940"/>
                </a:srgbClr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wrap="none">
                <a:spAutoFit/>
              </a:bodyPr>
              <a:lstStyle>
                <a:lvl1pPr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1pPr>
                <a:lvl2pPr marL="742950" indent="-28575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2pPr>
                <a:lvl3pPr marL="11430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3pPr>
                <a:lvl4pPr marL="16002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4pPr>
                <a:lvl5pPr marL="20574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i="0" kern="0">
                    <a:solidFill>
                      <a:srgbClr val="063DE8"/>
                    </a:solidFill>
                    <a:latin typeface="Calibri" charset="0"/>
                    <a:cs typeface="Calibri" charset="0"/>
                  </a:rPr>
                  <a:t>350ps</a:t>
                </a:r>
              </a:p>
            </p:txBody>
          </p:sp>
          <p:sp>
            <p:nvSpPr>
              <p:cNvPr id="36" name="Text Box 17">
                <a:extLst>
                  <a:ext uri="{FF2B5EF4-FFF2-40B4-BE49-F238E27FC236}">
                    <a16:creationId xmlns:a16="http://schemas.microsoft.com/office/drawing/2014/main" id="{E4752F87-BCBE-4740-8830-A03E6D60F69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32" y="1440"/>
                <a:ext cx="589" cy="291"/>
              </a:xfrm>
              <a:prstGeom prst="rect">
                <a:avLst/>
              </a:prstGeom>
              <a:solidFill>
                <a:srgbClr val="B2B2B2">
                  <a:alpha val="52940"/>
                </a:srgbClr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wrap="none">
                <a:spAutoFit/>
              </a:bodyPr>
              <a:lstStyle>
                <a:lvl1pPr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1pPr>
                <a:lvl2pPr marL="742950" indent="-28575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2pPr>
                <a:lvl3pPr marL="11430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3pPr>
                <a:lvl4pPr marL="16002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4pPr>
                <a:lvl5pPr marL="20574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i="0" kern="0">
                    <a:solidFill>
                      <a:srgbClr val="063DE8"/>
                    </a:solidFill>
                    <a:latin typeface="Calibri" charset="0"/>
                    <a:cs typeface="Calibri" charset="0"/>
                  </a:rPr>
                  <a:t>100ps</a:t>
                </a:r>
              </a:p>
            </p:txBody>
          </p:sp>
          <p:sp>
            <p:nvSpPr>
              <p:cNvPr id="37" name="Text Box 18">
                <a:extLst>
                  <a:ext uri="{FF2B5EF4-FFF2-40B4-BE49-F238E27FC236}">
                    <a16:creationId xmlns:a16="http://schemas.microsoft.com/office/drawing/2014/main" id="{4D31B4F1-9DC2-3A47-B7F5-95DE3DFC49B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" y="2256"/>
                <a:ext cx="589" cy="291"/>
              </a:xfrm>
              <a:prstGeom prst="rect">
                <a:avLst/>
              </a:prstGeom>
              <a:solidFill>
                <a:srgbClr val="B2B2B2">
                  <a:alpha val="52940"/>
                </a:srgbClr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wrap="none">
                <a:spAutoFit/>
              </a:bodyPr>
              <a:lstStyle>
                <a:lvl1pPr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1pPr>
                <a:lvl2pPr marL="742950" indent="-28575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2pPr>
                <a:lvl3pPr marL="11430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3pPr>
                <a:lvl4pPr marL="16002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4pPr>
                <a:lvl5pPr marL="20574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i="0" kern="0">
                    <a:solidFill>
                      <a:srgbClr val="063DE8"/>
                    </a:solidFill>
                    <a:latin typeface="Calibri" charset="0"/>
                    <a:cs typeface="Calibri" charset="0"/>
                  </a:rPr>
                  <a:t>350ps</a:t>
                </a:r>
              </a:p>
            </p:txBody>
          </p:sp>
          <p:sp>
            <p:nvSpPr>
              <p:cNvPr id="38" name="Text Box 19">
                <a:extLst>
                  <a:ext uri="{FF2B5EF4-FFF2-40B4-BE49-F238E27FC236}">
                    <a16:creationId xmlns:a16="http://schemas.microsoft.com/office/drawing/2014/main" id="{9EC41216-B0AB-8949-8F6F-0779B67DE0D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0" y="1344"/>
                <a:ext cx="589" cy="291"/>
              </a:xfrm>
              <a:prstGeom prst="rect">
                <a:avLst/>
              </a:prstGeom>
              <a:solidFill>
                <a:srgbClr val="B2B2B2">
                  <a:alpha val="52940"/>
                </a:srgbClr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wrap="none">
                <a:spAutoFit/>
              </a:bodyPr>
              <a:lstStyle>
                <a:lvl1pPr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1pPr>
                <a:lvl2pPr marL="742950" indent="-28575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2pPr>
                <a:lvl3pPr marL="11430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3pPr>
                <a:lvl4pPr marL="16002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4pPr>
                <a:lvl5pPr marL="20574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i="0" kern="0">
                    <a:solidFill>
                      <a:srgbClr val="063DE8"/>
                    </a:solidFill>
                    <a:latin typeface="Calibri" charset="0"/>
                    <a:cs typeface="Calibri" charset="0"/>
                  </a:rPr>
                  <a:t>200ps</a:t>
                </a: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561" name="Title 1">
            <a:extLst>
              <a:ext uri="{FF2B5EF4-FFF2-40B4-BE49-F238E27FC236}">
                <a16:creationId xmlns:a16="http://schemas.microsoft.com/office/drawing/2014/main" id="{FBB1000C-AD12-B245-AB5F-1786C53C4A7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Jump</a:t>
            </a:r>
          </a:p>
        </p:txBody>
      </p:sp>
      <p:sp>
        <p:nvSpPr>
          <p:cNvPr id="322562" name="Content Placeholder 2">
            <a:extLst>
              <a:ext uri="{FF2B5EF4-FFF2-40B4-BE49-F238E27FC236}">
                <a16:creationId xmlns:a16="http://schemas.microsoft.com/office/drawing/2014/main" id="{A0317A4A-4E0B-C84C-8CFF-63EF4102CDF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22563" name="Slide Number Placeholder 3">
            <a:extLst>
              <a:ext uri="{FF2B5EF4-FFF2-40B4-BE49-F238E27FC236}">
                <a16:creationId xmlns:a16="http://schemas.microsoft.com/office/drawing/2014/main" id="{FF342EA1-FF79-4F45-B255-30E1ACD2ECD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2E76E3F9-46C5-D746-A6DE-6BC7171511F3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136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322564" name="Group 3">
            <a:extLst>
              <a:ext uri="{FF2B5EF4-FFF2-40B4-BE49-F238E27FC236}">
                <a16:creationId xmlns:a16="http://schemas.microsoft.com/office/drawing/2014/main" id="{36E77CE9-93B5-1F40-A5E4-0F660A0F909F}"/>
              </a:ext>
            </a:extLst>
          </p:cNvPr>
          <p:cNvGrpSpPr>
            <a:grpSpLocks/>
          </p:cNvGrpSpPr>
          <p:nvPr/>
        </p:nvGrpSpPr>
        <p:grpSpPr bwMode="auto">
          <a:xfrm>
            <a:off x="401638" y="1568450"/>
            <a:ext cx="8437562" cy="5051425"/>
            <a:chOff x="253" y="988"/>
            <a:chExt cx="5315" cy="3182"/>
          </a:xfrm>
        </p:grpSpPr>
        <p:pic>
          <p:nvPicPr>
            <p:cNvPr id="322573" name="Picture 4" descr="F0529">
              <a:extLst>
                <a:ext uri="{FF2B5EF4-FFF2-40B4-BE49-F238E27FC236}">
                  <a16:creationId xmlns:a16="http://schemas.microsoft.com/office/drawing/2014/main" id="{BF95FE7E-2AFC-A34C-89B6-CAE6986EB47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" y="1008"/>
              <a:ext cx="5315" cy="3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2574" name="Text Box 5">
              <a:extLst>
                <a:ext uri="{FF2B5EF4-FFF2-40B4-BE49-F238E27FC236}">
                  <a16:creationId xmlns:a16="http://schemas.microsoft.com/office/drawing/2014/main" id="{F4CAC7BE-6FAA-4F44-9EC6-0C557DF623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65" y="1728"/>
              <a:ext cx="764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PCSrc</a:t>
              </a:r>
              <a:r>
                <a:rPr lang="en-US" altLang="en-US" sz="1200" baseline="-25000">
                  <a:solidFill>
                    <a:srgbClr val="FF9900"/>
                  </a:solidFill>
                  <a:latin typeface="Calibri" panose="020F0502020204030204" pitchFamily="34" charset="0"/>
                </a:rPr>
                <a:t>2</a:t>
              </a: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=Br Taken</a:t>
              </a:r>
              <a:endPara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22575" name="Text Box 6">
              <a:extLst>
                <a:ext uri="{FF2B5EF4-FFF2-40B4-BE49-F238E27FC236}">
                  <a16:creationId xmlns:a16="http://schemas.microsoft.com/office/drawing/2014/main" id="{713D9967-D61D-2546-8EE9-582A4C1627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00" y="988"/>
              <a:ext cx="629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PCSrc</a:t>
              </a:r>
              <a:r>
                <a:rPr lang="en-US" altLang="en-US" sz="1200" baseline="-25000">
                  <a:solidFill>
                    <a:srgbClr val="FF9900"/>
                  </a:solidFill>
                  <a:latin typeface="Calibri" panose="020F0502020204030204" pitchFamily="34" charset="0"/>
                </a:rPr>
                <a:t>1</a:t>
              </a: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=Jump</a:t>
              </a:r>
              <a:endPara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3" name="Text Box 7">
              <a:extLst>
                <a:ext uri="{FF2B5EF4-FFF2-40B4-BE49-F238E27FC236}">
                  <a16:creationId xmlns:a16="http://schemas.microsoft.com/office/drawing/2014/main" id="{9F525769-DA02-8E42-AE31-28BDFF4091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15" y="3600"/>
              <a:ext cx="684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i="0" kern="0">
                  <a:solidFill>
                    <a:srgbClr val="FF9900"/>
                  </a:solidFill>
                  <a:latin typeface="Calibri" charset="0"/>
                  <a:cs typeface="Calibri" charset="0"/>
                </a:rPr>
                <a:t>ALU operation</a:t>
              </a:r>
            </a:p>
          </p:txBody>
        </p:sp>
        <p:sp>
          <p:nvSpPr>
            <p:cNvPr id="24" name="Text Box 8">
              <a:extLst>
                <a:ext uri="{FF2B5EF4-FFF2-40B4-BE49-F238E27FC236}">
                  <a16:creationId xmlns:a16="http://schemas.microsoft.com/office/drawing/2014/main" id="{D02FEEB7-A16E-7E44-AAAB-FD7E0A24C0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8" y="2893"/>
              <a:ext cx="163" cy="7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 lIns="0" tIns="0" rIns="0" bIns="0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00" i="0" kern="0">
                  <a:solidFill>
                    <a:srgbClr val="000000"/>
                  </a:solidFill>
                  <a:latin typeface="Calibri" charset="0"/>
                  <a:cs typeface="Calibri" charset="0"/>
                </a:rPr>
                <a:t>bcond</a:t>
              </a:r>
            </a:p>
          </p:txBody>
        </p:sp>
      </p:grpSp>
      <p:sp>
        <p:nvSpPr>
          <p:cNvPr id="25" name="Rectangle 9">
            <a:extLst>
              <a:ext uri="{FF2B5EF4-FFF2-40B4-BE49-F238E27FC236}">
                <a16:creationId xmlns:a16="http://schemas.microsoft.com/office/drawing/2014/main" id="{6C215EA5-2975-1342-911B-31A0142C30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477000"/>
            <a:ext cx="24384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63DE8"/>
              </a:buClr>
              <a:buSzPct val="70000"/>
              <a:buFont typeface="Wingdings" charset="0"/>
              <a:buNone/>
              <a:defRPr/>
            </a:pPr>
            <a:r>
              <a:rPr lang="en-US" sz="800" kern="0">
                <a:solidFill>
                  <a:srgbClr val="000000"/>
                </a:solidFill>
                <a:latin typeface="Calibri" charset="0"/>
                <a:ea typeface="ＭＳ Ｐゴシック" charset="0"/>
                <a:cs typeface="Calibri" charset="0"/>
              </a:rPr>
              <a:t>[Based on original figure from P&amp;H CO&amp;D, COPYRIGHT 2004 Elsevier. ALL RIGHTS RESERVED.]</a:t>
            </a:r>
          </a:p>
        </p:txBody>
      </p:sp>
      <p:grpSp>
        <p:nvGrpSpPr>
          <p:cNvPr id="26" name="Group 10">
            <a:extLst>
              <a:ext uri="{FF2B5EF4-FFF2-40B4-BE49-F238E27FC236}">
                <a16:creationId xmlns:a16="http://schemas.microsoft.com/office/drawing/2014/main" id="{84FDA1D5-6440-714C-9735-13FEA933E913}"/>
              </a:ext>
            </a:extLst>
          </p:cNvPr>
          <p:cNvGrpSpPr>
            <a:grpSpLocks/>
          </p:cNvGrpSpPr>
          <p:nvPr/>
        </p:nvGrpSpPr>
        <p:grpSpPr bwMode="auto">
          <a:xfrm>
            <a:off x="-269875" y="1052513"/>
            <a:ext cx="8974138" cy="3757612"/>
            <a:chOff x="-170" y="663"/>
            <a:chExt cx="5653" cy="2367"/>
          </a:xfrm>
        </p:grpSpPr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id="{ECE1AD18-6719-0543-8B99-49BA742051B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70" y="663"/>
              <a:ext cx="5653" cy="2367"/>
            </a:xfrm>
            <a:custGeom>
              <a:avLst/>
              <a:gdLst>
                <a:gd name="T0" fmla="*/ 554 w 5653"/>
                <a:gd name="T1" fmla="*/ 2169 h 2367"/>
                <a:gd name="T2" fmla="*/ 1070 w 5653"/>
                <a:gd name="T3" fmla="*/ 2175 h 2367"/>
                <a:gd name="T4" fmla="*/ 1394 w 5653"/>
                <a:gd name="T5" fmla="*/ 2355 h 2367"/>
                <a:gd name="T6" fmla="*/ 1708 w 5653"/>
                <a:gd name="T7" fmla="*/ 2246 h 2367"/>
                <a:gd name="T8" fmla="*/ 1752 w 5653"/>
                <a:gd name="T9" fmla="*/ 1736 h 2367"/>
                <a:gd name="T10" fmla="*/ 2233 w 5653"/>
                <a:gd name="T11" fmla="*/ 1473 h 2367"/>
                <a:gd name="T12" fmla="*/ 3181 w 5653"/>
                <a:gd name="T13" fmla="*/ 1313 h 2367"/>
                <a:gd name="T14" fmla="*/ 3225 w 5653"/>
                <a:gd name="T15" fmla="*/ 453 h 2367"/>
                <a:gd name="T16" fmla="*/ 5150 w 5653"/>
                <a:gd name="T17" fmla="*/ 467 h 2367"/>
                <a:gd name="T18" fmla="*/ 5339 w 5653"/>
                <a:gd name="T19" fmla="*/ 875 h 2367"/>
                <a:gd name="T20" fmla="*/ 5485 w 5653"/>
                <a:gd name="T21" fmla="*/ 525 h 2367"/>
                <a:gd name="T22" fmla="*/ 4333 w 5653"/>
                <a:gd name="T23" fmla="*/ 219 h 2367"/>
                <a:gd name="T24" fmla="*/ 659 w 5653"/>
                <a:gd name="T25" fmla="*/ 292 h 2367"/>
                <a:gd name="T26" fmla="*/ 381 w 5653"/>
                <a:gd name="T27" fmla="*/ 1969 h 236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53"/>
                <a:gd name="T43" fmla="*/ 0 h 2367"/>
                <a:gd name="T44" fmla="*/ 5653 w 5653"/>
                <a:gd name="T45" fmla="*/ 2367 h 236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53" h="2367">
                  <a:moveTo>
                    <a:pt x="554" y="2169"/>
                  </a:moveTo>
                  <a:cubicBezTo>
                    <a:pt x="640" y="2170"/>
                    <a:pt x="930" y="2144"/>
                    <a:pt x="1070" y="2175"/>
                  </a:cubicBezTo>
                  <a:cubicBezTo>
                    <a:pt x="1210" y="2206"/>
                    <a:pt x="1288" y="2343"/>
                    <a:pt x="1394" y="2355"/>
                  </a:cubicBezTo>
                  <a:cubicBezTo>
                    <a:pt x="1500" y="2367"/>
                    <a:pt x="1648" y="2349"/>
                    <a:pt x="1708" y="2246"/>
                  </a:cubicBezTo>
                  <a:cubicBezTo>
                    <a:pt x="1768" y="2143"/>
                    <a:pt x="1665" y="1865"/>
                    <a:pt x="1752" y="1736"/>
                  </a:cubicBezTo>
                  <a:cubicBezTo>
                    <a:pt x="1839" y="1607"/>
                    <a:pt x="1995" y="1543"/>
                    <a:pt x="2233" y="1473"/>
                  </a:cubicBezTo>
                  <a:cubicBezTo>
                    <a:pt x="2471" y="1403"/>
                    <a:pt x="3016" y="1483"/>
                    <a:pt x="3181" y="1313"/>
                  </a:cubicBezTo>
                  <a:cubicBezTo>
                    <a:pt x="3346" y="1143"/>
                    <a:pt x="2897" y="594"/>
                    <a:pt x="3225" y="453"/>
                  </a:cubicBezTo>
                  <a:cubicBezTo>
                    <a:pt x="3553" y="312"/>
                    <a:pt x="4798" y="397"/>
                    <a:pt x="5150" y="467"/>
                  </a:cubicBezTo>
                  <a:cubicBezTo>
                    <a:pt x="5502" y="537"/>
                    <a:pt x="5283" y="865"/>
                    <a:pt x="5339" y="875"/>
                  </a:cubicBezTo>
                  <a:cubicBezTo>
                    <a:pt x="5395" y="885"/>
                    <a:pt x="5653" y="634"/>
                    <a:pt x="5485" y="525"/>
                  </a:cubicBezTo>
                  <a:cubicBezTo>
                    <a:pt x="5317" y="416"/>
                    <a:pt x="5137" y="258"/>
                    <a:pt x="4333" y="219"/>
                  </a:cubicBezTo>
                  <a:cubicBezTo>
                    <a:pt x="3529" y="180"/>
                    <a:pt x="1318" y="0"/>
                    <a:pt x="659" y="292"/>
                  </a:cubicBezTo>
                  <a:cubicBezTo>
                    <a:pt x="0" y="584"/>
                    <a:pt x="439" y="1620"/>
                    <a:pt x="381" y="1969"/>
                  </a:cubicBezTo>
                </a:path>
              </a:pathLst>
            </a:custGeom>
            <a:noFill/>
            <a:ln w="76200">
              <a:solidFill>
                <a:srgbClr val="FC0128"/>
              </a:solidFill>
              <a:round/>
              <a:headEnd type="oval" w="med" len="med"/>
              <a:tailEnd type="triangle" w="med" len="med"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grpSp>
          <p:nvGrpSpPr>
            <p:cNvPr id="322568" name="Group 12">
              <a:extLst>
                <a:ext uri="{FF2B5EF4-FFF2-40B4-BE49-F238E27FC236}">
                  <a16:creationId xmlns:a16="http://schemas.microsoft.com/office/drawing/2014/main" id="{79A75BFE-3BA4-F84C-8404-C38192A2731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" y="1113"/>
              <a:ext cx="5347" cy="1914"/>
              <a:chOff x="11" y="1113"/>
              <a:chExt cx="5347" cy="1914"/>
            </a:xfrm>
          </p:grpSpPr>
          <p:sp>
            <p:nvSpPr>
              <p:cNvPr id="29" name="Freeform 13">
                <a:extLst>
                  <a:ext uri="{FF2B5EF4-FFF2-40B4-BE49-F238E27FC236}">
                    <a16:creationId xmlns:a16="http://schemas.microsoft.com/office/drawing/2014/main" id="{28F091AE-F81F-1A47-B158-1DA017BDB8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" y="1113"/>
                <a:ext cx="4974" cy="1719"/>
              </a:xfrm>
              <a:custGeom>
                <a:avLst/>
                <a:gdLst>
                  <a:gd name="T0" fmla="*/ 0 w 4974"/>
                  <a:gd name="T1" fmla="*/ 1719 h 1719"/>
                  <a:gd name="T2" fmla="*/ 198 w 4974"/>
                  <a:gd name="T3" fmla="*/ 1503 h 1719"/>
                  <a:gd name="T4" fmla="*/ 192 w 4974"/>
                  <a:gd name="T5" fmla="*/ 519 h 1719"/>
                  <a:gd name="T6" fmla="*/ 816 w 4974"/>
                  <a:gd name="T7" fmla="*/ 615 h 1719"/>
                  <a:gd name="T8" fmla="*/ 1038 w 4974"/>
                  <a:gd name="T9" fmla="*/ 557 h 1719"/>
                  <a:gd name="T10" fmla="*/ 1490 w 4974"/>
                  <a:gd name="T11" fmla="*/ 75 h 1719"/>
                  <a:gd name="T12" fmla="*/ 4435 w 4974"/>
                  <a:gd name="T13" fmla="*/ 105 h 1719"/>
                  <a:gd name="T14" fmla="*/ 4727 w 4974"/>
                  <a:gd name="T15" fmla="*/ 207 h 17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974"/>
                  <a:gd name="T25" fmla="*/ 0 h 1719"/>
                  <a:gd name="T26" fmla="*/ 4974 w 4974"/>
                  <a:gd name="T27" fmla="*/ 1719 h 171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974" h="1719">
                    <a:moveTo>
                      <a:pt x="0" y="1719"/>
                    </a:moveTo>
                    <a:cubicBezTo>
                      <a:pt x="33" y="1683"/>
                      <a:pt x="166" y="1703"/>
                      <a:pt x="198" y="1503"/>
                    </a:cubicBezTo>
                    <a:cubicBezTo>
                      <a:pt x="230" y="1303"/>
                      <a:pt x="89" y="667"/>
                      <a:pt x="192" y="519"/>
                    </a:cubicBezTo>
                    <a:cubicBezTo>
                      <a:pt x="295" y="371"/>
                      <a:pt x="675" y="609"/>
                      <a:pt x="816" y="615"/>
                    </a:cubicBezTo>
                    <a:cubicBezTo>
                      <a:pt x="957" y="621"/>
                      <a:pt x="926" y="647"/>
                      <a:pt x="1038" y="557"/>
                    </a:cubicBezTo>
                    <a:cubicBezTo>
                      <a:pt x="1150" y="467"/>
                      <a:pt x="924" y="150"/>
                      <a:pt x="1490" y="75"/>
                    </a:cubicBezTo>
                    <a:cubicBezTo>
                      <a:pt x="2056" y="0"/>
                      <a:pt x="3896" y="83"/>
                      <a:pt x="4435" y="105"/>
                    </a:cubicBezTo>
                    <a:cubicBezTo>
                      <a:pt x="4974" y="127"/>
                      <a:pt x="4666" y="186"/>
                      <a:pt x="4727" y="207"/>
                    </a:cubicBezTo>
                  </a:path>
                </a:pathLst>
              </a:custGeom>
              <a:noFill/>
              <a:ln w="76200">
                <a:solidFill>
                  <a:srgbClr val="063DE8"/>
                </a:solidFill>
                <a:round/>
                <a:headEnd type="oval" w="med" len="med"/>
                <a:tailEnd type="triangle" w="med" len="med"/>
              </a:ln>
              <a:extLst>
                <a:ext uri="{909E8E84-426E-40dd-AFC4-6F175D3DCCD1}"/>
              </a:extLst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30" name="Text Box 14">
                <a:extLst>
                  <a:ext uri="{FF2B5EF4-FFF2-40B4-BE49-F238E27FC236}">
                    <a16:creationId xmlns:a16="http://schemas.microsoft.com/office/drawing/2014/main" id="{5C59C92B-28FF-5C45-B890-E0B299ADA3B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63" y="2736"/>
                <a:ext cx="589" cy="291"/>
              </a:xfrm>
              <a:prstGeom prst="rect">
                <a:avLst/>
              </a:prstGeom>
              <a:solidFill>
                <a:srgbClr val="B2B2B2">
                  <a:alpha val="52940"/>
                </a:srgbClr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wrap="none">
                <a:spAutoFit/>
              </a:bodyPr>
              <a:lstStyle>
                <a:lvl1pPr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1pPr>
                <a:lvl2pPr marL="742950" indent="-28575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2pPr>
                <a:lvl3pPr marL="11430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3pPr>
                <a:lvl4pPr marL="16002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4pPr>
                <a:lvl5pPr marL="20574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i="0" kern="0">
                    <a:solidFill>
                      <a:srgbClr val="063DE8"/>
                    </a:solidFill>
                    <a:latin typeface="Calibri" charset="0"/>
                    <a:cs typeface="Calibri" charset="0"/>
                  </a:rPr>
                  <a:t>200ps</a:t>
                </a:r>
              </a:p>
            </p:txBody>
          </p:sp>
          <p:sp>
            <p:nvSpPr>
              <p:cNvPr id="31" name="Text Box 15">
                <a:extLst>
                  <a:ext uri="{FF2B5EF4-FFF2-40B4-BE49-F238E27FC236}">
                    <a16:creationId xmlns:a16="http://schemas.microsoft.com/office/drawing/2014/main" id="{D93542EE-C2FB-5F42-A876-D7981610990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31" y="1440"/>
                <a:ext cx="589" cy="291"/>
              </a:xfrm>
              <a:prstGeom prst="rect">
                <a:avLst/>
              </a:prstGeom>
              <a:solidFill>
                <a:srgbClr val="B2B2B2">
                  <a:alpha val="52940"/>
                </a:srgbClr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wrap="none">
                <a:spAutoFit/>
              </a:bodyPr>
              <a:lstStyle>
                <a:lvl1pPr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1pPr>
                <a:lvl2pPr marL="742950" indent="-28575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2pPr>
                <a:lvl3pPr marL="11430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3pPr>
                <a:lvl4pPr marL="16002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4pPr>
                <a:lvl5pPr marL="20574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i="0" kern="0">
                    <a:solidFill>
                      <a:srgbClr val="063DE8"/>
                    </a:solidFill>
                    <a:latin typeface="Calibri" charset="0"/>
                    <a:cs typeface="Calibri" charset="0"/>
                  </a:rPr>
                  <a:t>100ps</a:t>
                </a:r>
              </a:p>
            </p:txBody>
          </p:sp>
          <p:sp>
            <p:nvSpPr>
              <p:cNvPr id="32" name="Text Box 16">
                <a:extLst>
                  <a:ext uri="{FF2B5EF4-FFF2-40B4-BE49-F238E27FC236}">
                    <a16:creationId xmlns:a16="http://schemas.microsoft.com/office/drawing/2014/main" id="{46224653-475C-B447-A24E-B431740D0B2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" y="2256"/>
                <a:ext cx="589" cy="291"/>
              </a:xfrm>
              <a:prstGeom prst="rect">
                <a:avLst/>
              </a:prstGeom>
              <a:solidFill>
                <a:srgbClr val="B2B2B2">
                  <a:alpha val="52940"/>
                </a:srgbClr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 wrap="none">
                <a:spAutoFit/>
              </a:bodyPr>
              <a:lstStyle>
                <a:lvl1pPr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1pPr>
                <a:lvl2pPr marL="742950" indent="-28575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2pPr>
                <a:lvl3pPr marL="11430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3pPr>
                <a:lvl4pPr marL="16002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4pPr>
                <a:lvl5pPr marL="2057400" indent="-228600"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i="1">
                    <a:solidFill>
                      <a:schemeClr val="accent1"/>
                    </a:solidFill>
                    <a:latin typeface="Comic Sans MS" charset="0"/>
                    <a:ea typeface="ＭＳ Ｐゴシック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i="0" kern="0">
                    <a:solidFill>
                      <a:srgbClr val="063DE8"/>
                    </a:solidFill>
                    <a:latin typeface="Calibri" charset="0"/>
                    <a:cs typeface="Calibri" charset="0"/>
                  </a:rPr>
                  <a:t>200ps</a:t>
                </a: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585" name="Title 1">
            <a:extLst>
              <a:ext uri="{FF2B5EF4-FFF2-40B4-BE49-F238E27FC236}">
                <a16:creationId xmlns:a16="http://schemas.microsoft.com/office/drawing/2014/main" id="{083FDCC5-1093-0149-87A7-263A3C3DE28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What About Control Logic?	</a:t>
            </a:r>
          </a:p>
        </p:txBody>
      </p:sp>
      <p:sp>
        <p:nvSpPr>
          <p:cNvPr id="57346" name="Content Placeholder 2">
            <a:extLst>
              <a:ext uri="{FF2B5EF4-FFF2-40B4-BE49-F238E27FC236}">
                <a16:creationId xmlns:a16="http://schemas.microsoft.com/office/drawing/2014/main" id="{0123ECC1-2F32-8247-BE25-6BA264A0ABF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How does that affect the critical path?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Food for thought for you: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Can control logic be on the critical path?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Historical example: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CDC 5600: control store access too long…</a:t>
            </a:r>
          </a:p>
        </p:txBody>
      </p:sp>
      <p:sp>
        <p:nvSpPr>
          <p:cNvPr id="323587" name="Slide Number Placeholder 3">
            <a:extLst>
              <a:ext uri="{FF2B5EF4-FFF2-40B4-BE49-F238E27FC236}">
                <a16:creationId xmlns:a16="http://schemas.microsoft.com/office/drawing/2014/main" id="{F8A4CA4F-2429-2846-9009-76F5FEF9570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D47D0735-D5E5-BC40-AF1E-EF7B46201F67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137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09" name="Title 1">
            <a:extLst>
              <a:ext uri="{FF2B5EF4-FFF2-40B4-BE49-F238E27FC236}">
                <a16:creationId xmlns:a16="http://schemas.microsoft.com/office/drawing/2014/main" id="{05CDCCB6-5526-574D-92B0-5E242C1BF4F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8392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What is the Slowest Instruction to Process?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5A97C2-39D1-7443-8EFA-F52EEDBCF07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Memory is not magic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What if memory </a:t>
            </a:r>
            <a:r>
              <a:rPr lang="en-US" altLang="en-US" i="1">
                <a:ea typeface="ＭＳ Ｐゴシック" panose="020B0600070205080204" pitchFamily="34" charset="-128"/>
              </a:rPr>
              <a:t>sometimes</a:t>
            </a:r>
            <a:r>
              <a:rPr lang="en-US" altLang="en-US">
                <a:ea typeface="ＭＳ Ｐゴシック" panose="020B0600070205080204" pitchFamily="34" charset="-128"/>
              </a:rPr>
              <a:t> takes 100ms to access?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Does it make sense to have a simple register to register add or jump to take {100ms+all else to do a memory operation}?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And, what if you need to access memory more than once to process an instruction?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Which instructions need this?</a:t>
            </a:r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Do you provide multiple ports to memory?</a:t>
            </a:r>
          </a:p>
        </p:txBody>
      </p:sp>
      <p:sp>
        <p:nvSpPr>
          <p:cNvPr id="324611" name="Slide Number Placeholder 3">
            <a:extLst>
              <a:ext uri="{FF2B5EF4-FFF2-40B4-BE49-F238E27FC236}">
                <a16:creationId xmlns:a16="http://schemas.microsoft.com/office/drawing/2014/main" id="{DCB3299A-7046-5245-A30A-AD595DE359E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C7D52CB8-D23D-614C-90EE-5E7F64162A9D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138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3" name="Title 1">
            <a:extLst>
              <a:ext uri="{FF2B5EF4-FFF2-40B4-BE49-F238E27FC236}">
                <a16:creationId xmlns:a16="http://schemas.microsoft.com/office/drawing/2014/main" id="{77E17924-792A-DE43-87E3-9E9BB168769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Single Cycle uArch: Complexity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D6CAB3-3892-044A-9FF8-D905CA4EB11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2400" y="850900"/>
            <a:ext cx="89154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Contrived 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All instructions run as slow as the slowest instruction</a:t>
            </a:r>
          </a:p>
          <a:p>
            <a:pPr lvl="1"/>
            <a:endParaRPr lang="en-US" altLang="en-US" sz="1400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Inefficient</a:t>
            </a:r>
          </a:p>
          <a:p>
            <a:pPr lvl="1"/>
            <a:r>
              <a:rPr lang="en-US" altLang="en-US" sz="2000">
                <a:solidFill>
                  <a:srgbClr val="0000FF"/>
                </a:solidFill>
                <a:ea typeface="ＭＳ Ｐゴシック" panose="020B0600070205080204" pitchFamily="34" charset="-128"/>
              </a:rPr>
              <a:t>All instructions run as slow as the slowest instruction</a:t>
            </a:r>
          </a:p>
          <a:p>
            <a:pPr lvl="1"/>
            <a:r>
              <a:rPr lang="en-US" altLang="en-US" sz="2000">
                <a:solidFill>
                  <a:srgbClr val="0000FF"/>
                </a:solidFill>
                <a:ea typeface="ＭＳ Ｐゴシック" panose="020B0600070205080204" pitchFamily="34" charset="-128"/>
              </a:rPr>
              <a:t>Must provide worst-case combinational resources in parallel as required by any instruction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Need to replicate a resource if it is needed more than once by an instruction during different parts of the instruction processing cycle</a:t>
            </a:r>
          </a:p>
          <a:p>
            <a:endParaRPr lang="en-US" altLang="en-US" sz="1400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Not necessarily the simplest way to implement an ISA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Single-cycle implementation of REP MOVS (x86) or INDEX (VAX)?</a:t>
            </a:r>
          </a:p>
          <a:p>
            <a:pPr lvl="1"/>
            <a:endParaRPr lang="en-US" altLang="en-US" sz="1400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Not easy to optimize/improve performance</a:t>
            </a:r>
          </a:p>
          <a:p>
            <a:pPr lvl="1"/>
            <a:r>
              <a:rPr lang="en-US" altLang="en-US" sz="2000">
                <a:solidFill>
                  <a:srgbClr val="0000FF"/>
                </a:solidFill>
                <a:ea typeface="ＭＳ Ｐゴシック" panose="020B0600070205080204" pitchFamily="34" charset="-128"/>
              </a:rPr>
              <a:t>Optimizing the common case does not work (e.g. common instructions)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Need to optimize the worst case all the time</a:t>
            </a:r>
          </a:p>
        </p:txBody>
      </p:sp>
      <p:sp>
        <p:nvSpPr>
          <p:cNvPr id="325635" name="Slide Number Placeholder 3">
            <a:extLst>
              <a:ext uri="{FF2B5EF4-FFF2-40B4-BE49-F238E27FC236}">
                <a16:creationId xmlns:a16="http://schemas.microsoft.com/office/drawing/2014/main" id="{71ADF425-CF3D-C141-ABD6-3A534D783EF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F6C5AFAE-4427-7B44-8E75-42986BA4CEAD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139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89" name="Title 1">
            <a:extLst>
              <a:ext uri="{FF2B5EF4-FFF2-40B4-BE49-F238E27FC236}">
                <a16:creationId xmlns:a16="http://schemas.microsoft.com/office/drawing/2014/main" id="{61B97E25-051D-9748-9EFD-14B2EF7700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Dataflow Model (of a Computer)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77B417-74D7-6940-B5D8-2250915BEB9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Von Neumann model: An instruction is fetched and executed in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control flow order 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As specified by the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instruction pointer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Sequential unless explicit control flow instruction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Dataflow model: An instruction is fetched and executed in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data flow order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i.e., when its operands are ready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i.e., there is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no instruction pointer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Instruction ordering specified by data flow dependence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Each instruction specifies “who” should receive the result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An instruction can “fire” whenever all operands are received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Potentially many instructions can execute at the same time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Inherently more parallel</a:t>
            </a:r>
          </a:p>
        </p:txBody>
      </p:sp>
      <p:sp>
        <p:nvSpPr>
          <p:cNvPr id="165891" name="Slide Number Placeholder 3">
            <a:extLst>
              <a:ext uri="{FF2B5EF4-FFF2-40B4-BE49-F238E27FC236}">
                <a16:creationId xmlns:a16="http://schemas.microsoft.com/office/drawing/2014/main" id="{B98DAD1A-635C-3E44-AA31-B0CDA89426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D38AC243-6C27-B24B-AD61-679523C79A97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7" name="Title 1">
            <a:extLst>
              <a:ext uri="{FF2B5EF4-FFF2-40B4-BE49-F238E27FC236}">
                <a16:creationId xmlns:a16="http://schemas.microsoft.com/office/drawing/2014/main" id="{0CA4C726-A334-734F-94E0-975BDCCBF50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(Micro)architecture Design Principles</a:t>
            </a:r>
          </a:p>
        </p:txBody>
      </p:sp>
      <p:sp>
        <p:nvSpPr>
          <p:cNvPr id="37890" name="Content Placeholder 2">
            <a:extLst>
              <a:ext uri="{FF2B5EF4-FFF2-40B4-BE49-F238E27FC236}">
                <a16:creationId xmlns:a16="http://schemas.microsoft.com/office/drawing/2014/main" id="{87DF216E-F5F5-5641-8B00-64B40148BDE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Critical path design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Find and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decrease the maximum combinational logic delay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Break a path into multiple cycles if it takes too long</a:t>
            </a: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Bread and butter (common case) design</a:t>
            </a:r>
          </a:p>
          <a:p>
            <a:pPr lvl="1"/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Spend time and resources on where it matters most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i.e., improve what the machine is really designed to do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Common case vs. uncommon case 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Balanced design</a:t>
            </a:r>
          </a:p>
          <a:p>
            <a:pPr lvl="1"/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Balance</a:t>
            </a:r>
            <a:r>
              <a:rPr lang="en-US" altLang="en-US">
                <a:ea typeface="ＭＳ Ｐゴシック" panose="020B0600070205080204" pitchFamily="34" charset="-128"/>
              </a:rPr>
              <a:t> instruction/data flow through hardware components</a:t>
            </a:r>
          </a:p>
          <a:p>
            <a:pPr lvl="1"/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Design to eliminate bottlenecks</a:t>
            </a:r>
            <a:r>
              <a:rPr lang="en-US" altLang="en-US">
                <a:ea typeface="ＭＳ Ｐゴシック" panose="020B0600070205080204" pitchFamily="34" charset="-128"/>
              </a:rPr>
              <a:t>: balance the hardware for the work</a:t>
            </a: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lvl="1"/>
            <a:endParaRPr lang="en-US" altLang="en-US" sz="1800">
              <a:ea typeface="ＭＳ Ｐゴシック" panose="020B0600070205080204" pitchFamily="34" charset="-128"/>
            </a:endParaRPr>
          </a:p>
          <a:p>
            <a:pPr lvl="1">
              <a:buFont typeface="Wingdings" pitchFamily="2" charset="2"/>
              <a:buNone/>
            </a:pPr>
            <a:endParaRPr lang="en-US" altLang="en-US" sz="1800">
              <a:ea typeface="ＭＳ Ｐゴシック" panose="020B0600070205080204" pitchFamily="34" charset="-128"/>
            </a:endParaRPr>
          </a:p>
          <a:p>
            <a:pPr lvl="1"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26659" name="Slide Number Placeholder 3">
            <a:extLst>
              <a:ext uri="{FF2B5EF4-FFF2-40B4-BE49-F238E27FC236}">
                <a16:creationId xmlns:a16="http://schemas.microsoft.com/office/drawing/2014/main" id="{A416ED8B-0074-E04A-98BB-07B5C6B020C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DE5AE150-72B9-4642-90BB-1F424F67F899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140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1" name="Title 1">
            <a:extLst>
              <a:ext uri="{FF2B5EF4-FFF2-40B4-BE49-F238E27FC236}">
                <a16:creationId xmlns:a16="http://schemas.microsoft.com/office/drawing/2014/main" id="{8A66E2EA-FF94-844A-BBE5-E7575FB69B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Single-Cycle Design vs. Design Principles</a:t>
            </a:r>
          </a:p>
        </p:txBody>
      </p:sp>
      <p:sp>
        <p:nvSpPr>
          <p:cNvPr id="37890" name="Content Placeholder 2">
            <a:extLst>
              <a:ext uri="{FF2B5EF4-FFF2-40B4-BE49-F238E27FC236}">
                <a16:creationId xmlns:a16="http://schemas.microsoft.com/office/drawing/2014/main" id="{778CDD55-152F-8B44-8CF0-EC864234EB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000FF"/>
                </a:solidFill>
              </a:rPr>
              <a:t>Critical path design</a:t>
            </a:r>
          </a:p>
          <a:p>
            <a:pPr>
              <a:buFont typeface="Wingdings" charset="0"/>
              <a:buChar char="n"/>
              <a:defRPr/>
            </a:pPr>
            <a:endParaRPr lang="en-US" dirty="0">
              <a:solidFill>
                <a:srgbClr val="0000FF"/>
              </a:solidFill>
            </a:endParaRP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000FF"/>
                </a:solidFill>
              </a:rPr>
              <a:t>Bread and butter (common case) design</a:t>
            </a:r>
          </a:p>
          <a:p>
            <a:pPr lvl="1">
              <a:buFont typeface="Wingdings" charset="0"/>
              <a:buChar char="q"/>
              <a:defRPr/>
            </a:pPr>
            <a:endParaRPr lang="en-US" dirty="0">
              <a:ea typeface="ＭＳ Ｐゴシック" charset="0"/>
            </a:endParaRP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000FF"/>
                </a:solidFill>
              </a:rPr>
              <a:t>Balanced design</a:t>
            </a:r>
          </a:p>
          <a:p>
            <a:pPr marL="0" indent="0">
              <a:buFont typeface="Wingdings" charset="0"/>
              <a:buNone/>
              <a:defRPr/>
            </a:pPr>
            <a:endParaRPr lang="en-US" dirty="0">
              <a:solidFill>
                <a:srgbClr val="0000FF"/>
              </a:solidFill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solidFill>
                <a:srgbClr val="0000FF"/>
              </a:solidFill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solidFill>
                <a:srgbClr val="0000FF"/>
              </a:solidFill>
            </a:endParaRPr>
          </a:p>
          <a:p>
            <a:pPr marL="0" indent="0" algn="ctr">
              <a:buFont typeface="Wingdings" charset="0"/>
              <a:buNone/>
              <a:defRPr/>
            </a:pPr>
            <a:r>
              <a:rPr lang="en-US" i="1" dirty="0">
                <a:solidFill>
                  <a:srgbClr val="FF0000"/>
                </a:solidFill>
              </a:rPr>
              <a:t>How does a single-cycle microarchitecture fare in light of these principles?</a:t>
            </a:r>
          </a:p>
          <a:p>
            <a:pPr>
              <a:buFont typeface="Wingdings" charset="0"/>
              <a:buChar char="n"/>
              <a:defRPr/>
            </a:pPr>
            <a:endParaRPr lang="en-US" dirty="0">
              <a:solidFill>
                <a:srgbClr val="0000FF"/>
              </a:solidFill>
            </a:endParaRPr>
          </a:p>
          <a:p>
            <a:pPr lvl="1">
              <a:buFont typeface="Wingdings" charset="0"/>
              <a:buChar char="q"/>
              <a:defRPr/>
            </a:pPr>
            <a:endParaRPr lang="en-US" sz="1800" dirty="0"/>
          </a:p>
          <a:p>
            <a:pPr lvl="1">
              <a:buFont typeface="Wingdings" charset="0"/>
              <a:buChar char="q"/>
              <a:defRPr/>
            </a:pPr>
            <a:endParaRPr lang="en-US" sz="1800" dirty="0"/>
          </a:p>
          <a:p>
            <a:pPr lvl="1">
              <a:buFont typeface="Wingdings" charset="0"/>
              <a:buNone/>
              <a:defRPr/>
            </a:pPr>
            <a:endParaRPr lang="en-US" sz="1800" dirty="0">
              <a:ea typeface="ＭＳ Ｐゴシック" charset="0"/>
            </a:endParaRPr>
          </a:p>
          <a:p>
            <a:pPr lvl="1">
              <a:buFont typeface="Wingdings" charset="0"/>
              <a:buNone/>
              <a:defRPr/>
            </a:pPr>
            <a:endParaRPr lang="en-US" dirty="0">
              <a:ea typeface="ＭＳ Ｐゴシック" charset="0"/>
            </a:endParaRPr>
          </a:p>
          <a:p>
            <a:pPr lvl="1">
              <a:buFont typeface="Wingdings" charset="0"/>
              <a:buChar char="q"/>
              <a:defRPr/>
            </a:pPr>
            <a:endParaRPr lang="en-US" dirty="0">
              <a:ea typeface="ＭＳ Ｐゴシック" charset="0"/>
            </a:endParaRPr>
          </a:p>
        </p:txBody>
      </p:sp>
      <p:sp>
        <p:nvSpPr>
          <p:cNvPr id="327683" name="Slide Number Placeholder 3">
            <a:extLst>
              <a:ext uri="{FF2B5EF4-FFF2-40B4-BE49-F238E27FC236}">
                <a16:creationId xmlns:a16="http://schemas.microsoft.com/office/drawing/2014/main" id="{9CD18010-D299-9F4C-8999-9F37BB337B4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AA7AB901-E586-8347-BA6E-37BD9290270A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141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5" name="Title 1">
            <a:extLst>
              <a:ext uri="{FF2B5EF4-FFF2-40B4-BE49-F238E27FC236}">
                <a16:creationId xmlns:a16="http://schemas.microsoft.com/office/drawing/2014/main" id="{C80C3D37-A630-3348-9DBE-98AF49229DF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Aside: System Design Principles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CDEBCC-1FB5-D048-ABC3-3CB0E5D5157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When designing computer systems/architectures, it is important to follow good principles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Remember: “principled design” from our first lecture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Frank Lloyd Wright: “</a:t>
            </a:r>
            <a:r>
              <a:rPr lang="en-US" altLang="ja-JP">
                <a:ea typeface="ＭＳ Ｐゴシック" panose="020B0600070205080204" pitchFamily="34" charset="-128"/>
              </a:rPr>
              <a:t>architecture […] based upon </a:t>
            </a:r>
            <a:r>
              <a:rPr lang="en-US" altLang="ja-JP">
                <a:solidFill>
                  <a:srgbClr val="FF0000"/>
                </a:solidFill>
                <a:ea typeface="ＭＳ Ｐゴシック" panose="020B0600070205080204" pitchFamily="34" charset="-128"/>
              </a:rPr>
              <a:t>principle</a:t>
            </a:r>
            <a:r>
              <a:rPr lang="en-US" altLang="ja-JP">
                <a:ea typeface="ＭＳ Ｐゴシック" panose="020B0600070205080204" pitchFamily="34" charset="-128"/>
              </a:rPr>
              <a:t>, and not upon 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precedent</a:t>
            </a:r>
            <a:r>
              <a:rPr lang="en-US" altLang="en-US">
                <a:ea typeface="ＭＳ Ｐゴシック" panose="020B0600070205080204" pitchFamily="34" charset="-128"/>
              </a:rPr>
              <a:t>”</a:t>
            </a:r>
          </a:p>
        </p:txBody>
      </p:sp>
      <p:sp>
        <p:nvSpPr>
          <p:cNvPr id="328707" name="Slide Number Placeholder 3">
            <a:extLst>
              <a:ext uri="{FF2B5EF4-FFF2-40B4-BE49-F238E27FC236}">
                <a16:creationId xmlns:a16="http://schemas.microsoft.com/office/drawing/2014/main" id="{5C2EE533-3EAA-4245-A38F-5A4C659DDA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BE1C7F81-1B83-BB47-824E-87237776F55A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142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09E1871-EFFC-3749-8CDB-D1245C95FC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844675"/>
            <a:ext cx="8424863" cy="464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526DE76-08B0-3046-AD5D-DF112690C6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050" y="1831975"/>
            <a:ext cx="8424863" cy="469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9731" name="Title 1">
            <a:extLst>
              <a:ext uri="{FF2B5EF4-FFF2-40B4-BE49-F238E27FC236}">
                <a16:creationId xmlns:a16="http://schemas.microsoft.com/office/drawing/2014/main" id="{9211887B-CF9A-8047-88BF-836534EAB91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Aside: From Lecture 1</a:t>
            </a:r>
          </a:p>
        </p:txBody>
      </p:sp>
      <p:sp>
        <p:nvSpPr>
          <p:cNvPr id="329732" name="Content Placeholder 2">
            <a:extLst>
              <a:ext uri="{FF2B5EF4-FFF2-40B4-BE49-F238E27FC236}">
                <a16:creationId xmlns:a16="http://schemas.microsoft.com/office/drawing/2014/main" id="{154642D9-71AB-4A43-B46C-87C54F183F4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“architecture […] based upon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principle</a:t>
            </a:r>
            <a:r>
              <a:rPr lang="en-US" altLang="en-US">
                <a:ea typeface="ＭＳ Ｐゴシック" panose="020B0600070205080204" pitchFamily="34" charset="-128"/>
              </a:rPr>
              <a:t>, and not upon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precedent</a:t>
            </a:r>
            <a:r>
              <a:rPr lang="en-US" altLang="en-US">
                <a:ea typeface="ＭＳ Ｐゴシック" panose="020B0600070205080204" pitchFamily="34" charset="-128"/>
              </a:rPr>
              <a:t>”</a:t>
            </a:r>
          </a:p>
        </p:txBody>
      </p:sp>
      <p:sp>
        <p:nvSpPr>
          <p:cNvPr id="329733" name="Slide Number Placeholder 3">
            <a:extLst>
              <a:ext uri="{FF2B5EF4-FFF2-40B4-BE49-F238E27FC236}">
                <a16:creationId xmlns:a16="http://schemas.microsoft.com/office/drawing/2014/main" id="{BF5B64F1-3DAC-9240-A42A-AFCDFF5F3D4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F6B1A52D-6F04-9B41-B4C1-4C3FCB7E3DBD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143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3" name="Title 1">
            <a:extLst>
              <a:ext uri="{FF2B5EF4-FFF2-40B4-BE49-F238E27FC236}">
                <a16:creationId xmlns:a16="http://schemas.microsoft.com/office/drawing/2014/main" id="{AD702EC1-71B6-9442-858A-BEF0ECBF1A4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Aside: System Design Principles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F3AA66-F9BA-6342-A431-EFB9E78F19F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868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We will continue to cover key principles in this course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Here are some references where you can learn more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 sz="2000">
                <a:ea typeface="ＭＳ Ｐゴシック" panose="020B0600070205080204" pitchFamily="34" charset="-128"/>
              </a:rPr>
              <a:t>Yale Patt, “</a:t>
            </a:r>
            <a:r>
              <a:rPr lang="en-US" altLang="ja-JP" sz="2000">
                <a:solidFill>
                  <a:srgbClr val="0000FF"/>
                </a:solidFill>
                <a:ea typeface="ＭＳ Ｐゴシック" panose="020B0600070205080204" pitchFamily="34" charset="-128"/>
              </a:rPr>
              <a:t>Requirements, Bottlenecks, and Good Fortune: Agents for Microprocessor Evolution</a:t>
            </a:r>
            <a:r>
              <a:rPr lang="en-US" altLang="ja-JP" sz="2000">
                <a:ea typeface="ＭＳ Ｐゴシック" panose="020B0600070205080204" pitchFamily="34" charset="-128"/>
              </a:rPr>
              <a:t>,</a:t>
            </a:r>
            <a:r>
              <a:rPr lang="en-US" altLang="en-US" sz="2000">
                <a:ea typeface="ＭＳ Ｐゴシック" panose="020B0600070205080204" pitchFamily="34" charset="-128"/>
              </a:rPr>
              <a:t>”</a:t>
            </a:r>
            <a:r>
              <a:rPr lang="en-US" altLang="ja-JP" sz="2000">
                <a:ea typeface="ＭＳ Ｐゴシック" panose="020B0600070205080204" pitchFamily="34" charset="-128"/>
              </a:rPr>
              <a:t> Proc. of IEEE, 2001. (Levels of transformation, design point, etc)</a:t>
            </a:r>
          </a:p>
          <a:p>
            <a:r>
              <a:rPr lang="en-US" altLang="en-US" sz="2000">
                <a:ea typeface="ＭＳ Ｐゴシック" panose="020B0600070205080204" pitchFamily="34" charset="-128"/>
              </a:rPr>
              <a:t>Mike Flynn, </a:t>
            </a:r>
            <a:r>
              <a:rPr lang="ja-JP" altLang="en-US" sz="2000">
                <a:ea typeface="ＭＳ Ｐゴシック" panose="020B0600070205080204" pitchFamily="34" charset="-128"/>
              </a:rPr>
              <a:t>“</a:t>
            </a:r>
            <a:r>
              <a:rPr lang="en-US" altLang="ja-JP" sz="2000">
                <a:solidFill>
                  <a:srgbClr val="0000FF"/>
                </a:solidFill>
                <a:ea typeface="ＭＳ Ｐゴシック" panose="020B0600070205080204" pitchFamily="34" charset="-128"/>
              </a:rPr>
              <a:t>Very High-Speed Computing Systems</a:t>
            </a:r>
            <a:r>
              <a:rPr lang="en-US" altLang="ja-JP" sz="2000">
                <a:ea typeface="ＭＳ Ｐゴシック" panose="020B0600070205080204" pitchFamily="34" charset="-128"/>
              </a:rPr>
              <a:t>,</a:t>
            </a:r>
            <a:r>
              <a:rPr lang="ja-JP" altLang="en-US" sz="2000">
                <a:ea typeface="ＭＳ Ｐゴシック" panose="020B0600070205080204" pitchFamily="34" charset="-128"/>
              </a:rPr>
              <a:t>”</a:t>
            </a:r>
            <a:r>
              <a:rPr lang="en-US" altLang="ja-JP" sz="2000">
                <a:ea typeface="ＭＳ Ｐゴシック" panose="020B0600070205080204" pitchFamily="34" charset="-128"/>
              </a:rPr>
              <a:t> Proc. of IEEE, 1966. (Flynn’s Bottleneck </a:t>
            </a:r>
            <a:r>
              <a:rPr lang="en-US" altLang="ja-JP" sz="2000">
                <a:ea typeface="ＭＳ Ｐゴシック" panose="020B0600070205080204" pitchFamily="34" charset="-128"/>
                <a:sym typeface="Wingdings" pitchFamily="2" charset="2"/>
              </a:rPr>
              <a:t> Balanced design)</a:t>
            </a:r>
            <a:endParaRPr lang="en-US" altLang="ja-JP" sz="2000">
              <a:ea typeface="ＭＳ Ｐゴシック" panose="020B0600070205080204" pitchFamily="34" charset="-128"/>
            </a:endParaRPr>
          </a:p>
          <a:p>
            <a:r>
              <a:rPr lang="en-US" altLang="en-US" sz="2000">
                <a:ea typeface="ＭＳ Ｐゴシック" panose="020B0600070205080204" pitchFamily="34" charset="-128"/>
              </a:rPr>
              <a:t>Gene M. Amdahl, "</a:t>
            </a:r>
            <a:r>
              <a:rPr lang="en-US" altLang="en-US" sz="2000">
                <a:solidFill>
                  <a:srgbClr val="0000FF"/>
                </a:solidFill>
                <a:ea typeface="ＭＳ Ｐゴシック" panose="020B0600070205080204" pitchFamily="34" charset="-128"/>
              </a:rPr>
              <a:t>Validity of the single processor approach to achieving large scale computing capabilities</a:t>
            </a:r>
            <a:r>
              <a:rPr lang="en-US" altLang="en-US" sz="2000">
                <a:ea typeface="ＭＳ Ｐゴシック" panose="020B0600070205080204" pitchFamily="34" charset="-128"/>
              </a:rPr>
              <a:t>," AFIPS Conference, April 1967. (Amdahl’s Law </a:t>
            </a:r>
            <a:r>
              <a:rPr lang="en-US" altLang="en-US" sz="2000">
                <a:ea typeface="ＭＳ Ｐゴシック" panose="020B0600070205080204" pitchFamily="34" charset="-128"/>
                <a:sym typeface="Wingdings" pitchFamily="2" charset="2"/>
              </a:rPr>
              <a:t> Common-case design)</a:t>
            </a:r>
            <a:endParaRPr lang="en-US" altLang="en-US" sz="2000">
              <a:ea typeface="ＭＳ Ｐゴシック" panose="020B0600070205080204" pitchFamily="34" charset="-128"/>
            </a:endParaRPr>
          </a:p>
          <a:p>
            <a:r>
              <a:rPr lang="en-US" altLang="en-US" sz="2000">
                <a:ea typeface="ＭＳ Ｐゴシック" panose="020B0600070205080204" pitchFamily="34" charset="-128"/>
              </a:rPr>
              <a:t>Butler W. Lampson, “</a:t>
            </a:r>
            <a:r>
              <a:rPr lang="en-US" altLang="ja-JP" sz="2000">
                <a:solidFill>
                  <a:srgbClr val="0000FF"/>
                </a:solidFill>
                <a:ea typeface="ＭＳ Ｐゴシック" panose="020B0600070205080204" pitchFamily="34" charset="-128"/>
              </a:rPr>
              <a:t>Hints for Computer System Design</a:t>
            </a:r>
            <a:r>
              <a:rPr lang="en-US" altLang="ja-JP" sz="2000">
                <a:ea typeface="ＭＳ Ｐゴシック" panose="020B0600070205080204" pitchFamily="34" charset="-128"/>
              </a:rPr>
              <a:t>,</a:t>
            </a:r>
            <a:r>
              <a:rPr lang="en-US" altLang="en-US" sz="2000">
                <a:ea typeface="ＭＳ Ｐゴシック" panose="020B0600070205080204" pitchFamily="34" charset="-128"/>
              </a:rPr>
              <a:t>”</a:t>
            </a:r>
            <a:r>
              <a:rPr lang="en-US" altLang="ja-JP" sz="2000">
                <a:ea typeface="ＭＳ Ｐゴシック" panose="020B0600070205080204" pitchFamily="34" charset="-128"/>
              </a:rPr>
              <a:t> ACM Operating Systems Review, 1983.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  <a:hlinkClick r:id="rId2"/>
              </a:rPr>
              <a:t>http://research.microsoft.com/pubs/68221/acrobat.pdf</a:t>
            </a:r>
            <a:r>
              <a:rPr lang="en-US" altLang="en-US" sz="2000">
                <a:ea typeface="ＭＳ Ｐゴシック" panose="020B0600070205080204" pitchFamily="34" charset="-128"/>
              </a:rPr>
              <a:t> 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30755" name="Slide Number Placeholder 3">
            <a:extLst>
              <a:ext uri="{FF2B5EF4-FFF2-40B4-BE49-F238E27FC236}">
                <a16:creationId xmlns:a16="http://schemas.microsoft.com/office/drawing/2014/main" id="{D6A5E283-599F-2C4D-9007-4FC00887210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E61E4C80-026D-0441-8A1D-625F20CDDD52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144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7" name="Title 1">
            <a:extLst>
              <a:ext uri="{FF2B5EF4-FFF2-40B4-BE49-F238E27FC236}">
                <a16:creationId xmlns:a16="http://schemas.microsoft.com/office/drawing/2014/main" id="{F0D47370-4117-574A-9474-8E7567C1D16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7630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Key System Design Principle 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020E6E-C44A-EC45-99C6-2E30E96C193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Keep it simple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“Everything should be made as simple as possible,           but no simpler.”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Albert Einstein</a:t>
            </a:r>
          </a:p>
          <a:p>
            <a:endParaRPr lang="en-US" altLang="en-US" i="1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And,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keep it low cost</a:t>
            </a:r>
            <a:r>
              <a:rPr lang="en-US" altLang="en-US">
                <a:ea typeface="ＭＳ Ｐゴシック" panose="020B0600070205080204" pitchFamily="34" charset="-128"/>
              </a:rPr>
              <a:t>: “</a:t>
            </a:r>
            <a:r>
              <a:rPr lang="en-US" altLang="ja-JP">
                <a:ea typeface="ＭＳ Ｐゴシック" panose="020B0600070205080204" pitchFamily="34" charset="-128"/>
              </a:rPr>
              <a:t>An engineer is a person who can   do for a dime what any fool can do for a dollar.</a:t>
            </a:r>
            <a:r>
              <a:rPr lang="en-US" altLang="en-US">
                <a:ea typeface="ＭＳ Ｐゴシック" panose="020B0600070205080204" pitchFamily="34" charset="-128"/>
              </a:rPr>
              <a:t>”</a:t>
            </a:r>
            <a:endParaRPr lang="en-US" altLang="ja-JP">
              <a:ea typeface="ＭＳ Ｐゴシック" panose="020B0600070205080204" pitchFamily="34" charset="-128"/>
            </a:endParaRPr>
          </a:p>
          <a:p>
            <a:endParaRPr lang="en-US" altLang="en-US" i="1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For more, see: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Butler W. Lampson, “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Hints for Computer System Design</a:t>
            </a:r>
            <a:r>
              <a:rPr lang="en-US" altLang="ja-JP">
                <a:ea typeface="ＭＳ Ｐゴシック" panose="020B0600070205080204" pitchFamily="34" charset="-128"/>
              </a:rPr>
              <a:t>,</a:t>
            </a:r>
            <a:r>
              <a:rPr lang="en-US" altLang="en-US"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ea typeface="ＭＳ Ｐゴシック" panose="020B0600070205080204" pitchFamily="34" charset="-128"/>
              </a:rPr>
              <a:t> ACM Operating Systems Review, 1983.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hlinkClick r:id="rId2"/>
              </a:rPr>
              <a:t>http://research.microsoft.com/pubs/68221/acrobat.pdf</a:t>
            </a:r>
            <a:r>
              <a:rPr lang="en-US" altLang="en-US">
                <a:ea typeface="ＭＳ Ｐゴシック" panose="020B0600070205080204" pitchFamily="34" charset="-128"/>
              </a:rPr>
              <a:t> 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31779" name="Slide Number Placeholder 3">
            <a:extLst>
              <a:ext uri="{FF2B5EF4-FFF2-40B4-BE49-F238E27FC236}">
                <a16:creationId xmlns:a16="http://schemas.microsoft.com/office/drawing/2014/main" id="{788246DB-95B2-2649-B710-07E16CB28EA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4D655FED-C45A-984C-941F-B7C66725C387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145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884F19B-B6C3-FD46-96CB-C837B401CD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2286000"/>
            <a:ext cx="1460500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DF5BEE3-D2AD-5A4D-8411-6696A34D4F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4038600"/>
            <a:ext cx="100171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801" name="Title 4">
            <a:extLst>
              <a:ext uri="{FF2B5EF4-FFF2-40B4-BE49-F238E27FC236}">
                <a16:creationId xmlns:a16="http://schemas.microsoft.com/office/drawing/2014/main" id="{C192ABCD-5670-C64F-840D-34A26786004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752600"/>
            <a:ext cx="80772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Multi-Cycle Microarchitectures</a:t>
            </a:r>
            <a:br>
              <a:rPr lang="en-US" altLang="en-US">
                <a:ea typeface="ＭＳ Ｐゴシック" panose="020B0600070205080204" pitchFamily="34" charset="-128"/>
              </a:rPr>
            </a:br>
            <a:endParaRPr lang="en-US" altLang="en-US" i="1">
              <a:ea typeface="ＭＳ Ｐゴシック" panose="020B0600070205080204" pitchFamily="34" charset="-128"/>
            </a:endParaRPr>
          </a:p>
        </p:txBody>
      </p:sp>
      <p:sp>
        <p:nvSpPr>
          <p:cNvPr id="332802" name="Subtitle 5">
            <a:extLst>
              <a:ext uri="{FF2B5EF4-FFF2-40B4-BE49-F238E27FC236}">
                <a16:creationId xmlns:a16="http://schemas.microsoft.com/office/drawing/2014/main" id="{7E4B3370-579F-A947-9E7F-ED82CC5C43F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32803" name="Slide Number Placeholder 3">
            <a:extLst>
              <a:ext uri="{FF2B5EF4-FFF2-40B4-BE49-F238E27FC236}">
                <a16:creationId xmlns:a16="http://schemas.microsoft.com/office/drawing/2014/main" id="{97A6EAE7-4989-4145-A1DD-6BED2620C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F08BC7FE-D564-2C40-959D-FC31659E0BB1}" type="slidenum">
              <a:rPr lang="en-US" altLang="en-US" sz="12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146</a:t>
            </a:fld>
            <a:endParaRPr lang="en-US" altLang="en-US" sz="12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3" name="Title 1">
            <a:extLst>
              <a:ext uri="{FF2B5EF4-FFF2-40B4-BE49-F238E27FC236}">
                <a16:creationId xmlns:a16="http://schemas.microsoft.com/office/drawing/2014/main" id="{183A51DE-AE58-7E43-A36B-2CD570433DA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Von Neumann vs Dataflow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90D7B2-CEA9-3941-B24F-4401F42CD7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40385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/>
              <a:t>Consider a Von Neumann program 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/>
              <a:t>What is the significance of the program order?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/>
              <a:t>What is the significance of the storage locations?</a:t>
            </a:r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 marL="0" indent="0">
              <a:buFont typeface="Wingdings" charset="0"/>
              <a:buNone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sz="1400" dirty="0"/>
          </a:p>
          <a:p>
            <a:pPr>
              <a:buFont typeface="Wingdings" charset="0"/>
              <a:buChar char="n"/>
              <a:defRPr/>
            </a:pPr>
            <a:r>
              <a:rPr lang="en-US" dirty="0"/>
              <a:t>Which model is more natural to you as a programmer?</a:t>
            </a:r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</p:txBody>
      </p:sp>
      <p:sp>
        <p:nvSpPr>
          <p:cNvPr id="166915" name="Slide Number Placeholder 3">
            <a:extLst>
              <a:ext uri="{FF2B5EF4-FFF2-40B4-BE49-F238E27FC236}">
                <a16:creationId xmlns:a16="http://schemas.microsoft.com/office/drawing/2014/main" id="{D640E15E-6663-1D47-B6DF-91331EE13C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378D495A-6945-6843-AF96-614D7D11A76B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30724" name="Rectangle 4">
            <a:extLst>
              <a:ext uri="{FF2B5EF4-FFF2-40B4-BE49-F238E27FC236}">
                <a16:creationId xmlns:a16="http://schemas.microsoft.com/office/drawing/2014/main" id="{32F28C6B-E219-344D-806B-5DE9C69678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2514600"/>
            <a:ext cx="1423988" cy="142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7150" tIns="23813" rIns="57150" bIns="23813">
            <a:spAutoFit/>
          </a:bodyPr>
          <a:lstStyle>
            <a:lvl1pPr defTabSz="74295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 defTabSz="7429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 defTabSz="74295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 defTabSz="74295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 defTabSz="74295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7429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7429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7429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7429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100" b="1">
                <a:solidFill>
                  <a:srgbClr val="000000"/>
                </a:solidFill>
                <a:latin typeface="Calibri" panose="020F0502020204030204" pitchFamily="34" charset="0"/>
              </a:rPr>
              <a:t>v &lt;= a + b;   </a:t>
            </a:r>
          </a:p>
          <a:p>
            <a:pPr eaLnBrk="1" hangingPunct="1">
              <a:lnSpc>
                <a:spcPct val="85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100" b="1">
                <a:solidFill>
                  <a:srgbClr val="000000"/>
                </a:solidFill>
                <a:latin typeface="Calibri" panose="020F0502020204030204" pitchFamily="34" charset="0"/>
              </a:rPr>
              <a:t>w &lt;= b * 2;</a:t>
            </a:r>
          </a:p>
          <a:p>
            <a:pPr eaLnBrk="1" hangingPunct="1">
              <a:lnSpc>
                <a:spcPct val="85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100" b="1">
                <a:solidFill>
                  <a:srgbClr val="000000"/>
                </a:solidFill>
                <a:latin typeface="Calibri" panose="020F0502020204030204" pitchFamily="34" charset="0"/>
              </a:rPr>
              <a:t>x &lt;= v - w</a:t>
            </a:r>
          </a:p>
          <a:p>
            <a:pPr eaLnBrk="1" hangingPunct="1">
              <a:lnSpc>
                <a:spcPct val="85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100" b="1">
                <a:solidFill>
                  <a:srgbClr val="000000"/>
                </a:solidFill>
                <a:latin typeface="Calibri" panose="020F0502020204030204" pitchFamily="34" charset="0"/>
              </a:rPr>
              <a:t>y &lt;= v + w</a:t>
            </a:r>
          </a:p>
          <a:p>
            <a:pPr eaLnBrk="1" hangingPunct="1">
              <a:lnSpc>
                <a:spcPct val="85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100" b="1">
                <a:solidFill>
                  <a:srgbClr val="000000"/>
                </a:solidFill>
                <a:latin typeface="Calibri" panose="020F0502020204030204" pitchFamily="34" charset="0"/>
              </a:rPr>
              <a:t>z &lt;= x * y</a:t>
            </a:r>
          </a:p>
        </p:txBody>
      </p:sp>
      <p:sp>
        <p:nvSpPr>
          <p:cNvPr id="30725" name="Oval 5">
            <a:extLst>
              <a:ext uri="{FF2B5EF4-FFF2-40B4-BE49-F238E27FC236}">
                <a16:creationId xmlns:a16="http://schemas.microsoft.com/office/drawing/2014/main" id="{8FA9581A-F096-8A49-BB15-F7C96B612B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3000" y="2960688"/>
            <a:ext cx="457200" cy="45720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Calibri" panose="020F0502020204030204" pitchFamily="34" charset="0"/>
              </a:rPr>
              <a:t>+</a:t>
            </a:r>
          </a:p>
        </p:txBody>
      </p:sp>
      <p:sp>
        <p:nvSpPr>
          <p:cNvPr id="30726" name="Oval 6">
            <a:extLst>
              <a:ext uri="{FF2B5EF4-FFF2-40B4-BE49-F238E27FC236}">
                <a16:creationId xmlns:a16="http://schemas.microsoft.com/office/drawing/2014/main" id="{4D6DDE2B-9F65-AE49-B945-3AC764A627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8400" y="2960688"/>
            <a:ext cx="457200" cy="45720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Calibri" panose="020F0502020204030204" pitchFamily="34" charset="0"/>
              </a:rPr>
              <a:t>*2</a:t>
            </a:r>
          </a:p>
        </p:txBody>
      </p:sp>
      <p:sp>
        <p:nvSpPr>
          <p:cNvPr id="30727" name="Oval 7">
            <a:extLst>
              <a:ext uri="{FF2B5EF4-FFF2-40B4-BE49-F238E27FC236}">
                <a16:creationId xmlns:a16="http://schemas.microsoft.com/office/drawing/2014/main" id="{DDAEBD22-1B6D-054C-AA35-25DAE3BC72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3000" y="3951288"/>
            <a:ext cx="457200" cy="45720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</a:p>
        </p:txBody>
      </p:sp>
      <p:sp>
        <p:nvSpPr>
          <p:cNvPr id="30728" name="Oval 8">
            <a:extLst>
              <a:ext uri="{FF2B5EF4-FFF2-40B4-BE49-F238E27FC236}">
                <a16:creationId xmlns:a16="http://schemas.microsoft.com/office/drawing/2014/main" id="{E64D3439-DF8B-2F4C-9E92-520E458038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8400" y="3951288"/>
            <a:ext cx="457200" cy="45720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Calibri" panose="020F0502020204030204" pitchFamily="34" charset="0"/>
              </a:rPr>
              <a:t>+</a:t>
            </a:r>
          </a:p>
        </p:txBody>
      </p:sp>
      <p:sp>
        <p:nvSpPr>
          <p:cNvPr id="30729" name="Oval 9">
            <a:extLst>
              <a:ext uri="{FF2B5EF4-FFF2-40B4-BE49-F238E27FC236}">
                <a16:creationId xmlns:a16="http://schemas.microsoft.com/office/drawing/2014/main" id="{29974679-CAE6-E848-B158-0C4FDAA2B2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4789488"/>
            <a:ext cx="457200" cy="45720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Calibri" panose="020F0502020204030204" pitchFamily="34" charset="0"/>
              </a:rPr>
              <a:t>*</a:t>
            </a:r>
          </a:p>
        </p:txBody>
      </p:sp>
      <p:sp>
        <p:nvSpPr>
          <p:cNvPr id="30730" name="Text Box 10">
            <a:extLst>
              <a:ext uri="{FF2B5EF4-FFF2-40B4-BE49-F238E27FC236}">
                <a16:creationId xmlns:a16="http://schemas.microsoft.com/office/drawing/2014/main" id="{43255591-92A0-CF46-AA86-1E95B1689F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4575" y="2071688"/>
            <a:ext cx="339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a</a:t>
            </a:r>
          </a:p>
        </p:txBody>
      </p:sp>
      <p:sp>
        <p:nvSpPr>
          <p:cNvPr id="30731" name="Text Box 11">
            <a:extLst>
              <a:ext uri="{FF2B5EF4-FFF2-40B4-BE49-F238E27FC236}">
                <a16:creationId xmlns:a16="http://schemas.microsoft.com/office/drawing/2014/main" id="{D97BD9D5-AE4B-054D-87F4-951B53E14A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03963" y="2128838"/>
            <a:ext cx="3460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b</a:t>
            </a:r>
          </a:p>
        </p:txBody>
      </p:sp>
      <p:cxnSp>
        <p:nvCxnSpPr>
          <p:cNvPr id="30732" name="AutoShape 12">
            <a:extLst>
              <a:ext uri="{FF2B5EF4-FFF2-40B4-BE49-F238E27FC236}">
                <a16:creationId xmlns:a16="http://schemas.microsoft.com/office/drawing/2014/main" id="{4CE77A95-0E27-6843-9E89-2D147F07BDFD}"/>
              </a:ext>
            </a:extLst>
          </p:cNvPr>
          <p:cNvCxnSpPr>
            <a:cxnSpLocks noChangeShapeType="1"/>
            <a:stCxn id="30730" idx="2"/>
            <a:endCxn id="30725" idx="1"/>
          </p:cNvCxnSpPr>
          <p:nvPr/>
        </p:nvCxnSpPr>
        <p:spPr bwMode="auto">
          <a:xfrm rot="5400000">
            <a:off x="4772819" y="2775744"/>
            <a:ext cx="498475" cy="4763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33" name="AutoShape 14">
            <a:extLst>
              <a:ext uri="{FF2B5EF4-FFF2-40B4-BE49-F238E27FC236}">
                <a16:creationId xmlns:a16="http://schemas.microsoft.com/office/drawing/2014/main" id="{AEE9D4ED-5EBA-3C44-BE59-1B43DDB9A2A3}"/>
              </a:ext>
            </a:extLst>
          </p:cNvPr>
          <p:cNvCxnSpPr>
            <a:cxnSpLocks noChangeShapeType="1"/>
            <a:stCxn id="30731" idx="2"/>
            <a:endCxn id="30726" idx="7"/>
          </p:cNvCxnSpPr>
          <p:nvPr/>
        </p:nvCxnSpPr>
        <p:spPr bwMode="auto">
          <a:xfrm rot="16200000" flipH="1">
            <a:off x="6339681" y="2728119"/>
            <a:ext cx="436563" cy="161925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34" name="AutoShape 15">
            <a:extLst>
              <a:ext uri="{FF2B5EF4-FFF2-40B4-BE49-F238E27FC236}">
                <a16:creationId xmlns:a16="http://schemas.microsoft.com/office/drawing/2014/main" id="{B62FB5EE-2EB0-B34A-9302-796D43F4244F}"/>
              </a:ext>
            </a:extLst>
          </p:cNvPr>
          <p:cNvCxnSpPr>
            <a:cxnSpLocks noChangeShapeType="1"/>
            <a:stCxn id="30731" idx="2"/>
            <a:endCxn id="30725" idx="7"/>
          </p:cNvCxnSpPr>
          <p:nvPr/>
        </p:nvCxnSpPr>
        <p:spPr bwMode="auto">
          <a:xfrm rot="5400000">
            <a:off x="5691981" y="2242344"/>
            <a:ext cx="436563" cy="1133475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35" name="AutoShape 16">
            <a:extLst>
              <a:ext uri="{FF2B5EF4-FFF2-40B4-BE49-F238E27FC236}">
                <a16:creationId xmlns:a16="http://schemas.microsoft.com/office/drawing/2014/main" id="{C8B8815F-18D7-234E-BFDE-BCC436164F26}"/>
              </a:ext>
            </a:extLst>
          </p:cNvPr>
          <p:cNvCxnSpPr>
            <a:cxnSpLocks noChangeShapeType="1"/>
            <a:stCxn id="30725" idx="4"/>
            <a:endCxn id="30727" idx="1"/>
          </p:cNvCxnSpPr>
          <p:nvPr/>
        </p:nvCxnSpPr>
        <p:spPr bwMode="auto">
          <a:xfrm rot="5400000">
            <a:off x="4810125" y="3636963"/>
            <a:ext cx="581025" cy="161925"/>
          </a:xfrm>
          <a:prstGeom prst="bentConnector3">
            <a:avLst>
              <a:gd name="adj1" fmla="val 44264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36" name="AutoShape 17">
            <a:extLst>
              <a:ext uri="{FF2B5EF4-FFF2-40B4-BE49-F238E27FC236}">
                <a16:creationId xmlns:a16="http://schemas.microsoft.com/office/drawing/2014/main" id="{F7E21139-776E-D748-BD2F-93F6F718003D}"/>
              </a:ext>
            </a:extLst>
          </p:cNvPr>
          <p:cNvCxnSpPr>
            <a:cxnSpLocks noChangeShapeType="1"/>
            <a:stCxn id="30725" idx="4"/>
            <a:endCxn id="30728" idx="1"/>
          </p:cNvCxnSpPr>
          <p:nvPr/>
        </p:nvCxnSpPr>
        <p:spPr bwMode="auto">
          <a:xfrm rot="16200000" flipH="1">
            <a:off x="5457825" y="3151188"/>
            <a:ext cx="581025" cy="1133475"/>
          </a:xfrm>
          <a:prstGeom prst="bentConnector3">
            <a:avLst>
              <a:gd name="adj1" fmla="val 44264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37" name="AutoShape 18">
            <a:extLst>
              <a:ext uri="{FF2B5EF4-FFF2-40B4-BE49-F238E27FC236}">
                <a16:creationId xmlns:a16="http://schemas.microsoft.com/office/drawing/2014/main" id="{8FE70AE6-307C-6847-B4C0-5A6C52FDA2DE}"/>
              </a:ext>
            </a:extLst>
          </p:cNvPr>
          <p:cNvCxnSpPr>
            <a:cxnSpLocks noChangeShapeType="1"/>
            <a:stCxn id="30726" idx="4"/>
            <a:endCxn id="30728" idx="7"/>
          </p:cNvCxnSpPr>
          <p:nvPr/>
        </p:nvCxnSpPr>
        <p:spPr bwMode="auto">
          <a:xfrm rot="16200000" flipH="1">
            <a:off x="6267450" y="3636963"/>
            <a:ext cx="581025" cy="161925"/>
          </a:xfrm>
          <a:prstGeom prst="bentConnector3">
            <a:avLst>
              <a:gd name="adj1" fmla="val 68032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38" name="AutoShape 19">
            <a:extLst>
              <a:ext uri="{FF2B5EF4-FFF2-40B4-BE49-F238E27FC236}">
                <a16:creationId xmlns:a16="http://schemas.microsoft.com/office/drawing/2014/main" id="{7B2149FF-99E0-C747-BEF9-777B95E82E14}"/>
              </a:ext>
            </a:extLst>
          </p:cNvPr>
          <p:cNvCxnSpPr>
            <a:cxnSpLocks noChangeShapeType="1"/>
            <a:stCxn id="30726" idx="4"/>
            <a:endCxn id="30727" idx="7"/>
          </p:cNvCxnSpPr>
          <p:nvPr/>
        </p:nvCxnSpPr>
        <p:spPr bwMode="auto">
          <a:xfrm rot="5400000">
            <a:off x="5619750" y="3151188"/>
            <a:ext cx="581025" cy="1133475"/>
          </a:xfrm>
          <a:prstGeom prst="bentConnector3">
            <a:avLst>
              <a:gd name="adj1" fmla="val 68579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39" name="AutoShape 20">
            <a:extLst>
              <a:ext uri="{FF2B5EF4-FFF2-40B4-BE49-F238E27FC236}">
                <a16:creationId xmlns:a16="http://schemas.microsoft.com/office/drawing/2014/main" id="{00DD6833-AFBE-154B-8EEC-7F6D04429F6E}"/>
              </a:ext>
            </a:extLst>
          </p:cNvPr>
          <p:cNvCxnSpPr>
            <a:cxnSpLocks noChangeShapeType="1"/>
            <a:stCxn id="30727" idx="4"/>
            <a:endCxn id="30729" idx="1"/>
          </p:cNvCxnSpPr>
          <p:nvPr/>
        </p:nvCxnSpPr>
        <p:spPr bwMode="auto">
          <a:xfrm rot="16200000" flipH="1">
            <a:off x="5229225" y="4370388"/>
            <a:ext cx="428625" cy="523875"/>
          </a:xfrm>
          <a:prstGeom prst="bentConnector3">
            <a:avLst>
              <a:gd name="adj1" fmla="val 42222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40" name="AutoShape 21">
            <a:extLst>
              <a:ext uri="{FF2B5EF4-FFF2-40B4-BE49-F238E27FC236}">
                <a16:creationId xmlns:a16="http://schemas.microsoft.com/office/drawing/2014/main" id="{6581DFEC-E0D9-A741-A28A-7633CB0EAE05}"/>
              </a:ext>
            </a:extLst>
          </p:cNvPr>
          <p:cNvCxnSpPr>
            <a:cxnSpLocks noChangeShapeType="1"/>
            <a:stCxn id="30728" idx="4"/>
            <a:endCxn id="30729" idx="7"/>
          </p:cNvCxnSpPr>
          <p:nvPr/>
        </p:nvCxnSpPr>
        <p:spPr bwMode="auto">
          <a:xfrm rot="5400000">
            <a:off x="6038850" y="4408488"/>
            <a:ext cx="428625" cy="447675"/>
          </a:xfrm>
          <a:prstGeom prst="bentConnector3">
            <a:avLst>
              <a:gd name="adj1" fmla="val 42222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861" name="Text Box 22">
            <a:extLst>
              <a:ext uri="{FF2B5EF4-FFF2-40B4-BE49-F238E27FC236}">
                <a16:creationId xmlns:a16="http://schemas.microsoft.com/office/drawing/2014/main" id="{4317B838-96D7-8145-AE33-997A66DB7B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0" y="5557838"/>
            <a:ext cx="3063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z</a:t>
            </a:r>
          </a:p>
        </p:txBody>
      </p:sp>
      <p:cxnSp>
        <p:nvCxnSpPr>
          <p:cNvPr id="30742" name="AutoShape 23">
            <a:extLst>
              <a:ext uri="{FF2B5EF4-FFF2-40B4-BE49-F238E27FC236}">
                <a16:creationId xmlns:a16="http://schemas.microsoft.com/office/drawing/2014/main" id="{0940DFA4-8C22-9F4B-B917-4D6FDB3DB415}"/>
              </a:ext>
            </a:extLst>
          </p:cNvPr>
          <p:cNvCxnSpPr>
            <a:cxnSpLocks noChangeShapeType="1"/>
            <a:stCxn id="30729" idx="4"/>
            <a:endCxn id="35861" idx="0"/>
          </p:cNvCxnSpPr>
          <p:nvPr/>
        </p:nvCxnSpPr>
        <p:spPr bwMode="auto">
          <a:xfrm rot="16200000" flipH="1">
            <a:off x="5712619" y="5401469"/>
            <a:ext cx="311150" cy="1588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8C8E247E-9D39-774C-8235-FE433E6795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6800" y="4419600"/>
            <a:ext cx="12763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Arial" panose="020B0604020202020204" pitchFamily="34" charset="0"/>
              </a:rPr>
              <a:t>Sequential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ADECD8A-9A22-9348-8B0E-0A15BBD820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5600" y="5105400"/>
            <a:ext cx="10953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Arial" panose="020B0604020202020204" pitchFamily="34" charset="0"/>
              </a:rPr>
              <a:t>Dataflow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  <p:bldP spid="30725" grpId="0" animBg="1"/>
      <p:bldP spid="30726" grpId="0" animBg="1"/>
      <p:bldP spid="30727" grpId="0" animBg="1"/>
      <p:bldP spid="30728" grpId="0" animBg="1"/>
      <p:bldP spid="30729" grpId="0" animBg="1"/>
      <p:bldP spid="30730" grpId="0"/>
      <p:bldP spid="30731" grpId="0"/>
      <p:bldP spid="35861" grpId="0"/>
      <p:bldP spid="2" grpId="0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7" name="Title 1">
            <a:extLst>
              <a:ext uri="{FF2B5EF4-FFF2-40B4-BE49-F238E27FC236}">
                <a16:creationId xmlns:a16="http://schemas.microsoft.com/office/drawing/2014/main" id="{E8602481-E6C3-6D47-9290-2A45E5D5315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More on Data Flow</a:t>
            </a:r>
          </a:p>
        </p:txBody>
      </p:sp>
      <p:sp>
        <p:nvSpPr>
          <p:cNvPr id="167938" name="Content Placeholder 2">
            <a:extLst>
              <a:ext uri="{FF2B5EF4-FFF2-40B4-BE49-F238E27FC236}">
                <a16:creationId xmlns:a16="http://schemas.microsoft.com/office/drawing/2014/main" id="{5A5C6FA4-2A13-0A4F-8C0E-77AFA17731F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In a data flow machine, a program consists of data flow nodes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 data flow node fires (fetched and executed) when all it inputs are ready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i.e. when all inputs have tokens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Data flow node and its ISA representation</a:t>
            </a:r>
          </a:p>
        </p:txBody>
      </p:sp>
      <p:sp>
        <p:nvSpPr>
          <p:cNvPr id="167939" name="Slide Number Placeholder 3">
            <a:extLst>
              <a:ext uri="{FF2B5EF4-FFF2-40B4-BE49-F238E27FC236}">
                <a16:creationId xmlns:a16="http://schemas.microsoft.com/office/drawing/2014/main" id="{0429CCD8-3599-4646-9558-E41B9D88CDE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FE1C828-CD07-BC47-84A5-4FB75FFA040A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167940" name="Picture 4">
            <a:extLst>
              <a:ext uri="{FF2B5EF4-FFF2-40B4-BE49-F238E27FC236}">
                <a16:creationId xmlns:a16="http://schemas.microsoft.com/office/drawing/2014/main" id="{9E69057C-5C13-0041-9376-FC2EF7816F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19600"/>
            <a:ext cx="9144000" cy="211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1" name="Title 1">
            <a:extLst>
              <a:ext uri="{FF2B5EF4-FFF2-40B4-BE49-F238E27FC236}">
                <a16:creationId xmlns:a16="http://schemas.microsoft.com/office/drawing/2014/main" id="{AB61A797-73B3-3442-A17B-2FD5E2D2E0B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Data Flow Nodes</a:t>
            </a:r>
          </a:p>
        </p:txBody>
      </p:sp>
      <p:sp>
        <p:nvSpPr>
          <p:cNvPr id="168962" name="Slide Number Placeholder 3">
            <a:extLst>
              <a:ext uri="{FF2B5EF4-FFF2-40B4-BE49-F238E27FC236}">
                <a16:creationId xmlns:a16="http://schemas.microsoft.com/office/drawing/2014/main" id="{27F2752E-DBA6-D74C-B51D-8AF4F7DBD9F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B8B1A115-E2CD-E740-A408-712FF6FF25C0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168963" name="Picture 2">
            <a:extLst>
              <a:ext uri="{FF2B5EF4-FFF2-40B4-BE49-F238E27FC236}">
                <a16:creationId xmlns:a16="http://schemas.microsoft.com/office/drawing/2014/main" id="{7D865F0D-7C86-5247-9D76-181FF959FE4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08125" y="996950"/>
            <a:ext cx="6051550" cy="5194300"/>
          </a:xfrm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5" name="Title 1">
            <a:extLst>
              <a:ext uri="{FF2B5EF4-FFF2-40B4-BE49-F238E27FC236}">
                <a16:creationId xmlns:a16="http://schemas.microsoft.com/office/drawing/2014/main" id="{72D6DF69-6176-A843-B1FD-80DDB21D028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An Example Data Flow Program</a:t>
            </a:r>
          </a:p>
        </p:txBody>
      </p:sp>
      <p:sp>
        <p:nvSpPr>
          <p:cNvPr id="169986" name="Slide Number Placeholder 3">
            <a:extLst>
              <a:ext uri="{FF2B5EF4-FFF2-40B4-BE49-F238E27FC236}">
                <a16:creationId xmlns:a16="http://schemas.microsoft.com/office/drawing/2014/main" id="{9AAA6C5E-962F-044F-99A5-07B7EADE99B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8E7D2A43-0351-2F41-BE0B-3F0C94658356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169987" name="Picture 2">
            <a:extLst>
              <a:ext uri="{FF2B5EF4-FFF2-40B4-BE49-F238E27FC236}">
                <a16:creationId xmlns:a16="http://schemas.microsoft.com/office/drawing/2014/main" id="{CCE8A170-BAB9-1B42-A949-B0550590716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1540000">
            <a:off x="2116138" y="984250"/>
            <a:ext cx="4913312" cy="5678488"/>
          </a:xfrm>
        </p:spPr>
      </p:pic>
      <p:sp>
        <p:nvSpPr>
          <p:cNvPr id="169988" name="TextBox 4">
            <a:extLst>
              <a:ext uri="{FF2B5EF4-FFF2-40B4-BE49-F238E27FC236}">
                <a16:creationId xmlns:a16="http://schemas.microsoft.com/office/drawing/2014/main" id="{BD395982-A399-A446-83D5-00E9FF5662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9800" y="5410200"/>
            <a:ext cx="685800" cy="3698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OUT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09" name="Title 1">
            <a:extLst>
              <a:ext uri="{FF2B5EF4-FFF2-40B4-BE49-F238E27FC236}">
                <a16:creationId xmlns:a16="http://schemas.microsoft.com/office/drawing/2014/main" id="{878382B4-29A1-3848-B86B-0B030413149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ISA-level Tradeoff: Instruction Pointer</a:t>
            </a:r>
          </a:p>
        </p:txBody>
      </p:sp>
      <p:sp>
        <p:nvSpPr>
          <p:cNvPr id="43011" name="Content Placeholder 2">
            <a:extLst>
              <a:ext uri="{FF2B5EF4-FFF2-40B4-BE49-F238E27FC236}">
                <a16:creationId xmlns:a16="http://schemas.microsoft.com/office/drawing/2014/main" id="{D490C558-A1F2-CC40-945B-C501176C9F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/>
              <a:t>Do we need an instruction pointer in the ISA?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>
                <a:ea typeface="ＭＳ Ｐゴシック" charset="0"/>
              </a:rPr>
              <a:t>Yes: Control-driven, sequential execution</a:t>
            </a:r>
          </a:p>
          <a:p>
            <a:pPr lvl="2">
              <a:buFont typeface="Wingdings" charset="0"/>
              <a:buChar char="n"/>
              <a:defRPr/>
            </a:pPr>
            <a:r>
              <a:rPr lang="en-US" dirty="0">
                <a:ea typeface="ＭＳ Ｐゴシック" charset="0"/>
              </a:rPr>
              <a:t>An instruction is executed when the IP points to it</a:t>
            </a:r>
          </a:p>
          <a:p>
            <a:pPr lvl="2">
              <a:buFont typeface="Wingdings" charset="0"/>
              <a:buChar char="n"/>
              <a:defRPr/>
            </a:pPr>
            <a:r>
              <a:rPr lang="en-US" dirty="0">
                <a:ea typeface="ＭＳ Ｐゴシック" charset="0"/>
              </a:rPr>
              <a:t>IP automatically changes sequentially (except for control flow instructions)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>
                <a:ea typeface="ＭＳ Ｐゴシック" charset="0"/>
              </a:rPr>
              <a:t>No: Data-driven, parallel execution</a:t>
            </a:r>
          </a:p>
          <a:p>
            <a:pPr lvl="2">
              <a:buFont typeface="Wingdings" charset="0"/>
              <a:buChar char="n"/>
              <a:defRPr/>
            </a:pPr>
            <a:r>
              <a:rPr lang="en-US" dirty="0">
                <a:ea typeface="ＭＳ Ｐゴシック" charset="0"/>
              </a:rPr>
              <a:t>An instruction is executed when all its operand values are available (</a:t>
            </a:r>
            <a:r>
              <a:rPr lang="en-US" dirty="0">
                <a:solidFill>
                  <a:srgbClr val="0000FF"/>
                </a:solidFill>
                <a:ea typeface="ＭＳ Ｐゴシック" charset="0"/>
              </a:rPr>
              <a:t>data flow</a:t>
            </a:r>
            <a:r>
              <a:rPr lang="en-US" dirty="0">
                <a:ea typeface="ＭＳ Ｐゴシック" charset="0"/>
              </a:rPr>
              <a:t>)</a:t>
            </a:r>
          </a:p>
          <a:p>
            <a:pPr lvl="2">
              <a:buFont typeface="Wingdings" charset="0"/>
              <a:buChar char="n"/>
              <a:defRPr/>
            </a:pPr>
            <a:endParaRPr lang="en-US" dirty="0">
              <a:ea typeface="ＭＳ Ｐゴシック" charset="0"/>
            </a:endParaRPr>
          </a:p>
          <a:p>
            <a:pPr>
              <a:buFont typeface="Wingdings" charset="0"/>
              <a:buChar char="n"/>
              <a:defRPr/>
            </a:pPr>
            <a:r>
              <a:rPr lang="en-US" dirty="0"/>
              <a:t>Tradeoffs: MANY high-level ones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sz="2000" dirty="0">
                <a:ea typeface="ＭＳ Ｐゴシック" charset="0"/>
              </a:rPr>
              <a:t>Ease of programming (for average programmers)?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sz="2000" dirty="0">
                <a:ea typeface="ＭＳ Ｐゴシック" charset="0"/>
              </a:rPr>
              <a:t>Ease of compilation?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sz="2000" dirty="0">
                <a:ea typeface="ＭＳ Ｐゴシック" charset="0"/>
              </a:rPr>
              <a:t>Performance: Extraction of parallelism?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sz="2000" dirty="0">
                <a:ea typeface="ＭＳ Ｐゴシック" charset="0"/>
              </a:rPr>
              <a:t>Hardware complexity?</a:t>
            </a:r>
          </a:p>
          <a:p>
            <a:pPr marL="344487" lvl="1" indent="0">
              <a:buFont typeface="Wingdings" charset="0"/>
              <a:buNone/>
              <a:defRPr/>
            </a:pPr>
            <a:endParaRPr lang="en-US" sz="2000" dirty="0">
              <a:ea typeface="ＭＳ Ｐゴシック" charset="0"/>
            </a:endParaRPr>
          </a:p>
        </p:txBody>
      </p:sp>
      <p:sp>
        <p:nvSpPr>
          <p:cNvPr id="171011" name="Slide Number Placeholder 3">
            <a:extLst>
              <a:ext uri="{FF2B5EF4-FFF2-40B4-BE49-F238E27FC236}">
                <a16:creationId xmlns:a16="http://schemas.microsoft.com/office/drawing/2014/main" id="{570D3BDC-F259-8842-9BFE-0DB65213325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2ED8D0EF-340F-6140-A252-A9EA6FFAA1B4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Title 1">
            <a:extLst>
              <a:ext uri="{FF2B5EF4-FFF2-40B4-BE49-F238E27FC236}">
                <a16:creationId xmlns:a16="http://schemas.microsoft.com/office/drawing/2014/main" id="{FBC9F3C5-BBB8-3043-86F6-7FEE529B355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Readings</a:t>
            </a:r>
          </a:p>
        </p:txBody>
      </p:sp>
      <p:sp>
        <p:nvSpPr>
          <p:cNvPr id="19458" name="Content Placeholder 2">
            <a:extLst>
              <a:ext uri="{FF2B5EF4-FFF2-40B4-BE49-F238E27FC236}">
                <a16:creationId xmlns:a16="http://schemas.microsoft.com/office/drawing/2014/main" id="{11999A4A-8D8C-0542-9D21-8306EAFE9B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>
            <a:normAutofit/>
          </a:bodyPr>
          <a:lstStyle/>
          <a:p>
            <a:pPr>
              <a:buFont typeface="Wingdings" charset="2"/>
              <a:buChar char="n"/>
              <a:defRPr/>
            </a:pP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This week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Introduction to microarchitecture and single-cycle microarchitecture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dirty="0">
                <a:ea typeface="ＭＳ Ｐゴシック" charset="-128"/>
              </a:rPr>
              <a:t>H&amp;H, Chapter 7.1-7.3</a:t>
            </a:r>
            <a:endParaRPr lang="en-US" dirty="0"/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P&amp;P, Appendices A and C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dirty="0"/>
              <a:t>Multi-cycle microarchitecture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dirty="0">
                <a:ea typeface="ＭＳ Ｐゴシック" charset="-128"/>
              </a:rPr>
              <a:t>H&amp;H, Chapter 7</a:t>
            </a:r>
            <a:r>
              <a:rPr lang="en-US" dirty="0"/>
              <a:t>.4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P&amp;P, Appendices A and C</a:t>
            </a: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solidFill>
                <a:srgbClr val="0432FF"/>
              </a:solidFill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Next week</a:t>
            </a: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dirty="0"/>
              <a:t>Pipelining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dirty="0">
                <a:ea typeface="ＭＳ Ｐゴシック" charset="-128"/>
              </a:rPr>
              <a:t>H&amp;H, Chapter 7.5</a:t>
            </a:r>
          </a:p>
          <a:p>
            <a:pPr lvl="1">
              <a:buFont typeface="Wingdings" charset="2"/>
              <a:buChar char="n"/>
              <a:defRPr/>
            </a:pPr>
            <a:r>
              <a:rPr lang="en-US" dirty="0">
                <a:ea typeface="ＭＳ Ｐゴシック" charset="-128"/>
              </a:rPr>
              <a:t>Pipelining Issues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dirty="0">
                <a:ea typeface="ＭＳ Ｐゴシック" charset="-128"/>
              </a:rPr>
              <a:t>H&amp;H, Chapter 7.8.1-7.8.3</a:t>
            </a:r>
          </a:p>
          <a:p>
            <a:pPr lvl="2">
              <a:buFont typeface="Wingdings" charset="2"/>
              <a:buChar char="n"/>
              <a:defRPr/>
            </a:pPr>
            <a:endParaRPr lang="en-US" dirty="0">
              <a:ea typeface="ＭＳ Ｐゴシック" charset="-128"/>
            </a:endParaRPr>
          </a:p>
          <a:p>
            <a:pPr marL="344487" lvl="1" indent="0">
              <a:buFont typeface="Wingdings" pitchFamily="2" charset="2"/>
              <a:buNone/>
              <a:defRPr/>
            </a:pPr>
            <a:endParaRPr lang="en-US" altLang="en-US" dirty="0">
              <a:ea typeface="ＭＳ Ｐゴシック" charset="-128"/>
            </a:endParaRPr>
          </a:p>
        </p:txBody>
      </p:sp>
      <p:sp>
        <p:nvSpPr>
          <p:cNvPr id="152579" name="Slide Number Placeholder 3">
            <a:extLst>
              <a:ext uri="{FF2B5EF4-FFF2-40B4-BE49-F238E27FC236}">
                <a16:creationId xmlns:a16="http://schemas.microsoft.com/office/drawing/2014/main" id="{B1F3595B-8540-C949-A88F-5C99B8ADC3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477CC204-860F-1E40-8CFD-FA99DC9F31BD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3" name="Title 1">
            <a:extLst>
              <a:ext uri="{FF2B5EF4-FFF2-40B4-BE49-F238E27FC236}">
                <a16:creationId xmlns:a16="http://schemas.microsoft.com/office/drawing/2014/main" id="{35288DA0-B2A9-3C4B-820D-43A17E08C48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ISA vs. Microarchitecture Level Tradeoff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BE6B11-FF71-4241-8B27-91FFAC259F4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similar tradeoff (control vs. data-driven execution) can be made at the microarchitecture level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ISA: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Specifies how the </a:t>
            </a:r>
            <a:r>
              <a:rPr lang="en-US" altLang="en-US" b="1">
                <a:solidFill>
                  <a:srgbClr val="0432FF"/>
                </a:solidFill>
                <a:ea typeface="ＭＳ Ｐゴシック" panose="020B0600070205080204" pitchFamily="34" charset="-128"/>
              </a:rPr>
              <a:t>programmer sees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the instructions to be executed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Programmer sees a sequential, control-flow execution order vs.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Programmer sees a data-flow execution order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Microarchitecture: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How the </a:t>
            </a:r>
            <a:r>
              <a:rPr lang="en-US" altLang="en-US" b="1">
                <a:solidFill>
                  <a:srgbClr val="0432FF"/>
                </a:solidFill>
                <a:ea typeface="ＭＳ Ｐゴシック" panose="020B0600070205080204" pitchFamily="34" charset="-128"/>
              </a:rPr>
              <a:t>underlying implementation actually executes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 instructions 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Microarchitecture can execute instructions in any order as long as it obeys the semantics specified by the ISA when making the instruction results visible to software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Programmer should see the order specified by the ISA</a:t>
            </a:r>
          </a:p>
        </p:txBody>
      </p:sp>
      <p:sp>
        <p:nvSpPr>
          <p:cNvPr id="172035" name="Slide Number Placeholder 3">
            <a:extLst>
              <a:ext uri="{FF2B5EF4-FFF2-40B4-BE49-F238E27FC236}">
                <a16:creationId xmlns:a16="http://schemas.microsoft.com/office/drawing/2014/main" id="{71B36024-DB59-6C4D-ABB1-EA901F5B750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990AE216-0909-5D48-81EE-5BFF882F5413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7" name="Title 1">
            <a:extLst>
              <a:ext uri="{FF2B5EF4-FFF2-40B4-BE49-F238E27FC236}">
                <a16:creationId xmlns:a16="http://schemas.microsoft.com/office/drawing/2014/main" id="{0F742AA0-75DB-F545-9EE3-0770DAB5918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Let’s Get Back to the Von Neumann Model</a:t>
            </a:r>
          </a:p>
        </p:txBody>
      </p:sp>
      <p:sp>
        <p:nvSpPr>
          <p:cNvPr id="44034" name="Content Placeholder 2">
            <a:extLst>
              <a:ext uri="{FF2B5EF4-FFF2-40B4-BE49-F238E27FC236}">
                <a16:creationId xmlns:a16="http://schemas.microsoft.com/office/drawing/2014/main" id="{8A5355B1-8E8F-2A47-97C7-00A0E57B8F5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But, if you want to learn more about dataflow…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Dennis and Misunas, “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A preliminary architecture for a basic data-flow processor</a:t>
            </a:r>
            <a:r>
              <a:rPr lang="en-US" altLang="ja-JP">
                <a:ea typeface="ＭＳ Ｐゴシック" panose="020B0600070205080204" pitchFamily="34" charset="-128"/>
              </a:rPr>
              <a:t>,</a:t>
            </a:r>
            <a:r>
              <a:rPr lang="en-US" altLang="en-US"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ea typeface="ＭＳ Ｐゴシック" panose="020B0600070205080204" pitchFamily="34" charset="-128"/>
              </a:rPr>
              <a:t> ISCA 1974.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Gurd et al., “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The Manchester prototype dataflow computer</a:t>
            </a:r>
            <a:r>
              <a:rPr lang="en-US" altLang="ja-JP">
                <a:ea typeface="ＭＳ Ｐゴシック" panose="020B0600070205080204" pitchFamily="34" charset="-128"/>
              </a:rPr>
              <a:t>,</a:t>
            </a:r>
            <a:r>
              <a:rPr lang="en-US" altLang="en-US"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ea typeface="ＭＳ Ｐゴシック" panose="020B0600070205080204" pitchFamily="34" charset="-128"/>
              </a:rPr>
              <a:t> CACM 1985.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A later lecture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If you are really impatient: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hlinkClick r:id="rId2"/>
              </a:rPr>
              <a:t>http://www.youtube.com/watch?v=D2uue7izU2c</a:t>
            </a:r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  <a:hlinkClick r:id="rId3"/>
              </a:rPr>
              <a:t>http://www.ece.cmu.edu/~ece740/f13/lib/exe/fetch.php?media=onur-740-fall13-module5.2.1-dataflow-part1.ppt</a:t>
            </a:r>
            <a:r>
              <a:rPr lang="en-US" altLang="en-US">
                <a:ea typeface="ＭＳ Ｐゴシック" panose="020B0600070205080204" pitchFamily="34" charset="-128"/>
              </a:rPr>
              <a:t> 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73059" name="Slide Number Placeholder 3">
            <a:extLst>
              <a:ext uri="{FF2B5EF4-FFF2-40B4-BE49-F238E27FC236}">
                <a16:creationId xmlns:a16="http://schemas.microsoft.com/office/drawing/2014/main" id="{8B580D03-5B60-D149-849E-A1C897575E0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174DB260-FE80-F048-A4F8-1AF3E3EAF203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21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1" name="Title 1">
            <a:extLst>
              <a:ext uri="{FF2B5EF4-FFF2-40B4-BE49-F238E27FC236}">
                <a16:creationId xmlns:a16="http://schemas.microsoft.com/office/drawing/2014/main" id="{29B3588C-7F83-044A-8EF0-F12EA6A6BA7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Von-Neumann Model</a:t>
            </a:r>
          </a:p>
        </p:txBody>
      </p:sp>
      <p:sp>
        <p:nvSpPr>
          <p:cNvPr id="45058" name="Content Placeholder 2">
            <a:extLst>
              <a:ext uri="{FF2B5EF4-FFF2-40B4-BE49-F238E27FC236}">
                <a16:creationId xmlns:a16="http://schemas.microsoft.com/office/drawing/2014/main" id="{C1374786-9407-1148-8E7A-DEDA72E0961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7630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All major </a:t>
            </a:r>
            <a:r>
              <a:rPr lang="en-US" altLang="en-US" i="1">
                <a:solidFill>
                  <a:srgbClr val="0000FF"/>
                </a:solidFill>
                <a:ea typeface="ＭＳ Ｐゴシック" panose="020B0600070205080204" pitchFamily="34" charset="-128"/>
              </a:rPr>
              <a:t>instruction set architectures </a:t>
            </a:r>
            <a:r>
              <a:rPr lang="en-US" altLang="en-US">
                <a:ea typeface="ＭＳ Ｐゴシック" panose="020B0600070205080204" pitchFamily="34" charset="-128"/>
              </a:rPr>
              <a:t>today use this model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x86, ARM, MIPS, SPARC, Alpha, POWER, RISC-V, …</a:t>
            </a:r>
          </a:p>
          <a:p>
            <a:endParaRPr lang="en-US" altLang="en-US" sz="1400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Underneath (at the microarchitecture level), </a:t>
            </a:r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the execution model of almost all </a:t>
            </a:r>
            <a:r>
              <a:rPr lang="en-US" altLang="en-US" i="1">
                <a:solidFill>
                  <a:srgbClr val="0000FF"/>
                </a:solidFill>
                <a:ea typeface="ＭＳ Ｐゴシック" panose="020B0600070205080204" pitchFamily="34" charset="-128"/>
              </a:rPr>
              <a:t>implementations</a:t>
            </a:r>
            <a:r>
              <a:rPr lang="en-US" altLang="en-US">
                <a:ea typeface="ＭＳ Ｐゴシック" panose="020B0600070205080204" pitchFamily="34" charset="-128"/>
              </a:rPr>
              <a:t> </a:t>
            </a:r>
            <a:r>
              <a:rPr lang="en-US" altLang="en-US" i="1">
                <a:solidFill>
                  <a:srgbClr val="0000FF"/>
                </a:solidFill>
                <a:ea typeface="ＭＳ Ｐゴシック" panose="020B0600070205080204" pitchFamily="34" charset="-128"/>
              </a:rPr>
              <a:t>(or, microarchitectures) </a:t>
            </a:r>
            <a:r>
              <a:rPr lang="en-US" altLang="en-US">
                <a:ea typeface="ＭＳ Ｐゴシック" panose="020B0600070205080204" pitchFamily="34" charset="-128"/>
              </a:rPr>
              <a:t>is very different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Pipelined instruction execution: </a:t>
            </a:r>
            <a:r>
              <a:rPr lang="en-US" altLang="en-US" i="1">
                <a:ea typeface="ＭＳ Ｐゴシック" panose="020B0600070205080204" pitchFamily="34" charset="-128"/>
              </a:rPr>
              <a:t>Intel 80486 uarch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Multiple instructions at a time: </a:t>
            </a:r>
            <a:r>
              <a:rPr lang="en-US" altLang="en-US" i="1">
                <a:ea typeface="ＭＳ Ｐゴシック" panose="020B0600070205080204" pitchFamily="34" charset="-128"/>
              </a:rPr>
              <a:t>Intel Pentium uarch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Out-of-order execution: </a:t>
            </a:r>
            <a:r>
              <a:rPr lang="en-US" altLang="en-US" i="1">
                <a:ea typeface="ＭＳ Ｐゴシック" panose="020B0600070205080204" pitchFamily="34" charset="-128"/>
              </a:rPr>
              <a:t>Intel Pentium Pro uarch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Separate instruction and data caches</a:t>
            </a:r>
          </a:p>
          <a:p>
            <a:pPr lvl="1"/>
            <a:endParaRPr lang="en-US" altLang="en-US" sz="1400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But, what happens underneath that is </a:t>
            </a:r>
            <a:r>
              <a:rPr lang="en-US" altLang="en-US" b="1" i="1">
                <a:ea typeface="ＭＳ Ｐゴシック" panose="020B0600070205080204" pitchFamily="34" charset="-128"/>
              </a:rPr>
              <a:t>not</a:t>
            </a:r>
            <a:r>
              <a:rPr lang="en-US" altLang="en-US">
                <a:ea typeface="ＭＳ Ｐゴシック" panose="020B0600070205080204" pitchFamily="34" charset="-128"/>
              </a:rPr>
              <a:t> </a:t>
            </a:r>
            <a:r>
              <a:rPr lang="en-US" altLang="en-US" b="1">
                <a:ea typeface="ＭＳ Ｐゴシック" panose="020B0600070205080204" pitchFamily="34" charset="-128"/>
              </a:rPr>
              <a:t>consistent</a:t>
            </a:r>
            <a:r>
              <a:rPr lang="en-US" altLang="en-US">
                <a:ea typeface="ＭＳ Ｐゴシック" panose="020B0600070205080204" pitchFamily="34" charset="-128"/>
              </a:rPr>
              <a:t> with the von Neumann model is </a:t>
            </a:r>
            <a:r>
              <a:rPr lang="en-US" altLang="en-US" b="1" i="1">
                <a:ea typeface="ＭＳ Ｐゴシック" panose="020B0600070205080204" pitchFamily="34" charset="-128"/>
              </a:rPr>
              <a:t>not</a:t>
            </a:r>
            <a:r>
              <a:rPr lang="en-US" altLang="en-US">
                <a:ea typeface="ＭＳ Ｐゴシック" panose="020B0600070205080204" pitchFamily="34" charset="-128"/>
              </a:rPr>
              <a:t> </a:t>
            </a:r>
            <a:r>
              <a:rPr lang="en-US" altLang="en-US" b="1">
                <a:ea typeface="ＭＳ Ｐゴシック" panose="020B0600070205080204" pitchFamily="34" charset="-128"/>
              </a:rPr>
              <a:t>exposed</a:t>
            </a:r>
            <a:r>
              <a:rPr lang="en-US" altLang="en-US">
                <a:ea typeface="ＭＳ Ｐゴシック" panose="020B0600070205080204" pitchFamily="34" charset="-128"/>
              </a:rPr>
              <a:t> to software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Difference between ISA and microarchitecture</a:t>
            </a:r>
          </a:p>
        </p:txBody>
      </p:sp>
      <p:sp>
        <p:nvSpPr>
          <p:cNvPr id="174083" name="Slide Number Placeholder 3">
            <a:extLst>
              <a:ext uri="{FF2B5EF4-FFF2-40B4-BE49-F238E27FC236}">
                <a16:creationId xmlns:a16="http://schemas.microsoft.com/office/drawing/2014/main" id="{4A853C33-0AAC-E044-94C1-18E6D9DA98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D4360381-C13B-B24E-A26B-DBFDF185127F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22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5" name="Title 1">
            <a:extLst>
              <a:ext uri="{FF2B5EF4-FFF2-40B4-BE49-F238E27FC236}">
                <a16:creationId xmlns:a16="http://schemas.microsoft.com/office/drawing/2014/main" id="{8A8D38A2-2D1C-EF4F-A34B-8F9246B3918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What is Computer Architecture?</a:t>
            </a:r>
          </a:p>
        </p:txBody>
      </p:sp>
      <p:sp>
        <p:nvSpPr>
          <p:cNvPr id="175106" name="Content Placeholder 2">
            <a:extLst>
              <a:ext uri="{FF2B5EF4-FFF2-40B4-BE49-F238E27FC236}">
                <a16:creationId xmlns:a16="http://schemas.microsoft.com/office/drawing/2014/main" id="{A4CC45E1-D621-A748-AEC6-D2C12404ED7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b="1">
                <a:ea typeface="ＭＳ Ｐゴシック" panose="020B0600070205080204" pitchFamily="34" charset="-128"/>
              </a:rPr>
              <a:t>ISA+implementation definition: </a:t>
            </a:r>
            <a:r>
              <a:rPr lang="en-US" altLang="en-US">
                <a:ea typeface="ＭＳ Ｐゴシック" panose="020B0600070205080204" pitchFamily="34" charset="-128"/>
              </a:rPr>
              <a:t>The science and art of designing, selecting, and interconnecting hardware components and designing the hardware/software interface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to create a computing system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that meets functional, performance, energy consumption, cost, and other specific goals</a:t>
            </a:r>
            <a:r>
              <a:rPr lang="en-US" altLang="en-US">
                <a:ea typeface="ＭＳ Ｐゴシック" panose="020B0600070205080204" pitchFamily="34" charset="-128"/>
              </a:rPr>
              <a:t>. 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 b="1">
                <a:ea typeface="ＭＳ Ｐゴシック" panose="020B0600070205080204" pitchFamily="34" charset="-128"/>
              </a:rPr>
              <a:t>Traditional (ISA-only) definition:</a:t>
            </a:r>
            <a:r>
              <a:rPr lang="en-US" altLang="en-US">
                <a:ea typeface="ＭＳ Ｐゴシック" panose="020B0600070205080204" pitchFamily="34" charset="-128"/>
              </a:rPr>
              <a:t> </a:t>
            </a:r>
            <a:r>
              <a:rPr lang="ja-JP" altLang="en-US">
                <a:ea typeface="ＭＳ Ｐゴシック" panose="020B0600070205080204" pitchFamily="34" charset="-128"/>
              </a:rPr>
              <a:t>“</a:t>
            </a:r>
            <a:r>
              <a:rPr lang="en-US" altLang="ja-JP">
                <a:ea typeface="ＭＳ Ｐゴシック" panose="020B0600070205080204" pitchFamily="34" charset="-128"/>
              </a:rPr>
              <a:t>The term </a:t>
            </a:r>
            <a:r>
              <a:rPr lang="en-US" altLang="ja-JP" i="1">
                <a:solidFill>
                  <a:srgbClr val="FF3300"/>
                </a:solidFill>
                <a:ea typeface="ＭＳ Ｐゴシック" panose="020B0600070205080204" pitchFamily="34" charset="-128"/>
              </a:rPr>
              <a:t>architecture</a:t>
            </a:r>
            <a:r>
              <a:rPr lang="en-US" altLang="ja-JP">
                <a:ea typeface="ＭＳ Ｐゴシック" panose="020B0600070205080204" pitchFamily="34" charset="-128"/>
              </a:rPr>
              <a:t> is used here to </a:t>
            </a:r>
            <a:r>
              <a:rPr lang="en-US" altLang="ja-JP">
                <a:solidFill>
                  <a:srgbClr val="0432FF"/>
                </a:solidFill>
                <a:ea typeface="ＭＳ Ｐゴシック" panose="020B0600070205080204" pitchFamily="34" charset="-128"/>
              </a:rPr>
              <a:t>describe the attributes of a system as seen by the programmer</a:t>
            </a:r>
            <a:r>
              <a:rPr lang="en-US" altLang="ja-JP">
                <a:ea typeface="ＭＳ Ｐゴシック" panose="020B0600070205080204" pitchFamily="34" charset="-128"/>
              </a:rPr>
              <a:t>, i.e., the conceptual structure and functional behavior as distinct from the organization of the dataflow and controls, the logic design, and the physical implementation.</a:t>
            </a:r>
            <a:r>
              <a:rPr lang="ja-JP" altLang="en-US"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ea typeface="ＭＳ Ｐゴシック" panose="020B0600070205080204" pitchFamily="34" charset="-128"/>
              </a:rPr>
              <a:t> </a:t>
            </a:r>
            <a:br>
              <a:rPr lang="en-US" altLang="ja-JP">
                <a:ea typeface="ＭＳ Ｐゴシック" panose="020B0600070205080204" pitchFamily="34" charset="-128"/>
              </a:rPr>
            </a:br>
            <a:r>
              <a:rPr lang="en-US" altLang="ja-JP">
                <a:ea typeface="ＭＳ Ｐゴシック" panose="020B0600070205080204" pitchFamily="34" charset="-128"/>
              </a:rPr>
              <a:t>	</a:t>
            </a:r>
            <a:r>
              <a:rPr lang="en-US" altLang="ja-JP" i="1">
                <a:ea typeface="ＭＳ Ｐゴシック" panose="020B0600070205080204" pitchFamily="34" charset="-128"/>
              </a:rPr>
              <a:t>Gene Amdahl</a:t>
            </a:r>
            <a:r>
              <a:rPr lang="en-US" altLang="ja-JP">
                <a:ea typeface="ＭＳ Ｐゴシック" panose="020B0600070205080204" pitchFamily="34" charset="-128"/>
              </a:rPr>
              <a:t>, IBM Journal of R&amp;D, April 1964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75107" name="Slide Number Placeholder 3">
            <a:extLst>
              <a:ext uri="{FF2B5EF4-FFF2-40B4-BE49-F238E27FC236}">
                <a16:creationId xmlns:a16="http://schemas.microsoft.com/office/drawing/2014/main" id="{A6017F97-25F5-C249-8301-5CDA5E0DC43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054D0F41-2F1E-8042-B868-32C2E84A0536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23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29" name="Title 1">
            <a:extLst>
              <a:ext uri="{FF2B5EF4-FFF2-40B4-BE49-F238E27FC236}">
                <a16:creationId xmlns:a16="http://schemas.microsoft.com/office/drawing/2014/main" id="{0D2B6622-1E26-D540-A427-CD40C5AE484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ISA vs. Microarchitecture</a:t>
            </a:r>
          </a:p>
        </p:txBody>
      </p:sp>
      <p:sp>
        <p:nvSpPr>
          <p:cNvPr id="176130" name="Content Placeholder 24">
            <a:extLst>
              <a:ext uri="{FF2B5EF4-FFF2-40B4-BE49-F238E27FC236}">
                <a16:creationId xmlns:a16="http://schemas.microsoft.com/office/drawing/2014/main" id="{6FA01365-FBD5-0945-A3F0-472493D731E2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228600" y="1173163"/>
            <a:ext cx="6537325" cy="487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ISA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Agreed upon interface between software and hardware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SW/compiler assumes, HW promises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What the software writer needs to know to write and debug system/user programs 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Microarchitecture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Specific implementation of an ISA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Not visible to the software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Microprocessor</a:t>
            </a:r>
          </a:p>
          <a:p>
            <a:pPr lvl="1"/>
            <a:r>
              <a:rPr lang="en-US" altLang="en-US" b="1">
                <a:ea typeface="ＭＳ Ｐゴシック" panose="020B0600070205080204" pitchFamily="34" charset="-128"/>
              </a:rPr>
              <a:t>ISA, uarch</a:t>
            </a:r>
            <a:r>
              <a:rPr lang="en-US" altLang="en-US">
                <a:ea typeface="ＭＳ Ｐゴシック" panose="020B0600070205080204" pitchFamily="34" charset="-128"/>
              </a:rPr>
              <a:t>, circuits</a:t>
            </a:r>
          </a:p>
          <a:p>
            <a:pPr lvl="1"/>
            <a:r>
              <a:rPr lang="ja-JP" altLang="en-US">
                <a:ea typeface="ＭＳ Ｐゴシック" panose="020B0600070205080204" pitchFamily="34" charset="-128"/>
              </a:rPr>
              <a:t>“</a:t>
            </a:r>
            <a:r>
              <a:rPr lang="en-US" altLang="ja-JP">
                <a:ea typeface="ＭＳ Ｐゴシック" panose="020B0600070205080204" pitchFamily="34" charset="-128"/>
              </a:rPr>
              <a:t>Architecture</a:t>
            </a:r>
            <a:r>
              <a:rPr lang="ja-JP" altLang="en-US"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ea typeface="ＭＳ Ｐゴシック" panose="020B0600070205080204" pitchFamily="34" charset="-128"/>
              </a:rPr>
              <a:t> = ISA + microarchitecture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76131" name="Slide Number Placeholder 3">
            <a:extLst>
              <a:ext uri="{FF2B5EF4-FFF2-40B4-BE49-F238E27FC236}">
                <a16:creationId xmlns:a16="http://schemas.microsoft.com/office/drawing/2014/main" id="{5A73A4C7-0415-BA42-8740-81A51E2FEE4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01ED00C1-3C05-1C4A-8A0B-9BFFA0B0695A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24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76132" name="Text Box 4">
            <a:extLst>
              <a:ext uri="{FF2B5EF4-FFF2-40B4-BE49-F238E27FC236}">
                <a16:creationId xmlns:a16="http://schemas.microsoft.com/office/drawing/2014/main" id="{3FC8ACDD-DF4E-A049-AD55-36C9197F36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65925" y="3408363"/>
            <a:ext cx="1946275" cy="376237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Microarchitecture</a:t>
            </a:r>
          </a:p>
        </p:txBody>
      </p:sp>
      <p:sp>
        <p:nvSpPr>
          <p:cNvPr id="41" name="Text Box 5">
            <a:extLst>
              <a:ext uri="{FF2B5EF4-FFF2-40B4-BE49-F238E27FC236}">
                <a16:creationId xmlns:a16="http://schemas.microsoft.com/office/drawing/2014/main" id="{CE6CF31E-C897-814F-A4B1-B6B5EA796F2E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765925" y="3027363"/>
            <a:ext cx="1946275" cy="37623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ISA</a:t>
            </a:r>
          </a:p>
        </p:txBody>
      </p:sp>
      <p:sp>
        <p:nvSpPr>
          <p:cNvPr id="176134" name="Text Box 6">
            <a:extLst>
              <a:ext uri="{FF2B5EF4-FFF2-40B4-BE49-F238E27FC236}">
                <a16:creationId xmlns:a16="http://schemas.microsoft.com/office/drawing/2014/main" id="{08B2C7E7-8FD8-D24C-BA7E-27E3ADB674E6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765925" y="2646363"/>
            <a:ext cx="1946275" cy="376237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Program</a:t>
            </a:r>
          </a:p>
        </p:txBody>
      </p:sp>
      <p:sp>
        <p:nvSpPr>
          <p:cNvPr id="176135" name="Text Box 7">
            <a:extLst>
              <a:ext uri="{FF2B5EF4-FFF2-40B4-BE49-F238E27FC236}">
                <a16:creationId xmlns:a16="http://schemas.microsoft.com/office/drawing/2014/main" id="{3D7AE2E2-CB6F-9B4D-8343-7ADD1462E6B0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765925" y="2265363"/>
            <a:ext cx="1946275" cy="376237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Algorithm</a:t>
            </a:r>
          </a:p>
        </p:txBody>
      </p:sp>
      <p:sp>
        <p:nvSpPr>
          <p:cNvPr id="176136" name="Text Box 8">
            <a:extLst>
              <a:ext uri="{FF2B5EF4-FFF2-40B4-BE49-F238E27FC236}">
                <a16:creationId xmlns:a16="http://schemas.microsoft.com/office/drawing/2014/main" id="{A66A7BF1-914A-8145-A6A0-3607B9FB7F3C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765925" y="1884363"/>
            <a:ext cx="1946275" cy="376237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Problem</a:t>
            </a:r>
          </a:p>
        </p:txBody>
      </p:sp>
      <p:sp>
        <p:nvSpPr>
          <p:cNvPr id="176137" name="Text Box 9">
            <a:extLst>
              <a:ext uri="{FF2B5EF4-FFF2-40B4-BE49-F238E27FC236}">
                <a16:creationId xmlns:a16="http://schemas.microsoft.com/office/drawing/2014/main" id="{214EE5E6-45BD-254B-975E-4885A7F977D2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765925" y="3789363"/>
            <a:ext cx="1946275" cy="376237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Circuits</a:t>
            </a:r>
          </a:p>
        </p:txBody>
      </p:sp>
      <p:sp>
        <p:nvSpPr>
          <p:cNvPr id="176138" name="Text Box 10">
            <a:extLst>
              <a:ext uri="{FF2B5EF4-FFF2-40B4-BE49-F238E27FC236}">
                <a16:creationId xmlns:a16="http://schemas.microsoft.com/office/drawing/2014/main" id="{713A7968-2113-9F43-986E-596DED5E4DD8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765925" y="4170363"/>
            <a:ext cx="1946275" cy="376237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Electrons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7" name="Title 1">
            <a:extLst>
              <a:ext uri="{FF2B5EF4-FFF2-40B4-BE49-F238E27FC236}">
                <a16:creationId xmlns:a16="http://schemas.microsoft.com/office/drawing/2014/main" id="{7B0F8D1A-F43D-5B44-8F31-0CB00F5527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ISA vs. Microarchitecture</a:t>
            </a:r>
          </a:p>
        </p:txBody>
      </p:sp>
      <p:sp>
        <p:nvSpPr>
          <p:cNvPr id="64514" name="Content Placeholder 2">
            <a:extLst>
              <a:ext uri="{FF2B5EF4-FFF2-40B4-BE49-F238E27FC236}">
                <a16:creationId xmlns:a16="http://schemas.microsoft.com/office/drawing/2014/main" id="{D4FC0481-3A95-4D4D-B305-BB0664B6940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0170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What is part of ISA vs. Uarch?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Gas pedal: interface for </a:t>
            </a:r>
            <a:r>
              <a:rPr lang="ja-JP" altLang="en-US" sz="2000">
                <a:ea typeface="ＭＳ Ｐゴシック" panose="020B0600070205080204" pitchFamily="34" charset="-128"/>
              </a:rPr>
              <a:t>“</a:t>
            </a:r>
            <a:r>
              <a:rPr lang="en-US" altLang="ja-JP" sz="2000">
                <a:ea typeface="ＭＳ Ｐゴシック" panose="020B0600070205080204" pitchFamily="34" charset="-128"/>
              </a:rPr>
              <a:t>acceleration</a:t>
            </a:r>
            <a:r>
              <a:rPr lang="ja-JP" altLang="en-US" sz="2000">
                <a:ea typeface="ＭＳ Ｐゴシック" panose="020B0600070205080204" pitchFamily="34" charset="-128"/>
              </a:rPr>
              <a:t>”</a:t>
            </a:r>
            <a:endParaRPr lang="en-US" altLang="ja-JP" sz="200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Internals of the engine: implement </a:t>
            </a:r>
            <a:r>
              <a:rPr lang="ja-JP" altLang="en-US" sz="2000">
                <a:ea typeface="ＭＳ Ｐゴシック" panose="020B0600070205080204" pitchFamily="34" charset="-128"/>
              </a:rPr>
              <a:t>“</a:t>
            </a:r>
            <a:r>
              <a:rPr lang="en-US" altLang="ja-JP" sz="2000">
                <a:ea typeface="ＭＳ Ｐゴシック" panose="020B0600070205080204" pitchFamily="34" charset="-128"/>
              </a:rPr>
              <a:t>acceleration</a:t>
            </a:r>
            <a:r>
              <a:rPr lang="ja-JP" altLang="en-US" sz="2000">
                <a:ea typeface="ＭＳ Ｐゴシック" panose="020B0600070205080204" pitchFamily="34" charset="-128"/>
              </a:rPr>
              <a:t>”</a:t>
            </a:r>
            <a:endParaRPr lang="en-US" altLang="ja-JP" sz="2000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Implementation (uarch) can be various as long as it satisfies the specification (ISA)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Add instruction vs. Adder implementation</a:t>
            </a:r>
          </a:p>
          <a:p>
            <a:pPr lvl="2"/>
            <a:r>
              <a:rPr lang="en-US" altLang="en-US" sz="1800">
                <a:ea typeface="ＭＳ Ｐゴシック" panose="020B0600070205080204" pitchFamily="34" charset="-128"/>
              </a:rPr>
              <a:t>Bit serial, ripple carry, carry lookahead adders are all part of microarchitecture </a:t>
            </a:r>
            <a:r>
              <a:rPr lang="en-US" altLang="en-US" sz="1800" b="1">
                <a:solidFill>
                  <a:srgbClr val="FF0000"/>
                </a:solidFill>
                <a:ea typeface="ＭＳ Ｐゴシック" panose="020B0600070205080204" pitchFamily="34" charset="-128"/>
              </a:rPr>
              <a:t>(see H&amp;H Chapter 5.2.1)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x86 ISA has many implementations: 286, 386, 486, Pentium, Pentium Pro, Pentium 4, Core, Kaby Lake, Coffee Lake, …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Microarchitecture usually changes faster than ISA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Few ISAs (x86, ARM, SPARC, MIPS, Alpha, RISC-V) but many uarchs</a:t>
            </a:r>
          </a:p>
          <a:p>
            <a:pPr lvl="1"/>
            <a:r>
              <a:rPr lang="en-US" altLang="en-US" sz="2000" i="1">
                <a:ea typeface="ＭＳ Ｐゴシック" panose="020B0600070205080204" pitchFamily="34" charset="-128"/>
              </a:rPr>
              <a:t>Why?</a:t>
            </a:r>
          </a:p>
        </p:txBody>
      </p:sp>
      <p:sp>
        <p:nvSpPr>
          <p:cNvPr id="178179" name="Slide Number Placeholder 3">
            <a:extLst>
              <a:ext uri="{FF2B5EF4-FFF2-40B4-BE49-F238E27FC236}">
                <a16:creationId xmlns:a16="http://schemas.microsoft.com/office/drawing/2014/main" id="{8FFA877F-4B64-664A-AC8B-449962F7CEE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407C84F6-ECA7-ED4B-8B2D-64160E248034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25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1" name="Title 1">
            <a:extLst>
              <a:ext uri="{FF2B5EF4-FFF2-40B4-BE49-F238E27FC236}">
                <a16:creationId xmlns:a16="http://schemas.microsoft.com/office/drawing/2014/main" id="{4B5392DA-02E4-1F41-BAC9-6E478DA376B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ISA</a:t>
            </a:r>
          </a:p>
        </p:txBody>
      </p:sp>
      <p:sp>
        <p:nvSpPr>
          <p:cNvPr id="179202" name="Content Placeholder 2">
            <a:extLst>
              <a:ext uri="{FF2B5EF4-FFF2-40B4-BE49-F238E27FC236}">
                <a16:creationId xmlns:a16="http://schemas.microsoft.com/office/drawing/2014/main" id="{25F3AA74-3B2E-CB4F-A1B3-47A012DB52C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Instructions</a:t>
            </a:r>
          </a:p>
          <a:p>
            <a:pPr lvl="1"/>
            <a:r>
              <a:rPr lang="en-US" altLang="en-US" sz="1800">
                <a:ea typeface="ＭＳ Ｐゴシック" panose="020B0600070205080204" pitchFamily="34" charset="-128"/>
              </a:rPr>
              <a:t>Opcodes, Addressing Modes, Data Types</a:t>
            </a:r>
          </a:p>
          <a:p>
            <a:pPr lvl="1"/>
            <a:r>
              <a:rPr lang="en-US" altLang="en-US" sz="1800">
                <a:ea typeface="ＭＳ Ｐゴシック" panose="020B0600070205080204" pitchFamily="34" charset="-128"/>
              </a:rPr>
              <a:t>Instruction Types and Formats</a:t>
            </a:r>
          </a:p>
          <a:p>
            <a:pPr lvl="1"/>
            <a:r>
              <a:rPr lang="en-US" altLang="en-US" sz="1800">
                <a:ea typeface="ＭＳ Ｐゴシック" panose="020B0600070205080204" pitchFamily="34" charset="-128"/>
              </a:rPr>
              <a:t>Registers, Condition Codes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Memory</a:t>
            </a:r>
          </a:p>
          <a:p>
            <a:pPr lvl="1"/>
            <a:r>
              <a:rPr lang="en-US" altLang="en-US" sz="1800">
                <a:ea typeface="ＭＳ Ｐゴシック" panose="020B0600070205080204" pitchFamily="34" charset="-128"/>
              </a:rPr>
              <a:t>Address space, Addressability, Alignment</a:t>
            </a:r>
          </a:p>
          <a:p>
            <a:pPr lvl="1"/>
            <a:r>
              <a:rPr lang="en-US" altLang="en-US" sz="1800">
                <a:ea typeface="ＭＳ Ｐゴシック" panose="020B0600070205080204" pitchFamily="34" charset="-128"/>
              </a:rPr>
              <a:t>Virtual memory management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Call, Interrupt/Exception Handling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Access Control, Priority/Privilege 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I/O: memory-mapped vs. instr.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Task/thread Management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Power and Thermal Management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Multi-threading support, Multiprocessor support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…</a:t>
            </a:r>
          </a:p>
        </p:txBody>
      </p:sp>
      <p:sp>
        <p:nvSpPr>
          <p:cNvPr id="179203" name="Slide Number Placeholder 3">
            <a:extLst>
              <a:ext uri="{FF2B5EF4-FFF2-40B4-BE49-F238E27FC236}">
                <a16:creationId xmlns:a16="http://schemas.microsoft.com/office/drawing/2014/main" id="{B833E930-93A3-474D-A9CD-3ED6746167D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6EC272A7-F2E9-734F-BF1C-86149B4EE290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26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179204" name="Picture 3">
            <a:extLst>
              <a:ext uri="{FF2B5EF4-FFF2-40B4-BE49-F238E27FC236}">
                <a16:creationId xmlns:a16="http://schemas.microsoft.com/office/drawing/2014/main" id="{E2AFFD75-22C8-304A-99B5-10CD55BAEA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0363" y="1524000"/>
            <a:ext cx="3551237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5" name="Title 1">
            <a:extLst>
              <a:ext uri="{FF2B5EF4-FFF2-40B4-BE49-F238E27FC236}">
                <a16:creationId xmlns:a16="http://schemas.microsoft.com/office/drawing/2014/main" id="{826001AF-C7F2-ED43-B8F6-00870C35798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Microarchitecture</a:t>
            </a:r>
          </a:p>
        </p:txBody>
      </p:sp>
      <p:sp>
        <p:nvSpPr>
          <p:cNvPr id="158722" name="Content Placeholder 2">
            <a:extLst>
              <a:ext uri="{FF2B5EF4-FFF2-40B4-BE49-F238E27FC236}">
                <a16:creationId xmlns:a16="http://schemas.microsoft.com/office/drawing/2014/main" id="{455530BF-1BC8-6747-AE41-870DF185789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Implementation of the ISA under specific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 design constraints and goals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Anything done in hardware without exposure to software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Pipelining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In-order versus out-of-order instruction execution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Memory access scheduling policy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Speculative execution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Superscalar processing (multiple instruction issue?)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Clock gating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Caching? Levels, size, associativity, replacement policy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Prefetching?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Voltage/frequency scaling?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Error correction?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80227" name="Slide Number Placeholder 3">
            <a:extLst>
              <a:ext uri="{FF2B5EF4-FFF2-40B4-BE49-F238E27FC236}">
                <a16:creationId xmlns:a16="http://schemas.microsoft.com/office/drawing/2014/main" id="{2BDBF241-57FA-CA4C-B95A-061FCEC61F5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570D9EC0-0C83-B64F-AAD6-128C7CE08E9D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27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49" name="Title 1">
            <a:extLst>
              <a:ext uri="{FF2B5EF4-FFF2-40B4-BE49-F238E27FC236}">
                <a16:creationId xmlns:a16="http://schemas.microsoft.com/office/drawing/2014/main" id="{6B4A3A70-F54C-D541-8651-1FA4DE3A99A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Property of ISA vs. Uarch?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C4437B-0BE7-3D47-951B-80861A1E550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ADD instruction’s opcode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Bit-serial adder vs. Ripple-carry adder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Number of general purpose registers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Number of cycles to execute the MUL instruction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Number of ports to the register file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Whether or not the machine employs pipelined instruction execution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Remember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Microarchitecture: Implementation of the ISA under specific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 design constraints and goals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81251" name="Slide Number Placeholder 3">
            <a:extLst>
              <a:ext uri="{FF2B5EF4-FFF2-40B4-BE49-F238E27FC236}">
                <a16:creationId xmlns:a16="http://schemas.microsoft.com/office/drawing/2014/main" id="{80E0D5E3-B016-3742-B7A1-6099CAF5997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96A0BAF7-5062-4145-8806-0CCE89DCCCB4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28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3" name="Title 1">
            <a:extLst>
              <a:ext uri="{FF2B5EF4-FFF2-40B4-BE49-F238E27FC236}">
                <a16:creationId xmlns:a16="http://schemas.microsoft.com/office/drawing/2014/main" id="{C8E0A24C-B067-0241-A7F6-9E3751FE12A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Design Point</a:t>
            </a:r>
          </a:p>
        </p:txBody>
      </p:sp>
      <p:sp>
        <p:nvSpPr>
          <p:cNvPr id="160770" name="Content Placeholder 2">
            <a:extLst>
              <a:ext uri="{FF2B5EF4-FFF2-40B4-BE49-F238E27FC236}">
                <a16:creationId xmlns:a16="http://schemas.microsoft.com/office/drawing/2014/main" id="{A936A637-6EDF-4649-BA87-8E741619DDA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set of design considerations and their importance </a:t>
            </a:r>
            <a:endParaRPr lang="en-US" altLang="en-US">
              <a:ea typeface="ＭＳ Ｐゴシック" panose="020B0600070205080204" pitchFamily="34" charset="-128"/>
              <a:sym typeface="Wingdings" pitchFamily="2" charset="2"/>
            </a:endParaRPr>
          </a:p>
          <a:p>
            <a:pPr lvl="1"/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  <a:sym typeface="Wingdings" pitchFamily="2" charset="2"/>
              </a:rPr>
              <a:t>leads to tradeoffs </a:t>
            </a: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in both ISA and uarch</a:t>
            </a:r>
          </a:p>
          <a:p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Example considerations: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Cost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Performance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Maximum power consumption, thermal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Energy consumption (battery life)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Availability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Reliability and Correctness 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Time to Market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Security, safety, predictability, …</a:t>
            </a:r>
          </a:p>
          <a:p>
            <a:pPr lvl="1"/>
            <a:endParaRPr lang="en-US" altLang="en-US" sz="1200">
              <a:ea typeface="ＭＳ Ｐゴシック" panose="020B0600070205080204" pitchFamily="34" charset="-128"/>
              <a:sym typeface="Wingdings" pitchFamily="2" charset="2"/>
            </a:endParaRPr>
          </a:p>
          <a:p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Design point determined by the </a:t>
            </a:r>
            <a:r>
              <a:rPr lang="ja-JP" altLang="en-US">
                <a:ea typeface="ＭＳ Ｐゴシック" panose="020B0600070205080204" pitchFamily="34" charset="-128"/>
                <a:sym typeface="Wingdings" pitchFamily="2" charset="2"/>
              </a:rPr>
              <a:t>“</a:t>
            </a:r>
            <a:r>
              <a:rPr lang="en-US" altLang="ja-JP">
                <a:ea typeface="ＭＳ Ｐゴシック" panose="020B0600070205080204" pitchFamily="34" charset="-128"/>
                <a:sym typeface="Wingdings" pitchFamily="2" charset="2"/>
              </a:rPr>
              <a:t>Problem</a:t>
            </a:r>
            <a:r>
              <a:rPr lang="ja-JP" altLang="en-US">
                <a:ea typeface="ＭＳ Ｐゴシック" panose="020B0600070205080204" pitchFamily="34" charset="-128"/>
                <a:sym typeface="Wingdings" pitchFamily="2" charset="2"/>
              </a:rPr>
              <a:t>”</a:t>
            </a:r>
            <a:r>
              <a:rPr lang="en-US" altLang="ja-JP">
                <a:ea typeface="ＭＳ Ｐゴシック" panose="020B0600070205080204" pitchFamily="34" charset="-128"/>
                <a:sym typeface="Wingdings" pitchFamily="2" charset="2"/>
              </a:rPr>
              <a:t> space (application space), the intended users/</a:t>
            </a:r>
            <a:r>
              <a:rPr lang="en-US" altLang="ja-JP" i="1">
                <a:ea typeface="ＭＳ Ｐゴシック" panose="020B0600070205080204" pitchFamily="34" charset="-128"/>
                <a:sym typeface="Wingdings" pitchFamily="2" charset="2"/>
              </a:rPr>
              <a:t>market</a:t>
            </a:r>
            <a:endParaRPr lang="en-US" altLang="ja-JP">
              <a:ea typeface="ＭＳ Ｐゴシック" panose="020B0600070205080204" pitchFamily="34" charset="-128"/>
              <a:sym typeface="Wingdings" pitchFamily="2" charset="2"/>
            </a:endParaRPr>
          </a:p>
          <a:p>
            <a:pPr lvl="1"/>
            <a:endParaRPr lang="en-US" altLang="en-US">
              <a:ea typeface="ＭＳ Ｐゴシック" panose="020B0600070205080204" pitchFamily="34" charset="-128"/>
              <a:sym typeface="Wingdings" pitchFamily="2" charset="2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82275" name="Slide Number Placeholder 3">
            <a:extLst>
              <a:ext uri="{FF2B5EF4-FFF2-40B4-BE49-F238E27FC236}">
                <a16:creationId xmlns:a16="http://schemas.microsoft.com/office/drawing/2014/main" id="{5329797A-A576-D245-B885-54679F13CDF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50D8411B-A6A1-654F-8EB1-3BCE8C17A340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29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82276" name="Text Box 4">
            <a:extLst>
              <a:ext uri="{FF2B5EF4-FFF2-40B4-BE49-F238E27FC236}">
                <a16:creationId xmlns:a16="http://schemas.microsoft.com/office/drawing/2014/main" id="{5D76F05E-8E3C-C34E-9A07-841B4D5D30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65925" y="3408363"/>
            <a:ext cx="1946275" cy="376237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Microarchitecture</a:t>
            </a:r>
          </a:p>
        </p:txBody>
      </p:sp>
      <p:sp>
        <p:nvSpPr>
          <p:cNvPr id="182277" name="Text Box 5">
            <a:extLst>
              <a:ext uri="{FF2B5EF4-FFF2-40B4-BE49-F238E27FC236}">
                <a16:creationId xmlns:a16="http://schemas.microsoft.com/office/drawing/2014/main" id="{43BA6BCD-698C-E544-8CF9-AD244C1DA319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765925" y="3027363"/>
            <a:ext cx="1946275" cy="37623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ISA</a:t>
            </a:r>
          </a:p>
        </p:txBody>
      </p:sp>
      <p:sp>
        <p:nvSpPr>
          <p:cNvPr id="182278" name="Text Box 6">
            <a:extLst>
              <a:ext uri="{FF2B5EF4-FFF2-40B4-BE49-F238E27FC236}">
                <a16:creationId xmlns:a16="http://schemas.microsoft.com/office/drawing/2014/main" id="{07575CDE-26EB-D14F-9289-35884ED7CA5E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765925" y="2646363"/>
            <a:ext cx="1946275" cy="376237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Program</a:t>
            </a:r>
          </a:p>
        </p:txBody>
      </p:sp>
      <p:sp>
        <p:nvSpPr>
          <p:cNvPr id="182279" name="Text Box 7">
            <a:extLst>
              <a:ext uri="{FF2B5EF4-FFF2-40B4-BE49-F238E27FC236}">
                <a16:creationId xmlns:a16="http://schemas.microsoft.com/office/drawing/2014/main" id="{8B74DA35-1580-4C4F-860F-3D3B8A1C686D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765925" y="2265363"/>
            <a:ext cx="1946275" cy="376237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Algorithm</a:t>
            </a:r>
          </a:p>
        </p:txBody>
      </p:sp>
      <p:sp>
        <p:nvSpPr>
          <p:cNvPr id="182280" name="Text Box 8">
            <a:extLst>
              <a:ext uri="{FF2B5EF4-FFF2-40B4-BE49-F238E27FC236}">
                <a16:creationId xmlns:a16="http://schemas.microsoft.com/office/drawing/2014/main" id="{E365DCFF-D95E-6D4C-92AE-6C242BAEC4C1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765925" y="1884363"/>
            <a:ext cx="1946275" cy="376237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Problem</a:t>
            </a:r>
          </a:p>
        </p:txBody>
      </p:sp>
      <p:sp>
        <p:nvSpPr>
          <p:cNvPr id="182281" name="Text Box 9">
            <a:extLst>
              <a:ext uri="{FF2B5EF4-FFF2-40B4-BE49-F238E27FC236}">
                <a16:creationId xmlns:a16="http://schemas.microsoft.com/office/drawing/2014/main" id="{F24D6DFB-3001-2643-9660-2ABF7271AAF3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765925" y="3789363"/>
            <a:ext cx="1946275" cy="376237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Circuits</a:t>
            </a:r>
          </a:p>
        </p:txBody>
      </p:sp>
      <p:sp>
        <p:nvSpPr>
          <p:cNvPr id="182282" name="Text Box 10">
            <a:extLst>
              <a:ext uri="{FF2B5EF4-FFF2-40B4-BE49-F238E27FC236}">
                <a16:creationId xmlns:a16="http://schemas.microsoft.com/office/drawing/2014/main" id="{143B689F-D8EF-5745-9D67-316179177A26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765925" y="4170363"/>
            <a:ext cx="1946275" cy="376237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Electrons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1" name="Title 1">
            <a:extLst>
              <a:ext uri="{FF2B5EF4-FFF2-40B4-BE49-F238E27FC236}">
                <a16:creationId xmlns:a16="http://schemas.microsoft.com/office/drawing/2014/main" id="{83F0CF1E-7F29-504C-9CBD-7E9787FB31A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86995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Agenda for Today &amp; Next Few Lectures</a:t>
            </a:r>
          </a:p>
        </p:txBody>
      </p:sp>
      <p:sp>
        <p:nvSpPr>
          <p:cNvPr id="113666" name="Content Placeholder 2">
            <a:extLst>
              <a:ext uri="{FF2B5EF4-FFF2-40B4-BE49-F238E27FC236}">
                <a16:creationId xmlns:a16="http://schemas.microsoft.com/office/drawing/2014/main" id="{53A90E16-A48A-6F44-9869-4A78E65B792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1098550"/>
            <a:ext cx="8610600" cy="5607050"/>
          </a:xfrm>
        </p:spPr>
        <p:txBody>
          <a:bodyPr/>
          <a:lstStyle/>
          <a:p>
            <a:pPr>
              <a:defRPr/>
            </a:pPr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Instruction Set Architectures (ISA): LC-3 and MIPS</a:t>
            </a:r>
          </a:p>
          <a:p>
            <a:pPr>
              <a:defRPr/>
            </a:pPr>
            <a:endParaRPr lang="en-US" altLang="en-US" sz="1000" dirty="0">
              <a:solidFill>
                <a:srgbClr val="00B050"/>
              </a:solidFill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Assembly programming: LC-3 and MIPS</a:t>
            </a:r>
          </a:p>
          <a:p>
            <a:pPr>
              <a:defRPr/>
            </a:pPr>
            <a:endParaRPr lang="en-US" altLang="en-US" sz="1000" dirty="0">
              <a:solidFill>
                <a:srgbClr val="008000"/>
              </a:solidFill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Microarchitecture (principles &amp; single-cycle </a:t>
            </a:r>
            <a:r>
              <a:rPr lang="en-US" altLang="en-US" dirty="0" err="1">
                <a:solidFill>
                  <a:srgbClr val="0432FF"/>
                </a:solidFill>
                <a:ea typeface="ＭＳ Ｐゴシック" panose="020B0600070205080204" pitchFamily="34" charset="-128"/>
              </a:rPr>
              <a:t>uarch</a:t>
            </a:r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)</a:t>
            </a:r>
          </a:p>
          <a:p>
            <a:pPr>
              <a:defRPr/>
            </a:pPr>
            <a:endParaRPr lang="en-US" altLang="en-US" sz="1000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Multi-cycle microarchitecture</a:t>
            </a:r>
          </a:p>
          <a:p>
            <a:pPr marL="0" indent="0">
              <a:buFont typeface="Wingdings" pitchFamily="2" charset="2"/>
              <a:buNone/>
              <a:defRPr/>
            </a:pPr>
            <a:endParaRPr lang="en-US" altLang="en-US" sz="1000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Pipelining</a:t>
            </a:r>
          </a:p>
          <a:p>
            <a:pPr>
              <a:defRPr/>
            </a:pPr>
            <a:endParaRPr lang="en-US" altLang="en-US" sz="1000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Issues in Pipelining: Control &amp; Data Dependence Handling, State Maintenance and Recovery, …</a:t>
            </a:r>
          </a:p>
          <a:p>
            <a:pPr>
              <a:defRPr/>
            </a:pPr>
            <a:endParaRPr lang="en-US" altLang="en-US" sz="1000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Out-of-Order Execution</a:t>
            </a:r>
          </a:p>
          <a:p>
            <a:pPr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153603" name="Slide Number Placeholder 3">
            <a:extLst>
              <a:ext uri="{FF2B5EF4-FFF2-40B4-BE49-F238E27FC236}">
                <a16:creationId xmlns:a16="http://schemas.microsoft.com/office/drawing/2014/main" id="{D293D7B8-680A-484D-BFAA-2A74268919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06F836F-1F0D-DE48-A9E4-CD5554D840BF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7" name="Title 1">
            <a:extLst>
              <a:ext uri="{FF2B5EF4-FFF2-40B4-BE49-F238E27FC236}">
                <a16:creationId xmlns:a16="http://schemas.microsoft.com/office/drawing/2014/main" id="{5A6F2777-03E4-1545-A659-85D752FC98D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Application Space</a:t>
            </a:r>
          </a:p>
        </p:txBody>
      </p:sp>
      <p:sp>
        <p:nvSpPr>
          <p:cNvPr id="183298" name="Content Placeholder 2">
            <a:extLst>
              <a:ext uri="{FF2B5EF4-FFF2-40B4-BE49-F238E27FC236}">
                <a16:creationId xmlns:a16="http://schemas.microsoft.com/office/drawing/2014/main" id="{9C2978A7-6156-F741-8F2C-2049A706590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276850"/>
          </a:xfrm>
        </p:spPr>
        <p:txBody>
          <a:bodyPr/>
          <a:lstStyle/>
          <a:p>
            <a:pPr marL="0" indent="0" algn="ctr">
              <a:buFont typeface="Wingdings" pitchFamily="2" charset="2"/>
              <a:buNone/>
            </a:pPr>
            <a:r>
              <a:rPr lang="en-US" altLang="en-US" b="1">
                <a:solidFill>
                  <a:srgbClr val="FF0000"/>
                </a:solidFill>
                <a:ea typeface="ＭＳ Ｐゴシック" panose="020B0600070205080204" pitchFamily="34" charset="-128"/>
              </a:rPr>
              <a:t>Dream, and they will appear…</a:t>
            </a:r>
          </a:p>
        </p:txBody>
      </p:sp>
      <p:sp>
        <p:nvSpPr>
          <p:cNvPr id="183299" name="Slide Number Placeholder 3">
            <a:extLst>
              <a:ext uri="{FF2B5EF4-FFF2-40B4-BE49-F238E27FC236}">
                <a16:creationId xmlns:a16="http://schemas.microsoft.com/office/drawing/2014/main" id="{71194C64-286E-0147-A8D5-CA9A83783B5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0D687D86-43BA-E547-9489-9D5160F9F785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30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183300" name="Picture 4">
            <a:extLst>
              <a:ext uri="{FF2B5EF4-FFF2-40B4-BE49-F238E27FC236}">
                <a16:creationId xmlns:a16="http://schemas.microsoft.com/office/drawing/2014/main" id="{94DE0CAD-EB5E-1445-AF71-8EE955CB45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447800"/>
            <a:ext cx="3733800" cy="521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3301" name="TextBox 1">
            <a:extLst>
              <a:ext uri="{FF2B5EF4-FFF2-40B4-BE49-F238E27FC236}">
                <a16:creationId xmlns:a16="http://schemas.microsoft.com/office/drawing/2014/main" id="{DE5461CE-4A63-BE43-A31C-F4B132E54C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75263" y="1924050"/>
            <a:ext cx="36591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/>
              <a:t>Patt, “</a:t>
            </a:r>
            <a:r>
              <a:rPr lang="en-US" altLang="en-US">
                <a:solidFill>
                  <a:srgbClr val="0432FF"/>
                </a:solidFill>
              </a:rPr>
              <a:t>Requirements, bottlenecks, </a:t>
            </a:r>
          </a:p>
          <a:p>
            <a:r>
              <a:rPr lang="en-US" altLang="en-US">
                <a:solidFill>
                  <a:srgbClr val="0432FF"/>
                </a:solidFill>
              </a:rPr>
              <a:t>and good fortune: agents for </a:t>
            </a:r>
          </a:p>
          <a:p>
            <a:r>
              <a:rPr lang="en-US" altLang="en-US">
                <a:solidFill>
                  <a:srgbClr val="0432FF"/>
                </a:solidFill>
              </a:rPr>
              <a:t>microprocessor evolution</a:t>
            </a:r>
            <a:r>
              <a:rPr lang="en-US" altLang="en-US"/>
              <a:t>,” </a:t>
            </a:r>
          </a:p>
          <a:p>
            <a:r>
              <a:rPr lang="en-US" altLang="en-US"/>
              <a:t>Proc. of the IEEE 2001.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54EF6C3-EA9C-E740-ADE4-EDB1238E8D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91100" y="3482975"/>
            <a:ext cx="3619500" cy="267811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en-US" altLang="en-US" sz="2400" b="1" dirty="0">
                <a:solidFill>
                  <a:srgbClr val="00B050"/>
                </a:solidFill>
              </a:rPr>
              <a:t>Many other workloads:</a:t>
            </a:r>
          </a:p>
          <a:p>
            <a:pPr algn="ctr">
              <a:defRPr/>
            </a:pPr>
            <a:r>
              <a:rPr lang="en-US" altLang="en-US" sz="2400" dirty="0">
                <a:solidFill>
                  <a:srgbClr val="00B050"/>
                </a:solidFill>
              </a:rPr>
              <a:t>Genome analysis</a:t>
            </a:r>
          </a:p>
          <a:p>
            <a:pPr algn="ctr">
              <a:defRPr/>
            </a:pPr>
            <a:r>
              <a:rPr lang="en-US" altLang="en-US" sz="2400" dirty="0">
                <a:solidFill>
                  <a:srgbClr val="00B050"/>
                </a:solidFill>
              </a:rPr>
              <a:t>Machine learning</a:t>
            </a:r>
          </a:p>
          <a:p>
            <a:pPr algn="ctr">
              <a:defRPr/>
            </a:pPr>
            <a:r>
              <a:rPr lang="en-US" altLang="en-US" sz="2400" dirty="0">
                <a:solidFill>
                  <a:srgbClr val="00B050"/>
                </a:solidFill>
              </a:rPr>
              <a:t>Robotics</a:t>
            </a:r>
          </a:p>
          <a:p>
            <a:pPr algn="ctr">
              <a:defRPr/>
            </a:pPr>
            <a:r>
              <a:rPr lang="en-US" altLang="en-US" sz="2400" dirty="0">
                <a:solidFill>
                  <a:srgbClr val="00B050"/>
                </a:solidFill>
              </a:rPr>
              <a:t>Web search</a:t>
            </a:r>
          </a:p>
          <a:p>
            <a:pPr algn="ctr">
              <a:defRPr/>
            </a:pPr>
            <a:r>
              <a:rPr lang="en-US" altLang="en-US" sz="2400" dirty="0">
                <a:solidFill>
                  <a:srgbClr val="00B050"/>
                </a:solidFill>
              </a:rPr>
              <a:t>Graph analytics</a:t>
            </a:r>
          </a:p>
          <a:p>
            <a:pPr algn="ctr">
              <a:defRPr/>
            </a:pPr>
            <a:r>
              <a:rPr lang="en-US" altLang="en-US" sz="2400" dirty="0">
                <a:solidFill>
                  <a:srgbClr val="00B050"/>
                </a:solidFill>
              </a:rPr>
              <a:t>…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14DC246F-9337-774E-8B5C-62C1F19FB66F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1828800" y="1219200"/>
            <a:ext cx="228600" cy="14478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5998A538-3620-8342-93F6-56B11967D072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2070100" y="1519238"/>
            <a:ext cx="287338" cy="1973262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81F1EB3A-2844-0244-B558-E57EE5C543C3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1929606" y="2024857"/>
            <a:ext cx="255587" cy="16764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3162EDF6-34E8-CE4A-A928-A8BEA28977DF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1839118" y="2885282"/>
            <a:ext cx="207963" cy="14478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E6FA1F37-31D7-AA4B-B852-BBFF7D8BC5B5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1877218" y="3390107"/>
            <a:ext cx="207963" cy="14478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BE05D392-428F-B14C-B2FD-9C7647C3CE0D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1859756" y="3955257"/>
            <a:ext cx="204787" cy="14859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0573B56B-832C-2B44-B6B6-3655B7242E9A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1737519" y="4617244"/>
            <a:ext cx="182562" cy="12192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1" name="Title 1">
            <a:extLst>
              <a:ext uri="{FF2B5EF4-FFF2-40B4-BE49-F238E27FC236}">
                <a16:creationId xmlns:a16="http://schemas.microsoft.com/office/drawing/2014/main" id="{937F1A0E-968C-0F48-9C36-B47F53DA83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Increasingly Demanding Applications</a:t>
            </a:r>
          </a:p>
        </p:txBody>
      </p:sp>
      <p:sp>
        <p:nvSpPr>
          <p:cNvPr id="269314" name="Content Placeholder 2">
            <a:extLst>
              <a:ext uri="{FF2B5EF4-FFF2-40B4-BE49-F238E27FC236}">
                <a16:creationId xmlns:a16="http://schemas.microsoft.com/office/drawing/2014/main" id="{2AE14625-2698-FC40-AB99-C7AC56BEC8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260350"/>
            <a:ext cx="8610600" cy="5194300"/>
          </a:xfrm>
        </p:spPr>
        <p:txBody>
          <a:bodyPr/>
          <a:lstStyle/>
          <a:p>
            <a:pPr>
              <a:defRPr/>
            </a:pPr>
            <a:endParaRPr lang="en-US" dirty="0">
              <a:ea typeface="ＭＳ Ｐゴシック" charset="0"/>
              <a:cs typeface="ＭＳ Ｐゴシック" charset="0"/>
            </a:endParaRPr>
          </a:p>
          <a:p>
            <a:pPr>
              <a:defRPr/>
            </a:pPr>
            <a:endParaRPr lang="en-US" dirty="0">
              <a:ea typeface="ＭＳ Ｐゴシック" charset="0"/>
              <a:cs typeface="ＭＳ Ｐゴシック" charset="0"/>
            </a:endParaRPr>
          </a:p>
          <a:p>
            <a:pPr marL="0" indent="0">
              <a:buFont typeface="Wingdings" pitchFamily="2" charset="2"/>
              <a:buNone/>
              <a:defRPr/>
            </a:pPr>
            <a:endParaRPr lang="en-US" dirty="0">
              <a:ea typeface="ＭＳ Ｐゴシック" charset="0"/>
              <a:cs typeface="ＭＳ Ｐゴシック" charset="0"/>
            </a:endParaRPr>
          </a:p>
          <a:p>
            <a:pPr marL="0" indent="0" algn="ctr">
              <a:buFont typeface="Wingdings" pitchFamily="2" charset="2"/>
              <a:buNone/>
              <a:defRPr/>
            </a:pPr>
            <a:r>
              <a:rPr lang="en-US" sz="6400" dirty="0">
                <a:solidFill>
                  <a:srgbClr val="0000FF"/>
                </a:solidFill>
                <a:ea typeface="ＭＳ Ｐゴシック" charset="0"/>
                <a:cs typeface="ＭＳ Ｐゴシック" charset="0"/>
              </a:rPr>
              <a:t>Dream</a:t>
            </a:r>
          </a:p>
          <a:p>
            <a:pPr marL="0" indent="0" algn="ctr">
              <a:buFont typeface="Wingdings" pitchFamily="2" charset="2"/>
              <a:buNone/>
              <a:defRPr/>
            </a:pPr>
            <a:endParaRPr lang="en-US" sz="3800" dirty="0">
              <a:solidFill>
                <a:srgbClr val="0000FF"/>
              </a:solidFill>
              <a:ea typeface="ＭＳ Ｐゴシック" charset="0"/>
              <a:cs typeface="ＭＳ Ｐゴシック" charset="0"/>
            </a:endParaRPr>
          </a:p>
          <a:p>
            <a:pPr marL="0" indent="0" algn="ctr">
              <a:buFont typeface="Wingdings" pitchFamily="2" charset="2"/>
              <a:buNone/>
              <a:defRPr/>
            </a:pPr>
            <a:r>
              <a:rPr lang="en-US" sz="6400" dirty="0">
                <a:solidFill>
                  <a:srgbClr val="0000FF"/>
                </a:solidFill>
                <a:ea typeface="ＭＳ Ｐゴシック" charset="0"/>
                <a:cs typeface="ＭＳ Ｐゴシック" charset="0"/>
              </a:rPr>
              <a:t>and, they will come</a:t>
            </a:r>
          </a:p>
        </p:txBody>
      </p:sp>
      <p:sp>
        <p:nvSpPr>
          <p:cNvPr id="184323" name="Slide Number Placeholder 3">
            <a:extLst>
              <a:ext uri="{FF2B5EF4-FFF2-40B4-BE49-F238E27FC236}">
                <a16:creationId xmlns:a16="http://schemas.microsoft.com/office/drawing/2014/main" id="{20E20896-6B57-104D-88ED-9F1343664A6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6E95BF9F-AC56-2546-AF4E-80314D0D7DE8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EBC3F1-4C6B-CC4B-8660-9250F28B14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25" y="5589588"/>
            <a:ext cx="91011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>
                <a:solidFill>
                  <a:srgbClr val="FF0000"/>
                </a:solidFill>
                <a:latin typeface="Tahoma" panose="020B0604030504040204" pitchFamily="34" charset="0"/>
              </a:rPr>
              <a:t>As applications push boundaries, computing platforms will become increasingly strained.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5" name="Title 1">
            <a:extLst>
              <a:ext uri="{FF2B5EF4-FFF2-40B4-BE49-F238E27FC236}">
                <a16:creationId xmlns:a16="http://schemas.microsoft.com/office/drawing/2014/main" id="{BF8C5A8C-2ADD-974B-AE95-C931AFC54E9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Tradeoffs: Soul of Computer Architecture</a:t>
            </a:r>
          </a:p>
        </p:txBody>
      </p:sp>
      <p:sp>
        <p:nvSpPr>
          <p:cNvPr id="69634" name="Content Placeholder 2">
            <a:extLst>
              <a:ext uri="{FF2B5EF4-FFF2-40B4-BE49-F238E27FC236}">
                <a16:creationId xmlns:a16="http://schemas.microsoft.com/office/drawing/2014/main" id="{3DBAC668-0F1B-8341-BC19-C1DD5D5665B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69963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ISA-level tradeoffs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Microarchitecture-level tradeoffs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System and Task-level tradeoffs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How to divide the labor between hardware and software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 i="1">
                <a:solidFill>
                  <a:srgbClr val="0000FF"/>
                </a:solidFill>
                <a:ea typeface="ＭＳ Ｐゴシック" panose="020B0600070205080204" pitchFamily="34" charset="-128"/>
              </a:rPr>
              <a:t>Computer architecture is the science and art of making the appropriate trade-offs to meet a design point</a:t>
            </a:r>
          </a:p>
          <a:p>
            <a:pPr lvl="1"/>
            <a:r>
              <a:rPr lang="en-US" altLang="en-US" i="1">
                <a:solidFill>
                  <a:srgbClr val="0000FF"/>
                </a:solidFill>
                <a:ea typeface="ＭＳ Ｐゴシック" panose="020B0600070205080204" pitchFamily="34" charset="-128"/>
              </a:rPr>
              <a:t>Why </a:t>
            </a:r>
            <a:r>
              <a:rPr lang="en-US" altLang="en-US" b="1" i="1">
                <a:solidFill>
                  <a:srgbClr val="0000FF"/>
                </a:solidFill>
                <a:ea typeface="ＭＳ Ｐゴシック" panose="020B0600070205080204" pitchFamily="34" charset="-128"/>
              </a:rPr>
              <a:t>art</a:t>
            </a:r>
            <a:r>
              <a:rPr lang="en-US" altLang="en-US" i="1">
                <a:solidFill>
                  <a:srgbClr val="0000FF"/>
                </a:solidFill>
                <a:ea typeface="ＭＳ Ｐゴシック" panose="020B0600070205080204" pitchFamily="34" charset="-128"/>
              </a:rPr>
              <a:t>?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pPr lvl="3"/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85347" name="Slide Number Placeholder 3">
            <a:extLst>
              <a:ext uri="{FF2B5EF4-FFF2-40B4-BE49-F238E27FC236}">
                <a16:creationId xmlns:a16="http://schemas.microsoft.com/office/drawing/2014/main" id="{7B99AE77-FC52-884B-B0D2-39E745EADC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B7A490FC-8D76-384C-B70E-4651A13795D8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32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69" name="Title 1">
            <a:extLst>
              <a:ext uri="{FF2B5EF4-FFF2-40B4-BE49-F238E27FC236}">
                <a16:creationId xmlns:a16="http://schemas.microsoft.com/office/drawing/2014/main" id="{3D850439-9191-B543-8527-7B5D1786ED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Why Is It (Somewhat) Art?</a:t>
            </a:r>
          </a:p>
        </p:txBody>
      </p:sp>
      <p:sp>
        <p:nvSpPr>
          <p:cNvPr id="186370" name="Slide Number Placeholder 3">
            <a:extLst>
              <a:ext uri="{FF2B5EF4-FFF2-40B4-BE49-F238E27FC236}">
                <a16:creationId xmlns:a16="http://schemas.microsoft.com/office/drawing/2014/main" id="{B52C0E33-88CB-824E-9425-3F89822C5FD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83B2C127-8055-DA46-8964-FCA54C107A83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33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86371" name="Text Box 17">
            <a:extLst>
              <a:ext uri="{FF2B5EF4-FFF2-40B4-BE49-F238E27FC236}">
                <a16:creationId xmlns:a16="http://schemas.microsoft.com/office/drawing/2014/main" id="{C7CF38E2-65D3-6C40-9E6A-E17988072F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1575" y="4027488"/>
            <a:ext cx="2041525" cy="366712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Microarchitecture</a:t>
            </a:r>
          </a:p>
        </p:txBody>
      </p:sp>
      <p:sp>
        <p:nvSpPr>
          <p:cNvPr id="186372" name="Text Box 18">
            <a:extLst>
              <a:ext uri="{FF2B5EF4-FFF2-40B4-BE49-F238E27FC236}">
                <a16:creationId xmlns:a16="http://schemas.microsoft.com/office/drawing/2014/main" id="{86838606-E7EE-A64F-9262-A485E58BD2C3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11575" y="3654425"/>
            <a:ext cx="2041525" cy="3683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ISA</a:t>
            </a:r>
          </a:p>
        </p:txBody>
      </p:sp>
      <p:sp>
        <p:nvSpPr>
          <p:cNvPr id="186373" name="Text Box 19">
            <a:extLst>
              <a:ext uri="{FF2B5EF4-FFF2-40B4-BE49-F238E27FC236}">
                <a16:creationId xmlns:a16="http://schemas.microsoft.com/office/drawing/2014/main" id="{53954CCB-9593-0C4B-8301-7F33B7F79B98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2971800" y="2070100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Program/Language</a:t>
            </a:r>
          </a:p>
        </p:txBody>
      </p:sp>
      <p:sp>
        <p:nvSpPr>
          <p:cNvPr id="186374" name="Text Box 20">
            <a:extLst>
              <a:ext uri="{FF2B5EF4-FFF2-40B4-BE49-F238E27FC236}">
                <a16:creationId xmlns:a16="http://schemas.microsoft.com/office/drawing/2014/main" id="{C6FF4F8D-ECF2-F94A-930C-B725B9FC18AD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2971800" y="1698625"/>
            <a:ext cx="2043113" cy="366713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Algorithm</a:t>
            </a:r>
          </a:p>
        </p:txBody>
      </p:sp>
      <p:sp>
        <p:nvSpPr>
          <p:cNvPr id="186375" name="Text Box 21">
            <a:extLst>
              <a:ext uri="{FF2B5EF4-FFF2-40B4-BE49-F238E27FC236}">
                <a16:creationId xmlns:a16="http://schemas.microsoft.com/office/drawing/2014/main" id="{A4E3757B-C9C8-6941-8DE0-790C2D699342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2971800" y="1330325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Problem</a:t>
            </a:r>
          </a:p>
        </p:txBody>
      </p:sp>
      <p:sp>
        <p:nvSpPr>
          <p:cNvPr id="186376" name="Text Box 24">
            <a:extLst>
              <a:ext uri="{FF2B5EF4-FFF2-40B4-BE49-F238E27FC236}">
                <a16:creationId xmlns:a16="http://schemas.microsoft.com/office/drawing/2014/main" id="{7C182C7B-7D1E-4440-BBEF-DC9C2419182B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11575" y="2984500"/>
            <a:ext cx="2041525" cy="669925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Runtime System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(VM, OS, MM)</a:t>
            </a:r>
          </a:p>
        </p:txBody>
      </p:sp>
      <p:sp>
        <p:nvSpPr>
          <p:cNvPr id="186377" name="Text Box 25">
            <a:extLst>
              <a:ext uri="{FF2B5EF4-FFF2-40B4-BE49-F238E27FC236}">
                <a16:creationId xmlns:a16="http://schemas.microsoft.com/office/drawing/2014/main" id="{E8B84ECE-D629-8B49-97C1-20D8A02334A4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5449888" y="2058988"/>
            <a:ext cx="727075" cy="3683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User</a:t>
            </a:r>
          </a:p>
        </p:txBody>
      </p:sp>
      <p:sp>
        <p:nvSpPr>
          <p:cNvPr id="186378" name="Line 26">
            <a:extLst>
              <a:ext uri="{FF2B5EF4-FFF2-40B4-BE49-F238E27FC236}">
                <a16:creationId xmlns:a16="http://schemas.microsoft.com/office/drawing/2014/main" id="{0800E0C7-1220-0F40-9B54-EEAFEF8E1844}"/>
              </a:ext>
            </a:extLst>
          </p:cNvPr>
          <p:cNvSpPr>
            <a:spLocks noChangeShapeType="1"/>
          </p:cNvSpPr>
          <p:nvPr/>
        </p:nvSpPr>
        <p:spPr bwMode="auto">
          <a:xfrm>
            <a:off x="3940175" y="2438400"/>
            <a:ext cx="361950" cy="561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6379" name="Line 27">
            <a:extLst>
              <a:ext uri="{FF2B5EF4-FFF2-40B4-BE49-F238E27FC236}">
                <a16:creationId xmlns:a16="http://schemas.microsoft.com/office/drawing/2014/main" id="{4D3DC76E-09EA-B046-BFED-03F5F27FB64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027613" y="2236788"/>
            <a:ext cx="4222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6380" name="Line 28">
            <a:extLst>
              <a:ext uri="{FF2B5EF4-FFF2-40B4-BE49-F238E27FC236}">
                <a16:creationId xmlns:a16="http://schemas.microsoft.com/office/drawing/2014/main" id="{C9C3C26F-F4A2-5C43-84BE-992F891365A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268913" y="2438400"/>
            <a:ext cx="544512" cy="561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186381" name="Straight Arrow Connector 25">
            <a:extLst>
              <a:ext uri="{FF2B5EF4-FFF2-40B4-BE49-F238E27FC236}">
                <a16:creationId xmlns:a16="http://schemas.microsoft.com/office/drawing/2014/main" id="{FC6084A7-B895-C546-A5B9-1DBDAD0AADBA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V="1">
            <a:off x="5141118" y="1386682"/>
            <a:ext cx="544513" cy="8001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3022" name="Content Placeholder 2">
            <a:extLst>
              <a:ext uri="{FF2B5EF4-FFF2-40B4-BE49-F238E27FC236}">
                <a16:creationId xmlns:a16="http://schemas.microsoft.com/office/drawing/2014/main" id="{36E0FB4C-D32A-5546-8BB8-A98F436781CD}"/>
              </a:ext>
            </a:extLst>
          </p:cNvPr>
          <p:cNvSpPr txBox="1">
            <a:spLocks/>
          </p:cNvSpPr>
          <p:nvPr/>
        </p:nvSpPr>
        <p:spPr bwMode="auto">
          <a:xfrm>
            <a:off x="228600" y="996950"/>
            <a:ext cx="891540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20000"/>
              </a:spcBef>
              <a:buClr>
                <a:srgbClr val="CC9900"/>
              </a:buClr>
              <a:buSzPct val="65000"/>
              <a:buFont typeface="Wingdings" charset="0"/>
              <a:buChar char="n"/>
              <a:defRPr/>
            </a:pPr>
            <a:endParaRPr lang="en-US" dirty="0">
              <a:solidFill>
                <a:srgbClr val="000000"/>
              </a:solidFill>
              <a:latin typeface="Tahoma" charset="0"/>
            </a:endParaRPr>
          </a:p>
          <a:p>
            <a:pPr>
              <a:spcBef>
                <a:spcPct val="20000"/>
              </a:spcBef>
              <a:buClr>
                <a:srgbClr val="CC9900"/>
              </a:buClr>
              <a:buSzPct val="65000"/>
              <a:buFont typeface="Wingdings" charset="0"/>
              <a:buChar char="n"/>
              <a:defRPr/>
            </a:pPr>
            <a:endParaRPr lang="en-US" dirty="0">
              <a:solidFill>
                <a:srgbClr val="000000"/>
              </a:solidFill>
              <a:latin typeface="Tahoma" charset="0"/>
            </a:endParaRPr>
          </a:p>
          <a:p>
            <a:pPr>
              <a:spcBef>
                <a:spcPct val="20000"/>
              </a:spcBef>
              <a:buClr>
                <a:srgbClr val="CC9900"/>
              </a:buClr>
              <a:buSzPct val="65000"/>
              <a:buFont typeface="Wingdings" charset="0"/>
              <a:buChar char="n"/>
              <a:defRPr/>
            </a:pPr>
            <a:endParaRPr lang="en-US" dirty="0">
              <a:solidFill>
                <a:srgbClr val="000000"/>
              </a:solidFill>
              <a:latin typeface="Tahoma" charset="0"/>
            </a:endParaRPr>
          </a:p>
          <a:p>
            <a:pPr>
              <a:spcBef>
                <a:spcPct val="20000"/>
              </a:spcBef>
              <a:buClr>
                <a:srgbClr val="CC9900"/>
              </a:buClr>
              <a:buSzPct val="65000"/>
              <a:buFont typeface="Wingdings" charset="0"/>
              <a:buChar char="n"/>
              <a:defRPr/>
            </a:pPr>
            <a:endParaRPr lang="en-US" dirty="0">
              <a:solidFill>
                <a:srgbClr val="000000"/>
              </a:solidFill>
              <a:latin typeface="Tahoma" charset="0"/>
            </a:endParaRPr>
          </a:p>
          <a:p>
            <a:pPr>
              <a:spcBef>
                <a:spcPct val="20000"/>
              </a:spcBef>
              <a:buClr>
                <a:srgbClr val="CC9900"/>
              </a:buClr>
              <a:buSzPct val="65000"/>
              <a:buFont typeface="Wingdings" charset="0"/>
              <a:buChar char="n"/>
              <a:defRPr/>
            </a:pPr>
            <a:endParaRPr lang="en-US" dirty="0">
              <a:solidFill>
                <a:srgbClr val="000000"/>
              </a:solidFill>
              <a:latin typeface="Tahoma" charset="0"/>
            </a:endParaRPr>
          </a:p>
          <a:p>
            <a:pPr>
              <a:spcBef>
                <a:spcPct val="20000"/>
              </a:spcBef>
              <a:buClr>
                <a:srgbClr val="CC9900"/>
              </a:buClr>
              <a:buSzPct val="65000"/>
              <a:buFont typeface="Wingdings" charset="0"/>
              <a:buChar char="n"/>
              <a:defRPr/>
            </a:pPr>
            <a:endParaRPr lang="en-US" dirty="0">
              <a:solidFill>
                <a:srgbClr val="000000"/>
              </a:solidFill>
              <a:latin typeface="Tahoma" charset="0"/>
            </a:endParaRPr>
          </a:p>
          <a:p>
            <a:pPr>
              <a:spcBef>
                <a:spcPct val="20000"/>
              </a:spcBef>
              <a:buClr>
                <a:srgbClr val="CC9900"/>
              </a:buClr>
              <a:buSzPct val="65000"/>
              <a:buFont typeface="Wingdings" charset="0"/>
              <a:buChar char="n"/>
              <a:defRPr/>
            </a:pPr>
            <a:endParaRPr lang="en-US" dirty="0">
              <a:solidFill>
                <a:srgbClr val="000000"/>
              </a:solidFill>
              <a:latin typeface="Tahoma" charset="0"/>
            </a:endParaRPr>
          </a:p>
          <a:p>
            <a:pPr>
              <a:spcBef>
                <a:spcPct val="20000"/>
              </a:spcBef>
              <a:buClr>
                <a:srgbClr val="CC9900"/>
              </a:buClr>
              <a:buSzPct val="65000"/>
              <a:buFont typeface="Wingdings" charset="0"/>
              <a:buChar char="n"/>
              <a:defRPr/>
            </a:pPr>
            <a:endParaRPr lang="en-US" dirty="0">
              <a:solidFill>
                <a:srgbClr val="000000"/>
              </a:solidFill>
              <a:latin typeface="Tahoma" charset="0"/>
            </a:endParaRPr>
          </a:p>
          <a:p>
            <a:pPr>
              <a:spcBef>
                <a:spcPct val="20000"/>
              </a:spcBef>
              <a:buClr>
                <a:srgbClr val="CC9900"/>
              </a:buClr>
              <a:buSzPct val="65000"/>
              <a:buFont typeface="Wingdings" charset="0"/>
              <a:buChar char="n"/>
              <a:defRPr/>
            </a:pPr>
            <a:endParaRPr lang="en-US" dirty="0">
              <a:solidFill>
                <a:srgbClr val="000000"/>
              </a:solidFill>
              <a:latin typeface="Tahoma" charset="0"/>
            </a:endParaRPr>
          </a:p>
          <a:p>
            <a:pPr marL="0" indent="0">
              <a:spcBef>
                <a:spcPct val="20000"/>
              </a:spcBef>
              <a:buClr>
                <a:srgbClr val="CC9900"/>
              </a:buClr>
              <a:buSzPct val="65000"/>
              <a:defRPr/>
            </a:pPr>
            <a:endParaRPr lang="en-US" dirty="0">
              <a:solidFill>
                <a:srgbClr val="000000"/>
              </a:solidFill>
              <a:latin typeface="Tahoma" charset="0"/>
            </a:endParaRPr>
          </a:p>
          <a:p>
            <a:pPr>
              <a:spcBef>
                <a:spcPct val="20000"/>
              </a:spcBef>
              <a:buClr>
                <a:srgbClr val="CC9900"/>
              </a:buClr>
              <a:buSzPct val="65000"/>
              <a:buFont typeface="Wingdings" charset="0"/>
              <a:buChar char="n"/>
              <a:defRPr/>
            </a:pPr>
            <a:endParaRPr lang="en-US" dirty="0">
              <a:solidFill>
                <a:srgbClr val="000000"/>
              </a:solidFill>
              <a:latin typeface="Tahoma" charset="0"/>
            </a:endParaRPr>
          </a:p>
          <a:p>
            <a:pPr>
              <a:spcBef>
                <a:spcPct val="20000"/>
              </a:spcBef>
              <a:buClr>
                <a:srgbClr val="CC9900"/>
              </a:buClr>
              <a:buSzPct val="65000"/>
              <a:buFont typeface="Wingdings" charset="0"/>
              <a:buChar char="n"/>
              <a:defRPr/>
            </a:pPr>
            <a:r>
              <a:rPr lang="en-US" sz="2300" dirty="0">
                <a:solidFill>
                  <a:srgbClr val="000000"/>
                </a:solidFill>
                <a:latin typeface="Tahoma" charset="0"/>
              </a:rPr>
              <a:t>We do not (fully) know the future (applications, users, market)</a:t>
            </a:r>
          </a:p>
        </p:txBody>
      </p:sp>
      <p:sp>
        <p:nvSpPr>
          <p:cNvPr id="20" name="Text Box 22">
            <a:extLst>
              <a:ext uri="{FF2B5EF4-FFF2-40B4-BE49-F238E27FC236}">
                <a16:creationId xmlns:a16="http://schemas.microsoft.com/office/drawing/2014/main" id="{F83277D1-B7D6-0145-907F-AB4F5C74AAA5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11575" y="4392613"/>
            <a:ext cx="2039938" cy="373062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eaLnBrk="1" hangingPunct="1">
              <a:defRPr/>
            </a:pPr>
            <a:r>
              <a:rPr lang="en-US" sz="1750" dirty="0">
                <a:solidFill>
                  <a:srgbClr val="000000"/>
                </a:solidFill>
                <a:latin typeface="Tahoma" pitchFamily="34" charset="0"/>
                <a:cs typeface="Arial" charset="0"/>
              </a:rPr>
              <a:t>Logic</a:t>
            </a:r>
          </a:p>
          <a:p>
            <a:pPr eaLnBrk="1" hangingPunct="1">
              <a:defRPr/>
            </a:pPr>
            <a:endParaRPr lang="en-US" sz="1750" dirty="0">
              <a:solidFill>
                <a:srgbClr val="000000"/>
              </a:solidFill>
              <a:latin typeface="Tahoma" pitchFamily="34" charset="0"/>
              <a:cs typeface="Arial" charset="0"/>
            </a:endParaRPr>
          </a:p>
        </p:txBody>
      </p:sp>
      <p:sp>
        <p:nvSpPr>
          <p:cNvPr id="186384" name="Text Box 23">
            <a:extLst>
              <a:ext uri="{FF2B5EF4-FFF2-40B4-BE49-F238E27FC236}">
                <a16:creationId xmlns:a16="http://schemas.microsoft.com/office/drawing/2014/main" id="{D7A4F411-55BD-CF43-86A2-E2851F95F9F8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11575" y="4764088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Circuits</a:t>
            </a:r>
          </a:p>
        </p:txBody>
      </p:sp>
      <p:sp>
        <p:nvSpPr>
          <p:cNvPr id="186385" name="Text Box 23">
            <a:extLst>
              <a:ext uri="{FF2B5EF4-FFF2-40B4-BE49-F238E27FC236}">
                <a16:creationId xmlns:a16="http://schemas.microsoft.com/office/drawing/2014/main" id="{0B70E9E3-5B71-5741-AB5E-5D9B34F18683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13163" y="5119688"/>
            <a:ext cx="2043112" cy="366712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Electrons</a:t>
            </a:r>
          </a:p>
        </p:txBody>
      </p:sp>
      <p:sp>
        <p:nvSpPr>
          <p:cNvPr id="186386" name="Rounded Rectangle 24">
            <a:extLst>
              <a:ext uri="{FF2B5EF4-FFF2-40B4-BE49-F238E27FC236}">
                <a16:creationId xmlns:a16="http://schemas.microsoft.com/office/drawing/2014/main" id="{AFDF5B77-71F9-B44D-A2D1-9673EC86DC93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4191000" y="2894013"/>
            <a:ext cx="1066800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B6706AD-80EF-0F41-8498-230489FA46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1371600"/>
            <a:ext cx="16605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Arial" panose="020B0604020202020204" pitchFamily="34" charset="0"/>
              </a:rPr>
              <a:t>New demands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Arial" panose="020B0604020202020204" pitchFamily="34" charset="0"/>
              </a:rPr>
              <a:t>from the top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Arial" panose="020B0604020202020204" pitchFamily="34" charset="0"/>
              </a:rPr>
              <a:t>(Look Up)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56478EE-F82D-DA41-BC87-4619298765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4343400"/>
            <a:ext cx="22098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Arial" panose="020B0604020202020204" pitchFamily="34" charset="0"/>
              </a:rPr>
              <a:t>New issues and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Arial" panose="020B0604020202020204" pitchFamily="34" charset="0"/>
              </a:rPr>
              <a:t>capabilities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Arial" panose="020B0604020202020204" pitchFamily="34" charset="0"/>
              </a:rPr>
              <a:t>at the bottom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Arial" panose="020B0604020202020204" pitchFamily="34" charset="0"/>
              </a:rPr>
              <a:t>(Look Down)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593516D-16DB-0643-97D5-9426837C49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0800" y="1981200"/>
            <a:ext cx="23653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Arial" panose="020B0604020202020204" pitchFamily="34" charset="0"/>
              </a:rPr>
              <a:t>New demands and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Arial" panose="020B0604020202020204" pitchFamily="34" charset="0"/>
              </a:rPr>
              <a:t>personalities of users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Arial" panose="020B0604020202020204" pitchFamily="34" charset="0"/>
              </a:rPr>
              <a:t>(Look Up)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7" name="Title 1">
            <a:extLst>
              <a:ext uri="{FF2B5EF4-FFF2-40B4-BE49-F238E27FC236}">
                <a16:creationId xmlns:a16="http://schemas.microsoft.com/office/drawing/2014/main" id="{9FDC41F0-AE58-B84C-A6A0-99220691DFB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Why Is It (Somewhat) Art?</a:t>
            </a:r>
          </a:p>
        </p:txBody>
      </p:sp>
      <p:sp>
        <p:nvSpPr>
          <p:cNvPr id="188418" name="Slide Number Placeholder 3">
            <a:extLst>
              <a:ext uri="{FF2B5EF4-FFF2-40B4-BE49-F238E27FC236}">
                <a16:creationId xmlns:a16="http://schemas.microsoft.com/office/drawing/2014/main" id="{2E2FCE60-33E7-C248-A74A-BA9AEA805FB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3C147451-E9C1-F74A-88F6-7C0580FA456D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34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88419" name="Text Box 17">
            <a:extLst>
              <a:ext uri="{FF2B5EF4-FFF2-40B4-BE49-F238E27FC236}">
                <a16:creationId xmlns:a16="http://schemas.microsoft.com/office/drawing/2014/main" id="{C4A3954B-7832-DD45-8F28-5DC903D628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1575" y="4027488"/>
            <a:ext cx="2041525" cy="366712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Microarchitecture</a:t>
            </a:r>
          </a:p>
        </p:txBody>
      </p:sp>
      <p:sp>
        <p:nvSpPr>
          <p:cNvPr id="188420" name="Text Box 18">
            <a:extLst>
              <a:ext uri="{FF2B5EF4-FFF2-40B4-BE49-F238E27FC236}">
                <a16:creationId xmlns:a16="http://schemas.microsoft.com/office/drawing/2014/main" id="{2B154BFD-F39D-1141-8B66-9C17AF08DB4D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11575" y="3654425"/>
            <a:ext cx="2041525" cy="3683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ISA</a:t>
            </a:r>
          </a:p>
        </p:txBody>
      </p:sp>
      <p:sp>
        <p:nvSpPr>
          <p:cNvPr id="188421" name="Text Box 19">
            <a:extLst>
              <a:ext uri="{FF2B5EF4-FFF2-40B4-BE49-F238E27FC236}">
                <a16:creationId xmlns:a16="http://schemas.microsoft.com/office/drawing/2014/main" id="{3FB3FF75-9FC7-5D4B-ADC9-EF7B3B92B74D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2971800" y="2070100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Program/Language</a:t>
            </a:r>
          </a:p>
        </p:txBody>
      </p:sp>
      <p:sp>
        <p:nvSpPr>
          <p:cNvPr id="188422" name="Text Box 20">
            <a:extLst>
              <a:ext uri="{FF2B5EF4-FFF2-40B4-BE49-F238E27FC236}">
                <a16:creationId xmlns:a16="http://schemas.microsoft.com/office/drawing/2014/main" id="{93DB9632-2E92-CE4B-ABDE-3C6CCA89AD9D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2971800" y="1698625"/>
            <a:ext cx="2043113" cy="366713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Algorithm</a:t>
            </a:r>
          </a:p>
        </p:txBody>
      </p:sp>
      <p:sp>
        <p:nvSpPr>
          <p:cNvPr id="188423" name="Text Box 21">
            <a:extLst>
              <a:ext uri="{FF2B5EF4-FFF2-40B4-BE49-F238E27FC236}">
                <a16:creationId xmlns:a16="http://schemas.microsoft.com/office/drawing/2014/main" id="{1892F846-B72A-A64A-A9D6-22EE90B7722F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2971800" y="1330325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Problem</a:t>
            </a:r>
          </a:p>
        </p:txBody>
      </p:sp>
      <p:sp>
        <p:nvSpPr>
          <p:cNvPr id="188424" name="Text Box 24">
            <a:extLst>
              <a:ext uri="{FF2B5EF4-FFF2-40B4-BE49-F238E27FC236}">
                <a16:creationId xmlns:a16="http://schemas.microsoft.com/office/drawing/2014/main" id="{C01BEA87-FA8A-BD46-97D9-196588BC3031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11575" y="2984500"/>
            <a:ext cx="2041525" cy="669925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Runtime System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(VM, OS, MM)</a:t>
            </a:r>
          </a:p>
        </p:txBody>
      </p:sp>
      <p:sp>
        <p:nvSpPr>
          <p:cNvPr id="188425" name="Text Box 25">
            <a:extLst>
              <a:ext uri="{FF2B5EF4-FFF2-40B4-BE49-F238E27FC236}">
                <a16:creationId xmlns:a16="http://schemas.microsoft.com/office/drawing/2014/main" id="{BD22B330-067B-E446-9069-1F02F467C566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5449888" y="2058988"/>
            <a:ext cx="727075" cy="3683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User</a:t>
            </a:r>
          </a:p>
        </p:txBody>
      </p:sp>
      <p:sp>
        <p:nvSpPr>
          <p:cNvPr id="188426" name="Line 26">
            <a:extLst>
              <a:ext uri="{FF2B5EF4-FFF2-40B4-BE49-F238E27FC236}">
                <a16:creationId xmlns:a16="http://schemas.microsoft.com/office/drawing/2014/main" id="{763FD698-4354-5B47-85D1-90B410097731}"/>
              </a:ext>
            </a:extLst>
          </p:cNvPr>
          <p:cNvSpPr>
            <a:spLocks noChangeShapeType="1"/>
          </p:cNvSpPr>
          <p:nvPr/>
        </p:nvSpPr>
        <p:spPr bwMode="auto">
          <a:xfrm>
            <a:off x="3940175" y="2438400"/>
            <a:ext cx="361950" cy="561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8427" name="Line 27">
            <a:extLst>
              <a:ext uri="{FF2B5EF4-FFF2-40B4-BE49-F238E27FC236}">
                <a16:creationId xmlns:a16="http://schemas.microsoft.com/office/drawing/2014/main" id="{50A5CB83-4052-524A-ADE3-A7B2B83953B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027613" y="2236788"/>
            <a:ext cx="4222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8428" name="Line 28">
            <a:extLst>
              <a:ext uri="{FF2B5EF4-FFF2-40B4-BE49-F238E27FC236}">
                <a16:creationId xmlns:a16="http://schemas.microsoft.com/office/drawing/2014/main" id="{47737B85-24A3-754C-9D54-85AAC01490E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268913" y="2438400"/>
            <a:ext cx="544512" cy="561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188429" name="Straight Arrow Connector 25">
            <a:extLst>
              <a:ext uri="{FF2B5EF4-FFF2-40B4-BE49-F238E27FC236}">
                <a16:creationId xmlns:a16="http://schemas.microsoft.com/office/drawing/2014/main" id="{87519735-3431-924D-99D1-0D80C54B1BE8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V="1">
            <a:off x="5141118" y="1386682"/>
            <a:ext cx="544513" cy="8001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3022" name="Content Placeholder 2">
            <a:extLst>
              <a:ext uri="{FF2B5EF4-FFF2-40B4-BE49-F238E27FC236}">
                <a16:creationId xmlns:a16="http://schemas.microsoft.com/office/drawing/2014/main" id="{464C978D-C3D6-D740-9041-895922CA367D}"/>
              </a:ext>
            </a:extLst>
          </p:cNvPr>
          <p:cNvSpPr txBox="1">
            <a:spLocks/>
          </p:cNvSpPr>
          <p:nvPr/>
        </p:nvSpPr>
        <p:spPr bwMode="auto">
          <a:xfrm>
            <a:off x="228600" y="996950"/>
            <a:ext cx="861060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20000"/>
              </a:spcBef>
              <a:buClr>
                <a:srgbClr val="CC9900"/>
              </a:buClr>
              <a:buSzPct val="65000"/>
              <a:buFont typeface="Wingdings" charset="0"/>
              <a:buChar char="n"/>
              <a:defRPr/>
            </a:pPr>
            <a:endParaRPr lang="en-US" dirty="0">
              <a:solidFill>
                <a:srgbClr val="000000"/>
              </a:solidFill>
              <a:latin typeface="Tahoma" charset="0"/>
            </a:endParaRPr>
          </a:p>
          <a:p>
            <a:pPr>
              <a:spcBef>
                <a:spcPct val="20000"/>
              </a:spcBef>
              <a:buClr>
                <a:srgbClr val="CC9900"/>
              </a:buClr>
              <a:buSzPct val="65000"/>
              <a:buFont typeface="Wingdings" charset="0"/>
              <a:buChar char="n"/>
              <a:defRPr/>
            </a:pPr>
            <a:endParaRPr lang="en-US" dirty="0">
              <a:solidFill>
                <a:srgbClr val="000000"/>
              </a:solidFill>
              <a:latin typeface="Tahoma" charset="0"/>
            </a:endParaRPr>
          </a:p>
          <a:p>
            <a:pPr>
              <a:spcBef>
                <a:spcPct val="20000"/>
              </a:spcBef>
              <a:buClr>
                <a:srgbClr val="CC9900"/>
              </a:buClr>
              <a:buSzPct val="65000"/>
              <a:buFont typeface="Wingdings" charset="0"/>
              <a:buChar char="n"/>
              <a:defRPr/>
            </a:pPr>
            <a:endParaRPr lang="en-US" dirty="0">
              <a:solidFill>
                <a:srgbClr val="000000"/>
              </a:solidFill>
              <a:latin typeface="Tahoma" charset="0"/>
            </a:endParaRPr>
          </a:p>
          <a:p>
            <a:pPr>
              <a:spcBef>
                <a:spcPct val="20000"/>
              </a:spcBef>
              <a:buClr>
                <a:srgbClr val="CC9900"/>
              </a:buClr>
              <a:buSzPct val="65000"/>
              <a:buFont typeface="Wingdings" charset="0"/>
              <a:buChar char="n"/>
              <a:defRPr/>
            </a:pPr>
            <a:endParaRPr lang="en-US" dirty="0">
              <a:solidFill>
                <a:srgbClr val="000000"/>
              </a:solidFill>
              <a:latin typeface="Tahoma" charset="0"/>
            </a:endParaRPr>
          </a:p>
          <a:p>
            <a:pPr>
              <a:spcBef>
                <a:spcPct val="20000"/>
              </a:spcBef>
              <a:buClr>
                <a:srgbClr val="CC9900"/>
              </a:buClr>
              <a:buSzPct val="65000"/>
              <a:buFont typeface="Wingdings" charset="0"/>
              <a:buChar char="n"/>
              <a:defRPr/>
            </a:pPr>
            <a:endParaRPr lang="en-US" dirty="0">
              <a:solidFill>
                <a:srgbClr val="000000"/>
              </a:solidFill>
              <a:latin typeface="Tahoma" charset="0"/>
            </a:endParaRPr>
          </a:p>
          <a:p>
            <a:pPr>
              <a:spcBef>
                <a:spcPct val="20000"/>
              </a:spcBef>
              <a:buClr>
                <a:srgbClr val="CC9900"/>
              </a:buClr>
              <a:buSzPct val="65000"/>
              <a:buFont typeface="Wingdings" charset="0"/>
              <a:buChar char="n"/>
              <a:defRPr/>
            </a:pPr>
            <a:endParaRPr lang="en-US" dirty="0">
              <a:solidFill>
                <a:srgbClr val="000000"/>
              </a:solidFill>
              <a:latin typeface="Tahoma" charset="0"/>
            </a:endParaRPr>
          </a:p>
          <a:p>
            <a:pPr>
              <a:spcBef>
                <a:spcPct val="20000"/>
              </a:spcBef>
              <a:buClr>
                <a:srgbClr val="CC9900"/>
              </a:buClr>
              <a:buSzPct val="65000"/>
              <a:buFont typeface="Wingdings" charset="0"/>
              <a:buChar char="n"/>
              <a:defRPr/>
            </a:pPr>
            <a:endParaRPr lang="en-US" dirty="0">
              <a:solidFill>
                <a:srgbClr val="000000"/>
              </a:solidFill>
              <a:latin typeface="Tahoma" charset="0"/>
            </a:endParaRPr>
          </a:p>
          <a:p>
            <a:pPr>
              <a:spcBef>
                <a:spcPct val="20000"/>
              </a:spcBef>
              <a:buClr>
                <a:srgbClr val="CC9900"/>
              </a:buClr>
              <a:buSzPct val="65000"/>
              <a:buFont typeface="Wingdings" charset="0"/>
              <a:buChar char="n"/>
              <a:defRPr/>
            </a:pPr>
            <a:endParaRPr lang="en-US" dirty="0">
              <a:solidFill>
                <a:srgbClr val="000000"/>
              </a:solidFill>
              <a:latin typeface="Tahoma" charset="0"/>
            </a:endParaRPr>
          </a:p>
          <a:p>
            <a:pPr>
              <a:spcBef>
                <a:spcPct val="20000"/>
              </a:spcBef>
              <a:buClr>
                <a:srgbClr val="CC9900"/>
              </a:buClr>
              <a:buSzPct val="65000"/>
              <a:buFont typeface="Wingdings" charset="0"/>
              <a:buChar char="n"/>
              <a:defRPr/>
            </a:pPr>
            <a:endParaRPr lang="en-US" dirty="0">
              <a:solidFill>
                <a:srgbClr val="000000"/>
              </a:solidFill>
              <a:latin typeface="Tahoma" charset="0"/>
            </a:endParaRPr>
          </a:p>
          <a:p>
            <a:pPr marL="0" indent="0">
              <a:spcBef>
                <a:spcPct val="20000"/>
              </a:spcBef>
              <a:buClr>
                <a:srgbClr val="CC9900"/>
              </a:buClr>
              <a:buSzPct val="65000"/>
              <a:defRPr/>
            </a:pPr>
            <a:endParaRPr lang="en-US" dirty="0">
              <a:solidFill>
                <a:srgbClr val="000000"/>
              </a:solidFill>
              <a:latin typeface="Tahoma" charset="0"/>
            </a:endParaRPr>
          </a:p>
          <a:p>
            <a:pPr>
              <a:spcBef>
                <a:spcPct val="20000"/>
              </a:spcBef>
              <a:buClr>
                <a:srgbClr val="CC9900"/>
              </a:buClr>
              <a:buSzPct val="65000"/>
              <a:buFont typeface="Wingdings" charset="0"/>
              <a:buChar char="n"/>
              <a:defRPr/>
            </a:pPr>
            <a:endParaRPr lang="en-US" dirty="0">
              <a:solidFill>
                <a:srgbClr val="000000"/>
              </a:solidFill>
              <a:latin typeface="Tahoma" charset="0"/>
            </a:endParaRPr>
          </a:p>
          <a:p>
            <a:pPr>
              <a:spcBef>
                <a:spcPct val="20000"/>
              </a:spcBef>
              <a:buClr>
                <a:srgbClr val="CC9900"/>
              </a:buClr>
              <a:buSzPct val="65000"/>
              <a:buFont typeface="Wingdings" charset="0"/>
              <a:buChar char="n"/>
              <a:defRPr/>
            </a:pPr>
            <a:r>
              <a:rPr lang="en-US" dirty="0">
                <a:solidFill>
                  <a:srgbClr val="000000"/>
                </a:solidFill>
                <a:latin typeface="Tahoma" charset="0"/>
              </a:rPr>
              <a:t>And, the future is not constant (it changes)!</a:t>
            </a:r>
          </a:p>
        </p:txBody>
      </p:sp>
      <p:sp>
        <p:nvSpPr>
          <p:cNvPr id="20" name="Text Box 22">
            <a:extLst>
              <a:ext uri="{FF2B5EF4-FFF2-40B4-BE49-F238E27FC236}">
                <a16:creationId xmlns:a16="http://schemas.microsoft.com/office/drawing/2014/main" id="{DFE255E6-1354-8747-9CD8-E53804065B0F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11575" y="4392613"/>
            <a:ext cx="2039938" cy="373062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eaLnBrk="1" hangingPunct="1">
              <a:defRPr/>
            </a:pPr>
            <a:r>
              <a:rPr lang="en-US" sz="1750" dirty="0">
                <a:solidFill>
                  <a:srgbClr val="000000"/>
                </a:solidFill>
                <a:latin typeface="Tahoma" pitchFamily="34" charset="0"/>
                <a:cs typeface="Arial" charset="0"/>
              </a:rPr>
              <a:t>Logic</a:t>
            </a:r>
          </a:p>
          <a:p>
            <a:pPr eaLnBrk="1" hangingPunct="1">
              <a:defRPr/>
            </a:pPr>
            <a:endParaRPr lang="en-US" sz="1750" dirty="0">
              <a:solidFill>
                <a:srgbClr val="000000"/>
              </a:solidFill>
              <a:latin typeface="Tahoma" pitchFamily="34" charset="0"/>
              <a:cs typeface="Arial" charset="0"/>
            </a:endParaRPr>
          </a:p>
        </p:txBody>
      </p:sp>
      <p:sp>
        <p:nvSpPr>
          <p:cNvPr id="188432" name="Text Box 23">
            <a:extLst>
              <a:ext uri="{FF2B5EF4-FFF2-40B4-BE49-F238E27FC236}">
                <a16:creationId xmlns:a16="http://schemas.microsoft.com/office/drawing/2014/main" id="{A98D9156-D6FE-D345-82A1-D8A1185111C4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11575" y="4764088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Circuits</a:t>
            </a:r>
          </a:p>
        </p:txBody>
      </p:sp>
      <p:sp>
        <p:nvSpPr>
          <p:cNvPr id="188433" name="Text Box 23">
            <a:extLst>
              <a:ext uri="{FF2B5EF4-FFF2-40B4-BE49-F238E27FC236}">
                <a16:creationId xmlns:a16="http://schemas.microsoft.com/office/drawing/2014/main" id="{DFE58555-63CC-D845-AF2E-3117211CD64E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713163" y="5119688"/>
            <a:ext cx="2043112" cy="366712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Electrons</a:t>
            </a:r>
          </a:p>
        </p:txBody>
      </p:sp>
      <p:sp>
        <p:nvSpPr>
          <p:cNvPr id="188434" name="Rounded Rectangle 24">
            <a:extLst>
              <a:ext uri="{FF2B5EF4-FFF2-40B4-BE49-F238E27FC236}">
                <a16:creationId xmlns:a16="http://schemas.microsoft.com/office/drawing/2014/main" id="{9536777D-41C1-2844-80BC-E024ED4A0296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4191000" y="2894013"/>
            <a:ext cx="1066800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9D08044-DD54-EE43-B843-E096A3FEB1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1371600"/>
            <a:ext cx="255746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Arial" panose="020B0604020202020204" pitchFamily="34" charset="0"/>
              </a:rPr>
              <a:t>Changing demands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Arial" panose="020B0604020202020204" pitchFamily="34" charset="0"/>
              </a:rPr>
              <a:t>at the top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Arial" panose="020B0604020202020204" pitchFamily="34" charset="0"/>
              </a:rPr>
              <a:t>(Look Up and Forward)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8FCC1AB-FEC5-2646-94C7-BBB9EE2F9D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4343400"/>
            <a:ext cx="3048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Arial" panose="020B0604020202020204" pitchFamily="34" charset="0"/>
              </a:rPr>
              <a:t>Changing issues and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Arial" panose="020B0604020202020204" pitchFamily="34" charset="0"/>
              </a:rPr>
              <a:t>capabilities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Arial" panose="020B0604020202020204" pitchFamily="34" charset="0"/>
              </a:rPr>
              <a:t>at the bottom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Arial" panose="020B0604020202020204" pitchFamily="34" charset="0"/>
              </a:rPr>
              <a:t>(Look Down and Forward)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BB2C260-5896-A44E-B627-4D82534C9F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0800" y="1981200"/>
            <a:ext cx="26352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Arial" panose="020B0604020202020204" pitchFamily="34" charset="0"/>
              </a:rPr>
              <a:t>Changing demands and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Arial" panose="020B0604020202020204" pitchFamily="34" charset="0"/>
              </a:rPr>
              <a:t>personalities of users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Arial" panose="020B0604020202020204" pitchFamily="34" charset="0"/>
              </a:rPr>
              <a:t>(Look Up and Forward)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5" name="Title 1">
            <a:extLst>
              <a:ext uri="{FF2B5EF4-FFF2-40B4-BE49-F238E27FC236}">
                <a16:creationId xmlns:a16="http://schemas.microsoft.com/office/drawing/2014/main" id="{CACADD6D-C6C4-BB41-8838-F68406DED76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Analogue from Macro-Architecture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006343-3D5A-3748-AAE0-C99FF10C653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Future is not constant in macro-architecture, either</a:t>
            </a:r>
          </a:p>
          <a:p>
            <a:pPr marL="0" indent="0">
              <a:buFont typeface="Wingdings" pitchFamily="2" charset="2"/>
              <a:buNone/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Example: Can a mill be later used as a theater + restaurant + conference room?</a:t>
            </a:r>
          </a:p>
          <a:p>
            <a:pPr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190467" name="Slide Number Placeholder 3">
            <a:extLst>
              <a:ext uri="{FF2B5EF4-FFF2-40B4-BE49-F238E27FC236}">
                <a16:creationId xmlns:a16="http://schemas.microsoft.com/office/drawing/2014/main" id="{D4E96F9D-55F1-B743-B599-9E0FB60D935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EA6C33E5-7272-3740-8ABA-6BD99EDE4D38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35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89" name="Title 1">
            <a:extLst>
              <a:ext uri="{FF2B5EF4-FFF2-40B4-BE49-F238E27FC236}">
                <a16:creationId xmlns:a16="http://schemas.microsoft.com/office/drawing/2014/main" id="{FED500AA-FA85-3A4A-8842-329F5DD418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86995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Mühle Tiefenbrunnen</a:t>
            </a:r>
          </a:p>
        </p:txBody>
      </p:sp>
      <p:sp>
        <p:nvSpPr>
          <p:cNvPr id="191490" name="Slide Number Placeholder 3">
            <a:extLst>
              <a:ext uri="{FF2B5EF4-FFF2-40B4-BE49-F238E27FC236}">
                <a16:creationId xmlns:a16="http://schemas.microsoft.com/office/drawing/2014/main" id="{70A487D9-7D3F-5E45-A898-4656D2D9089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468B7FCE-BDD3-1B4B-88AA-3CDF6F01CDC4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36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91491" name="Content Placeholder 1">
            <a:extLst>
              <a:ext uri="{FF2B5EF4-FFF2-40B4-BE49-F238E27FC236}">
                <a16:creationId xmlns:a16="http://schemas.microsoft.com/office/drawing/2014/main" id="{6467D803-0CB5-9A4E-B9F0-FD8F6CE235B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0600"/>
            <a:ext cx="8610600" cy="560705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Originally built as a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brewery</a:t>
            </a:r>
            <a:r>
              <a:rPr lang="en-US" altLang="en-US">
                <a:ea typeface="ＭＳ Ｐゴシック" panose="020B0600070205080204" pitchFamily="34" charset="-128"/>
              </a:rPr>
              <a:t> in 1889, part of it was converted into a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mill</a:t>
            </a:r>
            <a:r>
              <a:rPr lang="en-US" altLang="en-US">
                <a:ea typeface="ＭＳ Ｐゴシック" panose="020B0600070205080204" pitchFamily="34" charset="-128"/>
              </a:rPr>
              <a:t> in 1913, and the other part into a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cold store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Nowadays is a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center for a variety of activities</a:t>
            </a:r>
            <a:r>
              <a:rPr lang="en-US" altLang="en-US">
                <a:ea typeface="ＭＳ Ｐゴシック" panose="020B0600070205080204" pitchFamily="34" charset="-128"/>
              </a:rPr>
              <a:t>: theater, conferences, restaurants, shops, museum</a:t>
            </a:r>
            <a:r>
              <a:rPr lang="mr-IN" altLang="en-US">
                <a:ea typeface="ＭＳ Ｐゴシック" panose="020B0600070205080204" pitchFamily="34" charset="-128"/>
              </a:rPr>
              <a:t>…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pic>
        <p:nvPicPr>
          <p:cNvPr id="191492" name="Picture 2">
            <a:extLst>
              <a:ext uri="{FF2B5EF4-FFF2-40B4-BE49-F238E27FC236}">
                <a16:creationId xmlns:a16="http://schemas.microsoft.com/office/drawing/2014/main" id="{17BB0F68-784F-7C40-967B-5E19FA47CE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352800"/>
            <a:ext cx="4276725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1493" name="Picture 3">
            <a:extLst>
              <a:ext uri="{FF2B5EF4-FFF2-40B4-BE49-F238E27FC236}">
                <a16:creationId xmlns:a16="http://schemas.microsoft.com/office/drawing/2014/main" id="{3EF08B67-3768-B248-9F49-DB4E99783C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336925"/>
            <a:ext cx="3962400" cy="264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1494" name="TextBox 4">
            <a:extLst>
              <a:ext uri="{FF2B5EF4-FFF2-40B4-BE49-F238E27FC236}">
                <a16:creationId xmlns:a16="http://schemas.microsoft.com/office/drawing/2014/main" id="{A45328FC-7D27-5043-8CE7-238924ED6A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5638800"/>
            <a:ext cx="12922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00"/>
              <a:t>Brewery in 1900</a:t>
            </a:r>
          </a:p>
        </p:txBody>
      </p:sp>
      <p:sp>
        <p:nvSpPr>
          <p:cNvPr id="191495" name="TextBox 8">
            <a:extLst>
              <a:ext uri="{FF2B5EF4-FFF2-40B4-BE49-F238E27FC236}">
                <a16:creationId xmlns:a16="http://schemas.microsoft.com/office/drawing/2014/main" id="{E4BAEB66-D5B7-1C48-BAD7-89C0A28763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477000"/>
            <a:ext cx="26749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00"/>
              <a:t>http://www.muehle-tiefenbrunnen.ch/</a:t>
            </a: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3" name="Title 1">
            <a:extLst>
              <a:ext uri="{FF2B5EF4-FFF2-40B4-BE49-F238E27FC236}">
                <a16:creationId xmlns:a16="http://schemas.microsoft.com/office/drawing/2014/main" id="{4C3C9D9F-87B5-4048-86D1-EF3ED0C1B6B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Another Example (I)</a:t>
            </a:r>
          </a:p>
        </p:txBody>
      </p:sp>
      <p:sp>
        <p:nvSpPr>
          <p:cNvPr id="192514" name="Slide Number Placeholder 3">
            <a:extLst>
              <a:ext uri="{FF2B5EF4-FFF2-40B4-BE49-F238E27FC236}">
                <a16:creationId xmlns:a16="http://schemas.microsoft.com/office/drawing/2014/main" id="{778EAA39-4256-C94E-A64F-CAB130E7DD1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CC5385A8-B95F-2F4D-8386-A45A0450D5B8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37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192515" name="Picture 11">
            <a:extLst>
              <a:ext uri="{FF2B5EF4-FFF2-40B4-BE49-F238E27FC236}">
                <a16:creationId xmlns:a16="http://schemas.microsoft.com/office/drawing/2014/main" id="{2D699EDD-6DF0-7E4F-811E-10C7BC6BE9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2870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2516" name="TextBox 2">
            <a:extLst>
              <a:ext uri="{FF2B5EF4-FFF2-40B4-BE49-F238E27FC236}">
                <a16:creationId xmlns:a16="http://schemas.microsoft.com/office/drawing/2014/main" id="{FD287913-036D-1542-93AC-E42CA716BF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53200"/>
            <a:ext cx="21574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00"/>
              <a:t>Photo credit: Prof. Can Alkan</a:t>
            </a: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7" name="Title 1">
            <a:extLst>
              <a:ext uri="{FF2B5EF4-FFF2-40B4-BE49-F238E27FC236}">
                <a16:creationId xmlns:a16="http://schemas.microsoft.com/office/drawing/2014/main" id="{8DCC2C14-5286-A541-960B-50159F95730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Another Example (II)</a:t>
            </a:r>
          </a:p>
        </p:txBody>
      </p:sp>
      <p:pic>
        <p:nvPicPr>
          <p:cNvPr id="193538" name="Content Placeholder 9">
            <a:extLst>
              <a:ext uri="{FF2B5EF4-FFF2-40B4-BE49-F238E27FC236}">
                <a16:creationId xmlns:a16="http://schemas.microsoft.com/office/drawing/2014/main" id="{DAA57268-1B8F-804C-9EE7-1E9ADD3B514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43000" y="752475"/>
            <a:ext cx="3263900" cy="5800725"/>
          </a:xfrm>
        </p:spPr>
      </p:pic>
      <p:sp>
        <p:nvSpPr>
          <p:cNvPr id="193539" name="Slide Number Placeholder 3">
            <a:extLst>
              <a:ext uri="{FF2B5EF4-FFF2-40B4-BE49-F238E27FC236}">
                <a16:creationId xmlns:a16="http://schemas.microsoft.com/office/drawing/2014/main" id="{5BA976D3-EF31-3B4F-B92C-9BAC25640AE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A52EF5A6-5CC3-494F-A8E2-240CED0A57B8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38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93540" name="TextBox 12">
            <a:extLst>
              <a:ext uri="{FF2B5EF4-FFF2-40B4-BE49-F238E27FC236}">
                <a16:creationId xmlns:a16="http://schemas.microsoft.com/office/drawing/2014/main" id="{BC95CD07-AC0C-8946-9D20-8FFAA56A56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53200"/>
            <a:ext cx="21574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00"/>
              <a:t>Photo credit: Prof. Can Alkan</a:t>
            </a: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1" name="Title 1">
            <a:extLst>
              <a:ext uri="{FF2B5EF4-FFF2-40B4-BE49-F238E27FC236}">
                <a16:creationId xmlns:a16="http://schemas.microsoft.com/office/drawing/2014/main" id="{1D954C28-84C7-F047-8D40-0264D01D19F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94562" name="Slide Number Placeholder 3">
            <a:extLst>
              <a:ext uri="{FF2B5EF4-FFF2-40B4-BE49-F238E27FC236}">
                <a16:creationId xmlns:a16="http://schemas.microsoft.com/office/drawing/2014/main" id="{99E71F59-5835-A24E-AC18-A1B24F5C733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E38EC695-994D-044F-9E79-797C94B8E5FD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39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194563" name="Picture 2">
            <a:extLst>
              <a:ext uri="{FF2B5EF4-FFF2-40B4-BE49-F238E27FC236}">
                <a16:creationId xmlns:a16="http://schemas.microsoft.com/office/drawing/2014/main" id="{7A43FE9E-EC36-454D-B6DC-5A6923B5B8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0"/>
            <a:ext cx="43894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64" name="TextBox 5">
            <a:extLst>
              <a:ext uri="{FF2B5EF4-FFF2-40B4-BE49-F238E27FC236}">
                <a16:creationId xmlns:a16="http://schemas.microsoft.com/office/drawing/2014/main" id="{10A2D742-2B91-1643-806C-5A5E01D4FA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51488" y="5681663"/>
            <a:ext cx="35750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00"/>
              <a:t>By Roland zh (Own work) [CC BY-SA 3.0 </a:t>
            </a:r>
          </a:p>
          <a:p>
            <a:r>
              <a:rPr lang="en-US" altLang="en-US" sz="1200"/>
              <a:t>(</a:t>
            </a:r>
            <a:r>
              <a:rPr lang="en-US" altLang="en-US" sz="1200">
                <a:hlinkClick r:id="rId3"/>
              </a:rPr>
              <a:t>https://creativecommons.org/licenses/by-sa/3.0)</a:t>
            </a:r>
            <a:r>
              <a:rPr lang="en-US" altLang="en-US" sz="1200"/>
              <a:t>],</a:t>
            </a:r>
          </a:p>
          <a:p>
            <a:r>
              <a:rPr lang="en-US" altLang="en-US" sz="1200"/>
              <a:t> via Wikimedia Commons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5" name="Title 1">
            <a:extLst>
              <a:ext uri="{FF2B5EF4-FFF2-40B4-BE49-F238E27FC236}">
                <a16:creationId xmlns:a16="http://schemas.microsoft.com/office/drawing/2014/main" id="{FF22FBC8-543D-CE4B-9067-C31AD7C5470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Recall: The Von Neumann Model</a:t>
            </a:r>
          </a:p>
        </p:txBody>
      </p:sp>
      <p:sp>
        <p:nvSpPr>
          <p:cNvPr id="154626" name="Slide Number Placeholder 3">
            <a:extLst>
              <a:ext uri="{FF2B5EF4-FFF2-40B4-BE49-F238E27FC236}">
                <a16:creationId xmlns:a16="http://schemas.microsoft.com/office/drawing/2014/main" id="{C694715E-C05A-A143-9685-84FA7EFC362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28BA796-DD0C-834B-A343-DA0ED92E6EF9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54627" name="Rectangle 4">
            <a:extLst>
              <a:ext uri="{FF2B5EF4-FFF2-40B4-BE49-F238E27FC236}">
                <a16:creationId xmlns:a16="http://schemas.microsoft.com/office/drawing/2014/main" id="{4B3C0FDF-2831-134C-8613-0DC185484B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1788" y="4830763"/>
            <a:ext cx="3390900" cy="1385887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54628" name="TextBox 7">
            <a:extLst>
              <a:ext uri="{FF2B5EF4-FFF2-40B4-BE49-F238E27FC236}">
                <a16:creationId xmlns:a16="http://schemas.microsoft.com/office/drawing/2014/main" id="{1031A530-EFDD-4144-9BCA-98A1664886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400" y="5040313"/>
            <a:ext cx="19065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CONTROL UNIT</a:t>
            </a:r>
          </a:p>
        </p:txBody>
      </p:sp>
      <p:sp>
        <p:nvSpPr>
          <p:cNvPr id="154629" name="TextBox 8">
            <a:extLst>
              <a:ext uri="{FF2B5EF4-FFF2-40B4-BE49-F238E27FC236}">
                <a16:creationId xmlns:a16="http://schemas.microsoft.com/office/drawing/2014/main" id="{EEE9934C-F9F3-6C48-8674-46886E0562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9925" y="5649913"/>
            <a:ext cx="1057275" cy="369887"/>
          </a:xfrm>
          <a:prstGeom prst="rect">
            <a:avLst/>
          </a:prstGeom>
          <a:solidFill>
            <a:srgbClr val="FF7E7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PC or IP</a:t>
            </a:r>
          </a:p>
        </p:txBody>
      </p:sp>
      <p:sp>
        <p:nvSpPr>
          <p:cNvPr id="154630" name="TextBox 9">
            <a:extLst>
              <a:ext uri="{FF2B5EF4-FFF2-40B4-BE49-F238E27FC236}">
                <a16:creationId xmlns:a16="http://schemas.microsoft.com/office/drawing/2014/main" id="{EF7BAC25-3FA9-0045-9D9A-409FEF07FB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4050" y="5649913"/>
            <a:ext cx="1479550" cy="369887"/>
          </a:xfrm>
          <a:prstGeom prst="rect">
            <a:avLst/>
          </a:prstGeom>
          <a:solidFill>
            <a:srgbClr val="FF7E7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Inst Register</a:t>
            </a:r>
          </a:p>
        </p:txBody>
      </p:sp>
      <p:sp>
        <p:nvSpPr>
          <p:cNvPr id="154631" name="Rectangle 10">
            <a:extLst>
              <a:ext uri="{FF2B5EF4-FFF2-40B4-BE49-F238E27FC236}">
                <a16:creationId xmlns:a16="http://schemas.microsoft.com/office/drawing/2014/main" id="{4E1E6E16-A0CF-B44A-9856-D15A8A8B15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1788" y="2927350"/>
            <a:ext cx="3390900" cy="1385888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54632" name="TextBox 11">
            <a:extLst>
              <a:ext uri="{FF2B5EF4-FFF2-40B4-BE49-F238E27FC236}">
                <a16:creationId xmlns:a16="http://schemas.microsoft.com/office/drawing/2014/main" id="{369C18BA-D2CD-1845-9214-A02BBFD4D6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7413" y="2982913"/>
            <a:ext cx="2325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PROCESSING UNIT</a:t>
            </a:r>
          </a:p>
        </p:txBody>
      </p:sp>
      <p:sp>
        <p:nvSpPr>
          <p:cNvPr id="14" name="Trapezoid 13">
            <a:extLst>
              <a:ext uri="{FF2B5EF4-FFF2-40B4-BE49-F238E27FC236}">
                <a16:creationId xmlns:a16="http://schemas.microsoft.com/office/drawing/2014/main" id="{89AC9D9C-50E0-FD43-B95E-AAED39C69B06}"/>
              </a:ext>
            </a:extLst>
          </p:cNvPr>
          <p:cNvSpPr/>
          <p:nvPr/>
        </p:nvSpPr>
        <p:spPr bwMode="auto">
          <a:xfrm rot="10800000">
            <a:off x="3378200" y="3548063"/>
            <a:ext cx="914400" cy="490537"/>
          </a:xfrm>
          <a:prstGeom prst="trapezoid">
            <a:avLst/>
          </a:prstGeom>
          <a:solidFill>
            <a:srgbClr val="35F6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solidFill>
                <a:srgbClr val="000000"/>
              </a:solidFill>
              <a:cs typeface="ＭＳ Ｐゴシック" charset="0"/>
            </a:endParaRPr>
          </a:p>
        </p:txBody>
      </p:sp>
      <p:sp>
        <p:nvSpPr>
          <p:cNvPr id="154634" name="TextBox 14">
            <a:extLst>
              <a:ext uri="{FF2B5EF4-FFF2-40B4-BE49-F238E27FC236}">
                <a16:creationId xmlns:a16="http://schemas.microsoft.com/office/drawing/2014/main" id="{9960A816-2393-4346-9351-3FC3FC3B33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9488" y="3586163"/>
            <a:ext cx="6334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ALU</a:t>
            </a:r>
          </a:p>
        </p:txBody>
      </p:sp>
      <p:sp>
        <p:nvSpPr>
          <p:cNvPr id="154635" name="TextBox 15">
            <a:extLst>
              <a:ext uri="{FF2B5EF4-FFF2-40B4-BE49-F238E27FC236}">
                <a16:creationId xmlns:a16="http://schemas.microsoft.com/office/drawing/2014/main" id="{6E8E9643-3B70-D642-BDA7-26096146A2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2838" y="3548063"/>
            <a:ext cx="825500" cy="369887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TEMP</a:t>
            </a:r>
          </a:p>
        </p:txBody>
      </p:sp>
      <p:sp>
        <p:nvSpPr>
          <p:cNvPr id="154636" name="Rectangle 16">
            <a:extLst>
              <a:ext uri="{FF2B5EF4-FFF2-40B4-BE49-F238E27FC236}">
                <a16:creationId xmlns:a16="http://schemas.microsoft.com/office/drawing/2014/main" id="{C319FDDE-4AF4-C64C-B93C-3B8C3268E8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1788" y="1090613"/>
            <a:ext cx="3390900" cy="1384300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154637" name="TextBox 17">
            <a:extLst>
              <a:ext uri="{FF2B5EF4-FFF2-40B4-BE49-F238E27FC236}">
                <a16:creationId xmlns:a16="http://schemas.microsoft.com/office/drawing/2014/main" id="{1D82FB66-5D0B-D84F-B325-257DC881A9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0650" y="1090613"/>
            <a:ext cx="1219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MEMORY</a:t>
            </a:r>
          </a:p>
        </p:txBody>
      </p:sp>
      <p:sp>
        <p:nvSpPr>
          <p:cNvPr id="38926" name="TextBox 18">
            <a:extLst>
              <a:ext uri="{FF2B5EF4-FFF2-40B4-BE49-F238E27FC236}">
                <a16:creationId xmlns:a16="http://schemas.microsoft.com/office/drawing/2014/main" id="{D05CCA57-A661-1244-B536-890E81E560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5225" y="1533525"/>
            <a:ext cx="1724025" cy="3698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800" dirty="0">
                <a:solidFill>
                  <a:srgbClr val="000000"/>
                </a:solidFill>
                <a:latin typeface="Arial" charset="0"/>
              </a:rPr>
              <a:t>Mem </a:t>
            </a:r>
            <a:r>
              <a:rPr lang="en-US" altLang="en-US" sz="1800" dirty="0" err="1">
                <a:solidFill>
                  <a:srgbClr val="000000"/>
                </a:solidFill>
                <a:latin typeface="Arial" charset="0"/>
              </a:rPr>
              <a:t>Addr</a:t>
            </a:r>
            <a:r>
              <a:rPr lang="en-US" altLang="en-US" sz="1800" dirty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altLang="en-US" sz="1800" dirty="0" err="1">
                <a:solidFill>
                  <a:srgbClr val="000000"/>
                </a:solidFill>
                <a:latin typeface="Arial" charset="0"/>
              </a:rPr>
              <a:t>Reg</a:t>
            </a:r>
            <a:endParaRPr lang="en-US" altLang="en-US" sz="18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8927" name="TextBox 19">
            <a:extLst>
              <a:ext uri="{FF2B5EF4-FFF2-40B4-BE49-F238E27FC236}">
                <a16:creationId xmlns:a16="http://schemas.microsoft.com/office/drawing/2014/main" id="{C940BC56-520E-A740-B763-D8B9A266E9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6813" y="1981200"/>
            <a:ext cx="1736725" cy="3698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800">
                <a:solidFill>
                  <a:srgbClr val="000000"/>
                </a:solidFill>
                <a:latin typeface="Arial" charset="0"/>
              </a:rPr>
              <a:t>Mem Data Reg</a:t>
            </a:r>
          </a:p>
        </p:txBody>
      </p:sp>
      <p:sp>
        <p:nvSpPr>
          <p:cNvPr id="38928" name="Rectangle 20">
            <a:extLst>
              <a:ext uri="{FF2B5EF4-FFF2-40B4-BE49-F238E27FC236}">
                <a16:creationId xmlns:a16="http://schemas.microsoft.com/office/drawing/2014/main" id="{8F13B7BE-1074-394C-810A-F966DF1C77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913" y="2503488"/>
            <a:ext cx="1604962" cy="20415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altLang="en-US" sz="18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8929" name="Rectangle 21">
            <a:extLst>
              <a:ext uri="{FF2B5EF4-FFF2-40B4-BE49-F238E27FC236}">
                <a16:creationId xmlns:a16="http://schemas.microsoft.com/office/drawing/2014/main" id="{FF97BDAF-35B3-654D-9F94-F4C8253616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5663" y="2503488"/>
            <a:ext cx="1606550" cy="2041525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altLang="en-US" sz="18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4642" name="TextBox 22">
            <a:extLst>
              <a:ext uri="{FF2B5EF4-FFF2-40B4-BE49-F238E27FC236}">
                <a16:creationId xmlns:a16="http://schemas.microsoft.com/office/drawing/2014/main" id="{9CB2FB52-4FD9-A346-9B3D-3B82587BD7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2960688"/>
            <a:ext cx="1000125" cy="123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INPUT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Keyboard,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Mouse,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Disk</a:t>
            </a:r>
            <a:r>
              <a:rPr lang="mr-IN" altLang="en-US" sz="1400">
                <a:solidFill>
                  <a:srgbClr val="000000"/>
                </a:solidFill>
                <a:latin typeface="Arial" panose="020B0604020202020204" pitchFamily="34" charset="0"/>
              </a:rPr>
              <a:t>…</a:t>
            </a:r>
            <a:endParaRPr lang="en-US" altLang="en-US" sz="14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54643" name="TextBox 23">
            <a:extLst>
              <a:ext uri="{FF2B5EF4-FFF2-40B4-BE49-F238E27FC236}">
                <a16:creationId xmlns:a16="http://schemas.microsoft.com/office/drawing/2014/main" id="{308D96A8-526D-314E-86FD-031C55F795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7600" y="2960688"/>
            <a:ext cx="1133475" cy="123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OUTPUT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Monitor,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Printer,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Disk</a:t>
            </a:r>
            <a:r>
              <a:rPr lang="mr-IN" altLang="en-US" sz="1400">
                <a:solidFill>
                  <a:srgbClr val="000000"/>
                </a:solidFill>
                <a:latin typeface="Arial" panose="020B0604020202020204" pitchFamily="34" charset="0"/>
              </a:rPr>
              <a:t>…</a:t>
            </a:r>
            <a:endParaRPr lang="en-US" altLang="en-US" sz="14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cxnSp>
        <p:nvCxnSpPr>
          <p:cNvPr id="154644" name="Straight Arrow Connector 25">
            <a:extLst>
              <a:ext uri="{FF2B5EF4-FFF2-40B4-BE49-F238E27FC236}">
                <a16:creationId xmlns:a16="http://schemas.microsoft.com/office/drawing/2014/main" id="{4614222C-96AE-3B45-AD51-34C17A7439FB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3703638" y="2701925"/>
            <a:ext cx="4524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645" name="Straight Arrow Connector 29">
            <a:extLst>
              <a:ext uri="{FF2B5EF4-FFF2-40B4-BE49-F238E27FC236}">
                <a16:creationId xmlns:a16="http://schemas.microsoft.com/office/drawing/2014/main" id="{C82AAF0C-2433-9D4D-BE32-2E94C5453180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4922838" y="2701925"/>
            <a:ext cx="4524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646" name="Straight Connector 31">
            <a:extLst>
              <a:ext uri="{FF2B5EF4-FFF2-40B4-BE49-F238E27FC236}">
                <a16:creationId xmlns:a16="http://schemas.microsoft.com/office/drawing/2014/main" id="{8EC3D190-BDF3-1144-936B-9A485A3F0556}"/>
              </a:ext>
            </a:extLst>
          </p:cNvPr>
          <p:cNvCxnSpPr>
            <a:cxnSpLocks noChangeShapeType="1"/>
            <a:stCxn id="38928" idx="0"/>
          </p:cNvCxnSpPr>
          <p:nvPr/>
        </p:nvCxnSpPr>
        <p:spPr bwMode="auto">
          <a:xfrm rot="16200000" flipV="1">
            <a:off x="632618" y="2018507"/>
            <a:ext cx="9699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647" name="Straight Arrow Connector 33">
            <a:extLst>
              <a:ext uri="{FF2B5EF4-FFF2-40B4-BE49-F238E27FC236}">
                <a16:creationId xmlns:a16="http://schemas.microsoft.com/office/drawing/2014/main" id="{1E30E7ED-099E-C846-81D4-D61A9BD1893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17600" y="1533525"/>
            <a:ext cx="1754188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648" name="Straight Connector 35">
            <a:extLst>
              <a:ext uri="{FF2B5EF4-FFF2-40B4-BE49-F238E27FC236}">
                <a16:creationId xmlns:a16="http://schemas.microsoft.com/office/drawing/2014/main" id="{4849468C-7BC0-2146-8846-83A21A19739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62688" y="1533525"/>
            <a:ext cx="17272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649" name="Straight Arrow Connector 37">
            <a:extLst>
              <a:ext uri="{FF2B5EF4-FFF2-40B4-BE49-F238E27FC236}">
                <a16:creationId xmlns:a16="http://schemas.microsoft.com/office/drawing/2014/main" id="{6C9781AD-F30B-5C48-B67B-C6EB054D3FEA}"/>
              </a:ext>
            </a:extLst>
          </p:cNvPr>
          <p:cNvCxnSpPr>
            <a:cxnSpLocks noChangeShapeType="1"/>
            <a:endCxn id="38929" idx="0"/>
          </p:cNvCxnSpPr>
          <p:nvPr/>
        </p:nvCxnSpPr>
        <p:spPr bwMode="auto">
          <a:xfrm rot="16200000" flipH="1">
            <a:off x="7515225" y="2009776"/>
            <a:ext cx="968375" cy="190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650" name="Straight Arrow Connector 39">
            <a:extLst>
              <a:ext uri="{FF2B5EF4-FFF2-40B4-BE49-F238E27FC236}">
                <a16:creationId xmlns:a16="http://schemas.microsoft.com/office/drawing/2014/main" id="{34862AA9-5475-7340-9BA4-755BB383DA2F}"/>
              </a:ext>
            </a:extLst>
          </p:cNvPr>
          <p:cNvCxnSpPr>
            <a:cxnSpLocks noChangeShapeType="1"/>
            <a:stCxn id="154627" idx="0"/>
            <a:endCxn id="154631" idx="2"/>
          </p:cNvCxnSpPr>
          <p:nvPr/>
        </p:nvCxnSpPr>
        <p:spPr bwMode="auto">
          <a:xfrm rot="5400000" flipH="1" flipV="1">
            <a:off x="4310063" y="4572000"/>
            <a:ext cx="5159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651" name="Straight Arrow Connector 41">
            <a:extLst>
              <a:ext uri="{FF2B5EF4-FFF2-40B4-BE49-F238E27FC236}">
                <a16:creationId xmlns:a16="http://schemas.microsoft.com/office/drawing/2014/main" id="{2CFC1B4F-F113-7443-87C0-EA819C33B709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1801813" y="4545013"/>
            <a:ext cx="1069975" cy="747712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652" name="Straight Arrow Connector 43">
            <a:extLst>
              <a:ext uri="{FF2B5EF4-FFF2-40B4-BE49-F238E27FC236}">
                <a16:creationId xmlns:a16="http://schemas.microsoft.com/office/drawing/2014/main" id="{D491CE14-9149-7749-8F6C-02E70D771856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262688" y="4545013"/>
            <a:ext cx="1062037" cy="747712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653" name="Straight Connector 45">
            <a:extLst>
              <a:ext uri="{FF2B5EF4-FFF2-40B4-BE49-F238E27FC236}">
                <a16:creationId xmlns:a16="http://schemas.microsoft.com/office/drawing/2014/main" id="{36A399DF-7B0F-284A-8184-E6CB6B1E837D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V="1">
            <a:off x="2368550" y="4327526"/>
            <a:ext cx="517525" cy="48895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654" name="Straight Connector 47">
            <a:extLst>
              <a:ext uri="{FF2B5EF4-FFF2-40B4-BE49-F238E27FC236}">
                <a16:creationId xmlns:a16="http://schemas.microsoft.com/office/drawing/2014/main" id="{B5D270AA-4F2D-DD4A-A06F-96575854AFEC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1418432" y="3348831"/>
            <a:ext cx="1930400" cy="15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655" name="Straight Arrow Connector 49">
            <a:extLst>
              <a:ext uri="{FF2B5EF4-FFF2-40B4-BE49-F238E27FC236}">
                <a16:creationId xmlns:a16="http://schemas.microsoft.com/office/drawing/2014/main" id="{FD2CC723-97F1-E54B-B025-32C3C79A2D94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384425" y="2244725"/>
            <a:ext cx="487363" cy="13970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656" name="Straight Arrow Connector 53">
            <a:extLst>
              <a:ext uri="{FF2B5EF4-FFF2-40B4-BE49-F238E27FC236}">
                <a16:creationId xmlns:a16="http://schemas.microsoft.com/office/drawing/2014/main" id="{5521E735-AB76-9A4E-8615-14092EFFC67A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4892675" y="4572000"/>
            <a:ext cx="515938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5" name="Title 4">
            <a:extLst>
              <a:ext uri="{FF2B5EF4-FFF2-40B4-BE49-F238E27FC236}">
                <a16:creationId xmlns:a16="http://schemas.microsoft.com/office/drawing/2014/main" id="{13A9317D-86C4-C34B-A3EF-C23CABDD729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57200" y="1447800"/>
            <a:ext cx="8305800" cy="1752600"/>
          </a:xfrm>
        </p:spPr>
        <p:txBody>
          <a:bodyPr/>
          <a:lstStyle/>
          <a:p>
            <a:pPr algn="ctr"/>
            <a:r>
              <a:rPr lang="en-US" altLang="en-US">
                <a:ea typeface="ＭＳ Ｐゴシック" panose="020B0600070205080204" pitchFamily="34" charset="-128"/>
              </a:rPr>
              <a:t>Implementing the ISA: Microarchitecture Basics</a:t>
            </a:r>
          </a:p>
        </p:txBody>
      </p:sp>
      <p:sp>
        <p:nvSpPr>
          <p:cNvPr id="195586" name="Subtitle 5">
            <a:extLst>
              <a:ext uri="{FF2B5EF4-FFF2-40B4-BE49-F238E27FC236}">
                <a16:creationId xmlns:a16="http://schemas.microsoft.com/office/drawing/2014/main" id="{05A241B0-70DF-B94B-8CF2-458605F8AC0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09" name="Title 1">
            <a:extLst>
              <a:ext uri="{FF2B5EF4-FFF2-40B4-BE49-F238E27FC236}">
                <a16:creationId xmlns:a16="http://schemas.microsoft.com/office/drawing/2014/main" id="{FFA53FD8-E546-864A-AA29-F4040AC52B4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Now That We Have an ISA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C187BB-767C-8E49-9F27-DD284037F9B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How do we implement it?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i.e.,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how do we design a system that obeys the hardware/software interface?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Aside: “System” can be solely hardware or a combination of hardware and software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“Translation of ISAs” 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 </a:t>
            </a:r>
            <a:r>
              <a:rPr lang="en-US" altLang="en-US" b="1">
                <a:ea typeface="ＭＳ Ｐゴシック" panose="020B0600070205080204" pitchFamily="34" charset="-128"/>
              </a:rPr>
              <a:t>virtual ISA </a:t>
            </a:r>
            <a:r>
              <a:rPr lang="en-US" altLang="en-US">
                <a:ea typeface="ＭＳ Ｐゴシック" panose="020B0600070205080204" pitchFamily="34" charset="-128"/>
              </a:rPr>
              <a:t>can be converted by “software” into an </a:t>
            </a:r>
            <a:r>
              <a:rPr lang="en-US" altLang="en-US" b="1">
                <a:ea typeface="ＭＳ Ｐゴシック" panose="020B0600070205080204" pitchFamily="34" charset="-128"/>
              </a:rPr>
              <a:t>implementation ISA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We will assume “hardware” implementation for most lectures</a:t>
            </a:r>
          </a:p>
        </p:txBody>
      </p:sp>
      <p:sp>
        <p:nvSpPr>
          <p:cNvPr id="196611" name="Slide Number Placeholder 3">
            <a:extLst>
              <a:ext uri="{FF2B5EF4-FFF2-40B4-BE49-F238E27FC236}">
                <a16:creationId xmlns:a16="http://schemas.microsoft.com/office/drawing/2014/main" id="{A1F30C3A-A1FB-8041-AC37-2B86F77328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7F2170DB-1A4B-064F-BFB3-93B922B5280D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41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3" name="Title 1">
            <a:extLst>
              <a:ext uri="{FF2B5EF4-FFF2-40B4-BE49-F238E27FC236}">
                <a16:creationId xmlns:a16="http://schemas.microsoft.com/office/drawing/2014/main" id="{EB4E798F-A78F-824D-8A04-681600AC32B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How Does a Machine Process Instructions?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E53C1F-21C8-F047-BD16-115474BFC7B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What does processing an instruction mean?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We will assume the von Neumann model (for now)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pPr algn="ctr">
              <a:buFont typeface="Wingdings" pitchFamily="2" charset="2"/>
              <a:buNone/>
            </a:pP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AS = Architectural (programmer visible) state before an instruction is processed</a:t>
            </a:r>
          </a:p>
          <a:p>
            <a:pPr algn="ctr"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 algn="ctr">
              <a:buFont typeface="Wingdings" pitchFamily="2" charset="2"/>
              <a:buNone/>
            </a:pPr>
            <a:r>
              <a:rPr lang="en-US" altLang="en-US" b="1">
                <a:solidFill>
                  <a:srgbClr val="7030A0"/>
                </a:solidFill>
                <a:ea typeface="ＭＳ Ｐゴシック" panose="020B0600070205080204" pitchFamily="34" charset="-128"/>
              </a:rPr>
              <a:t>Process instruction</a:t>
            </a:r>
          </a:p>
          <a:p>
            <a:pPr algn="ctr">
              <a:buFont typeface="Wingdings" pitchFamily="2" charset="2"/>
              <a:buNone/>
            </a:pPr>
            <a:endParaRPr lang="en-US" altLang="en-US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pPr algn="ctr">
              <a:buFont typeface="Wingdings" pitchFamily="2" charset="2"/>
              <a:buNone/>
            </a:pP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AS’ = Architectural (programmer visible) state after an instruction is processed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Processing an instruction: Transforming AS to AS’ according to the ISA specification of the instruction</a:t>
            </a:r>
          </a:p>
        </p:txBody>
      </p:sp>
      <p:sp>
        <p:nvSpPr>
          <p:cNvPr id="197635" name="Slide Number Placeholder 3">
            <a:extLst>
              <a:ext uri="{FF2B5EF4-FFF2-40B4-BE49-F238E27FC236}">
                <a16:creationId xmlns:a16="http://schemas.microsoft.com/office/drawing/2014/main" id="{7BAA94D9-AC7E-4E45-B27A-27F2E7696FF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2DFD1ECE-3DAC-5044-83CF-F3AA2BB07A8E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5" name="Down Arrow 4">
            <a:extLst>
              <a:ext uri="{FF2B5EF4-FFF2-40B4-BE49-F238E27FC236}">
                <a16:creationId xmlns:a16="http://schemas.microsoft.com/office/drawing/2014/main" id="{F02B057C-C5B8-494B-8368-64D652B488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3078163"/>
            <a:ext cx="450850" cy="579437"/>
          </a:xfrm>
          <a:prstGeom prst="downArrow">
            <a:avLst>
              <a:gd name="adj1" fmla="val 50000"/>
              <a:gd name="adj2" fmla="val 50004"/>
            </a:avLst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7" name="Down Arrow 6">
            <a:extLst>
              <a:ext uri="{FF2B5EF4-FFF2-40B4-BE49-F238E27FC236}">
                <a16:creationId xmlns:a16="http://schemas.microsoft.com/office/drawing/2014/main" id="{BDD5944C-EA93-0644-BF5B-EB7976E7FB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5950" y="3962400"/>
            <a:ext cx="450850" cy="579438"/>
          </a:xfrm>
          <a:prstGeom prst="downArrow">
            <a:avLst>
              <a:gd name="adj1" fmla="val 50000"/>
              <a:gd name="adj2" fmla="val 50004"/>
            </a:avLst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7" name="Title 1">
            <a:extLst>
              <a:ext uri="{FF2B5EF4-FFF2-40B4-BE49-F238E27FC236}">
                <a16:creationId xmlns:a16="http://schemas.microsoft.com/office/drawing/2014/main" id="{AD2279EE-F7DA-4941-B8A5-71A366C5BDF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Von Neumann Model/Architecture</a:t>
            </a:r>
          </a:p>
        </p:txBody>
      </p:sp>
      <p:sp>
        <p:nvSpPr>
          <p:cNvPr id="210946" name="Content Placeholder 2">
            <a:extLst>
              <a:ext uri="{FF2B5EF4-FFF2-40B4-BE49-F238E27FC236}">
                <a16:creationId xmlns:a16="http://schemas.microsoft.com/office/drawing/2014/main" id="{50B70E8F-E258-D441-AB86-FD50EF36905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1130300"/>
            <a:ext cx="8610600" cy="5194300"/>
          </a:xfrm>
        </p:spPr>
        <p:txBody>
          <a:bodyPr/>
          <a:lstStyle/>
          <a:p>
            <a:pPr marL="0" indent="0" algn="ctr">
              <a:buFont typeface="Wingdings" pitchFamily="2" charset="2"/>
              <a:buNone/>
              <a:defRPr/>
            </a:pPr>
            <a:endParaRPr lang="en-US" altLang="en-US" sz="3200" b="1" dirty="0">
              <a:solidFill>
                <a:srgbClr val="7030A0"/>
              </a:solidFill>
              <a:ea typeface="ＭＳ Ｐゴシック" panose="020B0600070205080204" pitchFamily="34" charset="-128"/>
            </a:endParaRPr>
          </a:p>
          <a:p>
            <a:pPr marL="0" indent="0" algn="ctr">
              <a:buFont typeface="Wingdings" pitchFamily="2" charset="2"/>
              <a:buNone/>
              <a:defRPr/>
            </a:pPr>
            <a:r>
              <a:rPr lang="en-US" altLang="en-US" sz="3600" b="1" dirty="0">
                <a:solidFill>
                  <a:srgbClr val="7030A0"/>
                </a:solidFill>
                <a:ea typeface="ＭＳ Ｐゴシック" panose="020B0600070205080204" pitchFamily="34" charset="-128"/>
              </a:rPr>
              <a:t>Stored program</a:t>
            </a:r>
          </a:p>
          <a:p>
            <a:pPr lvl="2">
              <a:defRPr/>
            </a:pPr>
            <a:endParaRPr lang="en-US" altLang="en-US" sz="3200" b="1" dirty="0">
              <a:solidFill>
                <a:srgbClr val="7030A0"/>
              </a:solidFill>
              <a:ea typeface="ＭＳ Ｐゴシック" panose="020B0600070205080204" pitchFamily="34" charset="-128"/>
            </a:endParaRPr>
          </a:p>
          <a:p>
            <a:pPr marL="0" indent="0">
              <a:buFont typeface="Wingdings" pitchFamily="2" charset="2"/>
              <a:buNone/>
              <a:defRPr/>
            </a:pPr>
            <a:endParaRPr lang="en-US" altLang="en-US" sz="3200" b="1" dirty="0">
              <a:solidFill>
                <a:srgbClr val="7030A0"/>
              </a:solidFill>
              <a:ea typeface="ＭＳ Ｐゴシック" panose="020B0600070205080204" pitchFamily="34" charset="-128"/>
            </a:endParaRPr>
          </a:p>
          <a:p>
            <a:pPr>
              <a:defRPr/>
            </a:pPr>
            <a:endParaRPr lang="en-US" altLang="en-US" sz="3200" b="1" dirty="0">
              <a:solidFill>
                <a:srgbClr val="7030A0"/>
              </a:solidFill>
              <a:ea typeface="ＭＳ Ｐゴシック" panose="020B0600070205080204" pitchFamily="34" charset="-128"/>
            </a:endParaRPr>
          </a:p>
          <a:p>
            <a:pPr marL="0" indent="0" algn="ctr">
              <a:buFont typeface="Wingdings" pitchFamily="2" charset="2"/>
              <a:buNone/>
              <a:defRPr/>
            </a:pPr>
            <a:r>
              <a:rPr lang="en-US" altLang="en-US" sz="3600" b="1" dirty="0">
                <a:solidFill>
                  <a:srgbClr val="7030A0"/>
                </a:solidFill>
                <a:ea typeface="ＭＳ Ｐゴシック" panose="020B0600070205080204" pitchFamily="34" charset="-128"/>
              </a:rPr>
              <a:t>Sequential instruction processing</a:t>
            </a:r>
          </a:p>
          <a:p>
            <a:pPr lvl="1"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198659" name="Slide Number Placeholder 3">
            <a:extLst>
              <a:ext uri="{FF2B5EF4-FFF2-40B4-BE49-F238E27FC236}">
                <a16:creationId xmlns:a16="http://schemas.microsoft.com/office/drawing/2014/main" id="{8FD39D35-4EFE-4047-833E-9C24B32A466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9D72D3B4-55CA-CD44-AF31-D6E188A34335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1" name="Title 1">
            <a:extLst>
              <a:ext uri="{FF2B5EF4-FFF2-40B4-BE49-F238E27FC236}">
                <a16:creationId xmlns:a16="http://schemas.microsoft.com/office/drawing/2014/main" id="{3E1D8882-D133-6B45-89B1-A1C12A62C3F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Recall: The Von Neumann Model</a:t>
            </a:r>
          </a:p>
        </p:txBody>
      </p:sp>
      <p:sp>
        <p:nvSpPr>
          <p:cNvPr id="199682" name="Slide Number Placeholder 3">
            <a:extLst>
              <a:ext uri="{FF2B5EF4-FFF2-40B4-BE49-F238E27FC236}">
                <a16:creationId xmlns:a16="http://schemas.microsoft.com/office/drawing/2014/main" id="{61E2B876-D156-A74B-BD91-92F1C620B71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926C4F47-20DE-7948-9D24-9D414E88DE0E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99683" name="Rectangle 4">
            <a:extLst>
              <a:ext uri="{FF2B5EF4-FFF2-40B4-BE49-F238E27FC236}">
                <a16:creationId xmlns:a16="http://schemas.microsoft.com/office/drawing/2014/main" id="{565F8A9D-FCBE-2649-B10D-29144DACF3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1788" y="4830763"/>
            <a:ext cx="3390900" cy="1385887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99684" name="TextBox 7">
            <a:extLst>
              <a:ext uri="{FF2B5EF4-FFF2-40B4-BE49-F238E27FC236}">
                <a16:creationId xmlns:a16="http://schemas.microsoft.com/office/drawing/2014/main" id="{DED93E6C-AF02-9C49-A1A1-BB0A87524A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400" y="5040313"/>
            <a:ext cx="19065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CONTROL UNIT</a:t>
            </a:r>
          </a:p>
        </p:txBody>
      </p:sp>
      <p:sp>
        <p:nvSpPr>
          <p:cNvPr id="199685" name="TextBox 8">
            <a:extLst>
              <a:ext uri="{FF2B5EF4-FFF2-40B4-BE49-F238E27FC236}">
                <a16:creationId xmlns:a16="http://schemas.microsoft.com/office/drawing/2014/main" id="{C1EDB82B-4BA8-9540-9FA1-0391C01394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9925" y="5649913"/>
            <a:ext cx="1057275" cy="369887"/>
          </a:xfrm>
          <a:prstGeom prst="rect">
            <a:avLst/>
          </a:prstGeom>
          <a:solidFill>
            <a:srgbClr val="FF7E7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PC or IP</a:t>
            </a:r>
          </a:p>
        </p:txBody>
      </p:sp>
      <p:sp>
        <p:nvSpPr>
          <p:cNvPr id="199686" name="TextBox 9">
            <a:extLst>
              <a:ext uri="{FF2B5EF4-FFF2-40B4-BE49-F238E27FC236}">
                <a16:creationId xmlns:a16="http://schemas.microsoft.com/office/drawing/2014/main" id="{678F709B-88A3-F844-8FCA-67A7D74CBA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4050" y="5649913"/>
            <a:ext cx="1479550" cy="369887"/>
          </a:xfrm>
          <a:prstGeom prst="rect">
            <a:avLst/>
          </a:prstGeom>
          <a:solidFill>
            <a:srgbClr val="FF7E7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Inst Register</a:t>
            </a:r>
          </a:p>
        </p:txBody>
      </p:sp>
      <p:sp>
        <p:nvSpPr>
          <p:cNvPr id="199687" name="Rectangle 10">
            <a:extLst>
              <a:ext uri="{FF2B5EF4-FFF2-40B4-BE49-F238E27FC236}">
                <a16:creationId xmlns:a16="http://schemas.microsoft.com/office/drawing/2014/main" id="{0AC56B71-F24D-DD4B-9227-470EFB7D48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1788" y="2927350"/>
            <a:ext cx="3390900" cy="1385888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99688" name="TextBox 11">
            <a:extLst>
              <a:ext uri="{FF2B5EF4-FFF2-40B4-BE49-F238E27FC236}">
                <a16:creationId xmlns:a16="http://schemas.microsoft.com/office/drawing/2014/main" id="{EF2B9BA0-82DE-D942-A1B8-6F7FD71032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7413" y="2982913"/>
            <a:ext cx="2325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PROCESSING UNIT</a:t>
            </a:r>
          </a:p>
        </p:txBody>
      </p:sp>
      <p:sp>
        <p:nvSpPr>
          <p:cNvPr id="14" name="Trapezoid 13">
            <a:extLst>
              <a:ext uri="{FF2B5EF4-FFF2-40B4-BE49-F238E27FC236}">
                <a16:creationId xmlns:a16="http://schemas.microsoft.com/office/drawing/2014/main" id="{F9BB4AF3-5016-7447-AF12-C71D5F2A322D}"/>
              </a:ext>
            </a:extLst>
          </p:cNvPr>
          <p:cNvSpPr/>
          <p:nvPr/>
        </p:nvSpPr>
        <p:spPr bwMode="auto">
          <a:xfrm rot="10800000">
            <a:off x="3378200" y="3548063"/>
            <a:ext cx="914400" cy="490537"/>
          </a:xfrm>
          <a:prstGeom prst="trapezoid">
            <a:avLst/>
          </a:prstGeom>
          <a:solidFill>
            <a:srgbClr val="35F6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solidFill>
                <a:srgbClr val="000000"/>
              </a:solidFill>
              <a:cs typeface="ＭＳ Ｐゴシック" charset="0"/>
            </a:endParaRPr>
          </a:p>
        </p:txBody>
      </p:sp>
      <p:sp>
        <p:nvSpPr>
          <p:cNvPr id="199690" name="TextBox 14">
            <a:extLst>
              <a:ext uri="{FF2B5EF4-FFF2-40B4-BE49-F238E27FC236}">
                <a16:creationId xmlns:a16="http://schemas.microsoft.com/office/drawing/2014/main" id="{63D20FE4-EFEE-A447-9690-FC6A085210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9488" y="3586163"/>
            <a:ext cx="6334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ALU</a:t>
            </a:r>
          </a:p>
        </p:txBody>
      </p:sp>
      <p:sp>
        <p:nvSpPr>
          <p:cNvPr id="199691" name="TextBox 15">
            <a:extLst>
              <a:ext uri="{FF2B5EF4-FFF2-40B4-BE49-F238E27FC236}">
                <a16:creationId xmlns:a16="http://schemas.microsoft.com/office/drawing/2014/main" id="{0D42EC65-8669-A44F-B8C3-61316CED8F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2838" y="3548063"/>
            <a:ext cx="825500" cy="369887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TEMP</a:t>
            </a:r>
          </a:p>
        </p:txBody>
      </p:sp>
      <p:sp>
        <p:nvSpPr>
          <p:cNvPr id="199692" name="Rectangle 16">
            <a:extLst>
              <a:ext uri="{FF2B5EF4-FFF2-40B4-BE49-F238E27FC236}">
                <a16:creationId xmlns:a16="http://schemas.microsoft.com/office/drawing/2014/main" id="{F243F7CA-A67D-0241-95E5-BB09017627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1788" y="1090613"/>
            <a:ext cx="3390900" cy="1384300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199693" name="TextBox 17">
            <a:extLst>
              <a:ext uri="{FF2B5EF4-FFF2-40B4-BE49-F238E27FC236}">
                <a16:creationId xmlns:a16="http://schemas.microsoft.com/office/drawing/2014/main" id="{CE1077BF-F382-5148-872A-3411F6682E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0650" y="1090613"/>
            <a:ext cx="1219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MEMORY</a:t>
            </a:r>
          </a:p>
        </p:txBody>
      </p:sp>
      <p:sp>
        <p:nvSpPr>
          <p:cNvPr id="38926" name="TextBox 18">
            <a:extLst>
              <a:ext uri="{FF2B5EF4-FFF2-40B4-BE49-F238E27FC236}">
                <a16:creationId xmlns:a16="http://schemas.microsoft.com/office/drawing/2014/main" id="{C68AEE91-03FA-B74C-B268-E8F9008F6B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5225" y="1533525"/>
            <a:ext cx="1724025" cy="3698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800" dirty="0">
                <a:solidFill>
                  <a:srgbClr val="000000"/>
                </a:solidFill>
                <a:latin typeface="Arial" charset="0"/>
              </a:rPr>
              <a:t>Mem </a:t>
            </a:r>
            <a:r>
              <a:rPr lang="en-US" altLang="en-US" sz="1800" dirty="0" err="1">
                <a:solidFill>
                  <a:srgbClr val="000000"/>
                </a:solidFill>
                <a:latin typeface="Arial" charset="0"/>
              </a:rPr>
              <a:t>Addr</a:t>
            </a:r>
            <a:r>
              <a:rPr lang="en-US" altLang="en-US" sz="1800" dirty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altLang="en-US" sz="1800" dirty="0" err="1">
                <a:solidFill>
                  <a:srgbClr val="000000"/>
                </a:solidFill>
                <a:latin typeface="Arial" charset="0"/>
              </a:rPr>
              <a:t>Reg</a:t>
            </a:r>
            <a:endParaRPr lang="en-US" altLang="en-US" sz="18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8927" name="TextBox 19">
            <a:extLst>
              <a:ext uri="{FF2B5EF4-FFF2-40B4-BE49-F238E27FC236}">
                <a16:creationId xmlns:a16="http://schemas.microsoft.com/office/drawing/2014/main" id="{C7AE8DB6-9361-F94A-88C4-AE91E232A8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6813" y="1981200"/>
            <a:ext cx="1736725" cy="3698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800">
                <a:solidFill>
                  <a:srgbClr val="000000"/>
                </a:solidFill>
                <a:latin typeface="Arial" charset="0"/>
              </a:rPr>
              <a:t>Mem Data Reg</a:t>
            </a:r>
          </a:p>
        </p:txBody>
      </p:sp>
      <p:sp>
        <p:nvSpPr>
          <p:cNvPr id="38928" name="Rectangle 20">
            <a:extLst>
              <a:ext uri="{FF2B5EF4-FFF2-40B4-BE49-F238E27FC236}">
                <a16:creationId xmlns:a16="http://schemas.microsoft.com/office/drawing/2014/main" id="{82C3F903-4575-E742-BAD2-97D8D29CB8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913" y="2503488"/>
            <a:ext cx="1604962" cy="20415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altLang="en-US" sz="18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8929" name="Rectangle 21">
            <a:extLst>
              <a:ext uri="{FF2B5EF4-FFF2-40B4-BE49-F238E27FC236}">
                <a16:creationId xmlns:a16="http://schemas.microsoft.com/office/drawing/2014/main" id="{1F7E86F0-D4D2-7D44-B7F4-6EEA7632BF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5663" y="2503488"/>
            <a:ext cx="1606550" cy="2041525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altLang="en-US" sz="18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99698" name="TextBox 22">
            <a:extLst>
              <a:ext uri="{FF2B5EF4-FFF2-40B4-BE49-F238E27FC236}">
                <a16:creationId xmlns:a16="http://schemas.microsoft.com/office/drawing/2014/main" id="{9EBD084C-F23E-2446-A070-FAA24B39B9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2960688"/>
            <a:ext cx="1000125" cy="123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INPUT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Keyboard,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Mouse,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Disk</a:t>
            </a:r>
            <a:r>
              <a:rPr lang="mr-IN" altLang="en-US" sz="1400">
                <a:solidFill>
                  <a:srgbClr val="000000"/>
                </a:solidFill>
                <a:latin typeface="Arial" panose="020B0604020202020204" pitchFamily="34" charset="0"/>
              </a:rPr>
              <a:t>…</a:t>
            </a:r>
            <a:endParaRPr lang="en-US" altLang="en-US" sz="14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99699" name="TextBox 23">
            <a:extLst>
              <a:ext uri="{FF2B5EF4-FFF2-40B4-BE49-F238E27FC236}">
                <a16:creationId xmlns:a16="http://schemas.microsoft.com/office/drawing/2014/main" id="{28F2CEBB-92D1-414A-8419-1685D96FEF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7600" y="2960688"/>
            <a:ext cx="1133475" cy="123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OUTPUT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Monitor,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Printer,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Disk</a:t>
            </a:r>
            <a:r>
              <a:rPr lang="mr-IN" altLang="en-US" sz="1400">
                <a:solidFill>
                  <a:srgbClr val="000000"/>
                </a:solidFill>
                <a:latin typeface="Arial" panose="020B0604020202020204" pitchFamily="34" charset="0"/>
              </a:rPr>
              <a:t>…</a:t>
            </a:r>
            <a:endParaRPr lang="en-US" altLang="en-US" sz="14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cxnSp>
        <p:nvCxnSpPr>
          <p:cNvPr id="199700" name="Straight Arrow Connector 25">
            <a:extLst>
              <a:ext uri="{FF2B5EF4-FFF2-40B4-BE49-F238E27FC236}">
                <a16:creationId xmlns:a16="http://schemas.microsoft.com/office/drawing/2014/main" id="{ADEB4256-561E-5140-9EA5-5AC95C6DF3E3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3703638" y="2701925"/>
            <a:ext cx="4524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9701" name="Straight Arrow Connector 29">
            <a:extLst>
              <a:ext uri="{FF2B5EF4-FFF2-40B4-BE49-F238E27FC236}">
                <a16:creationId xmlns:a16="http://schemas.microsoft.com/office/drawing/2014/main" id="{3F1EAE90-94C3-1A46-8A28-18F1D80A42B7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4922838" y="2701925"/>
            <a:ext cx="4524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9702" name="Straight Connector 31">
            <a:extLst>
              <a:ext uri="{FF2B5EF4-FFF2-40B4-BE49-F238E27FC236}">
                <a16:creationId xmlns:a16="http://schemas.microsoft.com/office/drawing/2014/main" id="{80FEFBB1-D82E-6948-B1DF-7718B859BE11}"/>
              </a:ext>
            </a:extLst>
          </p:cNvPr>
          <p:cNvCxnSpPr>
            <a:cxnSpLocks noChangeShapeType="1"/>
            <a:stCxn id="38928" idx="0"/>
          </p:cNvCxnSpPr>
          <p:nvPr/>
        </p:nvCxnSpPr>
        <p:spPr bwMode="auto">
          <a:xfrm rot="16200000" flipV="1">
            <a:off x="632618" y="2018507"/>
            <a:ext cx="9699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9703" name="Straight Arrow Connector 33">
            <a:extLst>
              <a:ext uri="{FF2B5EF4-FFF2-40B4-BE49-F238E27FC236}">
                <a16:creationId xmlns:a16="http://schemas.microsoft.com/office/drawing/2014/main" id="{05364568-1B49-BB48-AAD3-26FA67FE506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17600" y="1533525"/>
            <a:ext cx="1754188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9704" name="Straight Connector 35">
            <a:extLst>
              <a:ext uri="{FF2B5EF4-FFF2-40B4-BE49-F238E27FC236}">
                <a16:creationId xmlns:a16="http://schemas.microsoft.com/office/drawing/2014/main" id="{C42C82B7-E792-D645-A30D-F97C1252936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62688" y="1533525"/>
            <a:ext cx="17272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9705" name="Straight Arrow Connector 37">
            <a:extLst>
              <a:ext uri="{FF2B5EF4-FFF2-40B4-BE49-F238E27FC236}">
                <a16:creationId xmlns:a16="http://schemas.microsoft.com/office/drawing/2014/main" id="{EDA2418F-8A75-0044-8268-874EB96FB3A3}"/>
              </a:ext>
            </a:extLst>
          </p:cNvPr>
          <p:cNvCxnSpPr>
            <a:cxnSpLocks noChangeShapeType="1"/>
            <a:endCxn id="38929" idx="0"/>
          </p:cNvCxnSpPr>
          <p:nvPr/>
        </p:nvCxnSpPr>
        <p:spPr bwMode="auto">
          <a:xfrm rot="16200000" flipH="1">
            <a:off x="7515225" y="2009776"/>
            <a:ext cx="968375" cy="190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9706" name="Straight Arrow Connector 39">
            <a:extLst>
              <a:ext uri="{FF2B5EF4-FFF2-40B4-BE49-F238E27FC236}">
                <a16:creationId xmlns:a16="http://schemas.microsoft.com/office/drawing/2014/main" id="{B254B96A-E6D5-AC41-86D1-3FEDBE27B841}"/>
              </a:ext>
            </a:extLst>
          </p:cNvPr>
          <p:cNvCxnSpPr>
            <a:cxnSpLocks noChangeShapeType="1"/>
            <a:stCxn id="199683" idx="0"/>
            <a:endCxn id="199687" idx="2"/>
          </p:cNvCxnSpPr>
          <p:nvPr/>
        </p:nvCxnSpPr>
        <p:spPr bwMode="auto">
          <a:xfrm rot="5400000" flipH="1" flipV="1">
            <a:off x="4310063" y="4572000"/>
            <a:ext cx="5159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9707" name="Straight Arrow Connector 41">
            <a:extLst>
              <a:ext uri="{FF2B5EF4-FFF2-40B4-BE49-F238E27FC236}">
                <a16:creationId xmlns:a16="http://schemas.microsoft.com/office/drawing/2014/main" id="{533E89AD-956A-A940-95E0-4E3D116CF1FA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1801813" y="4545013"/>
            <a:ext cx="1069975" cy="747712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9708" name="Straight Arrow Connector 43">
            <a:extLst>
              <a:ext uri="{FF2B5EF4-FFF2-40B4-BE49-F238E27FC236}">
                <a16:creationId xmlns:a16="http://schemas.microsoft.com/office/drawing/2014/main" id="{B7313212-B7CF-F54E-8618-E417166C85AD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262688" y="4545013"/>
            <a:ext cx="1062037" cy="747712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9709" name="Straight Connector 45">
            <a:extLst>
              <a:ext uri="{FF2B5EF4-FFF2-40B4-BE49-F238E27FC236}">
                <a16:creationId xmlns:a16="http://schemas.microsoft.com/office/drawing/2014/main" id="{DD344008-602D-5D43-B4EB-FE371D104634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V="1">
            <a:off x="2368550" y="4327526"/>
            <a:ext cx="517525" cy="48895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9710" name="Straight Connector 47">
            <a:extLst>
              <a:ext uri="{FF2B5EF4-FFF2-40B4-BE49-F238E27FC236}">
                <a16:creationId xmlns:a16="http://schemas.microsoft.com/office/drawing/2014/main" id="{B867368F-79DF-CA4C-8FD5-6FCEE7A7E9E5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1418432" y="3348831"/>
            <a:ext cx="1930400" cy="15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9711" name="Straight Arrow Connector 49">
            <a:extLst>
              <a:ext uri="{FF2B5EF4-FFF2-40B4-BE49-F238E27FC236}">
                <a16:creationId xmlns:a16="http://schemas.microsoft.com/office/drawing/2014/main" id="{FC53B877-ECC7-8A40-A1F2-31771976C9FE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384425" y="2244725"/>
            <a:ext cx="487363" cy="13970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9712" name="Straight Arrow Connector 53">
            <a:extLst>
              <a:ext uri="{FF2B5EF4-FFF2-40B4-BE49-F238E27FC236}">
                <a16:creationId xmlns:a16="http://schemas.microsoft.com/office/drawing/2014/main" id="{0B6C9B87-3794-FD4F-83AE-7997E9B1CE7F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4892675" y="4572000"/>
            <a:ext cx="515938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5" name="Title 1">
            <a:extLst>
              <a:ext uri="{FF2B5EF4-FFF2-40B4-BE49-F238E27FC236}">
                <a16:creationId xmlns:a16="http://schemas.microsoft.com/office/drawing/2014/main" id="{6279D6B1-45CD-2740-9A19-3643B2A88D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“Process Instruction” Step</a:t>
            </a:r>
            <a:br>
              <a:rPr lang="en-US" altLang="en-US">
                <a:ea typeface="ＭＳ Ｐゴシック" panose="020B0600070205080204" pitchFamily="34" charset="-128"/>
              </a:rPr>
            </a:b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9825F2-7E4D-E549-A76F-6DB9AC25CBD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838200"/>
            <a:ext cx="8915400" cy="5194300"/>
          </a:xfrm>
        </p:spPr>
        <p:txBody>
          <a:bodyPr/>
          <a:lstStyle/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ISA specifies abstractly what AS’ should be, given an instruction and AS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It defines an abstract finite state machine where</a:t>
            </a:r>
          </a:p>
          <a:p>
            <a:pPr lvl="2"/>
            <a:r>
              <a:rPr lang="en-US" altLang="en-US" sz="1900">
                <a:ea typeface="ＭＳ Ｐゴシック" panose="020B0600070205080204" pitchFamily="34" charset="-128"/>
              </a:rPr>
              <a:t>State = programmer-visible state </a:t>
            </a:r>
          </a:p>
          <a:p>
            <a:pPr lvl="2"/>
            <a:r>
              <a:rPr lang="en-US" altLang="en-US" sz="1900">
                <a:ea typeface="ＭＳ Ｐゴシック" panose="020B0600070205080204" pitchFamily="34" charset="-128"/>
              </a:rPr>
              <a:t>Next-state logic = instruction execution specification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From ISA point of view, there are no “intermediate states” between AS and AS’ during instruction execution</a:t>
            </a:r>
          </a:p>
          <a:p>
            <a:pPr lvl="2"/>
            <a:r>
              <a:rPr lang="en-US" altLang="en-US" sz="1900">
                <a:ea typeface="ＭＳ Ｐゴシック" panose="020B0600070205080204" pitchFamily="34" charset="-128"/>
              </a:rPr>
              <a:t>One state transition per instruction</a:t>
            </a:r>
          </a:p>
          <a:p>
            <a:endParaRPr lang="en-US" altLang="en-US" sz="1000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Microarchitecture implements how AS is transformed to AS’</a:t>
            </a:r>
            <a:endParaRPr lang="en-US" altLang="ja-JP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There are many choices in implementation 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We can have programmer-invisible state to optimize the speed of instruction execution: </a:t>
            </a:r>
            <a:r>
              <a:rPr lang="en-US" altLang="en-US" b="1">
                <a:ea typeface="ＭＳ Ｐゴシック" panose="020B0600070205080204" pitchFamily="34" charset="-128"/>
              </a:rPr>
              <a:t>multiple</a:t>
            </a:r>
            <a:r>
              <a:rPr lang="en-US" altLang="en-US">
                <a:ea typeface="ＭＳ Ｐゴシック" panose="020B0600070205080204" pitchFamily="34" charset="-128"/>
              </a:rPr>
              <a:t> state transitions per instruction</a:t>
            </a:r>
          </a:p>
          <a:p>
            <a:pPr lvl="2"/>
            <a:r>
              <a:rPr lang="en-US" altLang="en-US" sz="1900">
                <a:ea typeface="ＭＳ Ｐゴシック" panose="020B0600070205080204" pitchFamily="34" charset="-128"/>
              </a:rPr>
              <a:t>Choice 1: </a:t>
            </a:r>
            <a:r>
              <a:rPr lang="en-US" altLang="en-US" sz="1900">
                <a:solidFill>
                  <a:srgbClr val="FF0000"/>
                </a:solidFill>
                <a:ea typeface="ＭＳ Ｐゴシック" panose="020B0600070205080204" pitchFamily="34" charset="-128"/>
              </a:rPr>
              <a:t>AS </a:t>
            </a:r>
            <a:r>
              <a:rPr lang="en-US" altLang="en-US" sz="1900">
                <a:solidFill>
                  <a:srgbClr val="FF0000"/>
                </a:solidFill>
                <a:ea typeface="ＭＳ Ｐゴシック" panose="020B0600070205080204" pitchFamily="34" charset="-128"/>
                <a:sym typeface="Wingdings" pitchFamily="2" charset="2"/>
              </a:rPr>
              <a:t> AS’ </a:t>
            </a:r>
            <a:r>
              <a:rPr lang="en-US" altLang="en-US" sz="1900">
                <a:ea typeface="ＭＳ Ｐゴシック" panose="020B0600070205080204" pitchFamily="34" charset="-128"/>
                <a:sym typeface="Wingdings" pitchFamily="2" charset="2"/>
              </a:rPr>
              <a:t>(transform AS to AS’ in a single clock cycle)</a:t>
            </a:r>
            <a:endParaRPr lang="en-US" altLang="en-US" sz="1900">
              <a:ea typeface="ＭＳ Ｐゴシック" panose="020B0600070205080204" pitchFamily="34" charset="-128"/>
            </a:endParaRPr>
          </a:p>
          <a:p>
            <a:pPr lvl="2"/>
            <a:r>
              <a:rPr lang="en-US" altLang="en-US" sz="1900">
                <a:ea typeface="ＭＳ Ｐゴシック" panose="020B0600070205080204" pitchFamily="34" charset="-128"/>
              </a:rPr>
              <a:t>Choice 2: </a:t>
            </a:r>
            <a:r>
              <a:rPr lang="en-US" altLang="en-US" sz="1900">
                <a:solidFill>
                  <a:srgbClr val="FF0000"/>
                </a:solidFill>
                <a:ea typeface="ＭＳ Ｐゴシック" panose="020B0600070205080204" pitchFamily="34" charset="-128"/>
              </a:rPr>
              <a:t>AS </a:t>
            </a:r>
            <a:r>
              <a:rPr lang="en-US" altLang="en-US" sz="1900">
                <a:solidFill>
                  <a:srgbClr val="FF0000"/>
                </a:solidFill>
                <a:ea typeface="ＭＳ Ｐゴシック" panose="020B0600070205080204" pitchFamily="34" charset="-128"/>
                <a:sym typeface="Wingdings" pitchFamily="2" charset="2"/>
              </a:rPr>
              <a:t> AS+MS1  AS+MS2  AS+MS3  AS’</a:t>
            </a:r>
            <a:r>
              <a:rPr lang="en-US" altLang="ja-JP" sz="1900">
                <a:solidFill>
                  <a:srgbClr val="FF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ja-JP" sz="1900">
                <a:ea typeface="ＭＳ Ｐゴシック" panose="020B0600070205080204" pitchFamily="34" charset="-128"/>
              </a:rPr>
              <a:t>(take multiple clock cycles to transform AS to AS</a:t>
            </a:r>
            <a:r>
              <a:rPr lang="en-US" altLang="en-US" sz="1900">
                <a:ea typeface="ＭＳ Ｐゴシック" panose="020B0600070205080204" pitchFamily="34" charset="-128"/>
              </a:rPr>
              <a:t>’</a:t>
            </a:r>
            <a:r>
              <a:rPr lang="en-US" altLang="ja-JP" sz="1900">
                <a:ea typeface="ＭＳ Ｐゴシック" panose="020B0600070205080204" pitchFamily="34" charset="-128"/>
              </a:rPr>
              <a:t>)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00707" name="Slide Number Placeholder 3">
            <a:extLst>
              <a:ext uri="{FF2B5EF4-FFF2-40B4-BE49-F238E27FC236}">
                <a16:creationId xmlns:a16="http://schemas.microsoft.com/office/drawing/2014/main" id="{3531E5B5-7B8F-5341-A939-A3164EEF671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300B3D8-F9FF-7948-AD81-F1DE5CAFC106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29" name="Title 1">
            <a:extLst>
              <a:ext uri="{FF2B5EF4-FFF2-40B4-BE49-F238E27FC236}">
                <a16:creationId xmlns:a16="http://schemas.microsoft.com/office/drawing/2014/main" id="{C7FC9A57-71D8-7545-B64C-B3629DAAE4E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Very Basic Instruction Processing Engine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732A7-0E6C-9147-A543-DB2DA47C293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Each instruction takes a single clock cycle to execute</a:t>
            </a:r>
          </a:p>
          <a:p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Only combinational logic is used to implement instruction execution </a:t>
            </a:r>
          </a:p>
          <a:p>
            <a:pPr lvl="1"/>
            <a:r>
              <a:rPr lang="en-US" altLang="en-US" i="1">
                <a:ea typeface="ＭＳ Ｐゴシック" panose="020B0600070205080204" pitchFamily="34" charset="-128"/>
              </a:rPr>
              <a:t>No intermediate, programmer-invisible state updates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algn="ctr">
              <a:buFont typeface="Wingdings" pitchFamily="2" charset="2"/>
              <a:buNone/>
            </a:pP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AS = Architectural (programmer visible) state </a:t>
            </a:r>
          </a:p>
          <a:p>
            <a:pPr algn="ctr">
              <a:buFont typeface="Wingdings" pitchFamily="2" charset="2"/>
              <a:buNone/>
            </a:pP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at the beginning of a clock cycle</a:t>
            </a:r>
          </a:p>
          <a:p>
            <a:pPr algn="ctr"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 algn="ctr"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Process instruction in one clock cycle</a:t>
            </a:r>
          </a:p>
          <a:p>
            <a:pPr algn="ctr">
              <a:buFont typeface="Wingdings" pitchFamily="2" charset="2"/>
              <a:buNone/>
            </a:pPr>
            <a:endParaRPr lang="en-US" altLang="en-US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pPr algn="ctr">
              <a:buFont typeface="Wingdings" pitchFamily="2" charset="2"/>
              <a:buNone/>
            </a:pP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AS’ = Architectural (programmer visible) state </a:t>
            </a:r>
          </a:p>
          <a:p>
            <a:pPr algn="ctr">
              <a:buFont typeface="Wingdings" pitchFamily="2" charset="2"/>
              <a:buNone/>
            </a:pP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at the end of a clock cycle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01731" name="Slide Number Placeholder 3">
            <a:extLst>
              <a:ext uri="{FF2B5EF4-FFF2-40B4-BE49-F238E27FC236}">
                <a16:creationId xmlns:a16="http://schemas.microsoft.com/office/drawing/2014/main" id="{14E9FCCB-F709-FD4B-8A04-A112BB3649D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18C3221-5908-1841-BCF0-87E91A9038EC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5" name="Down Arrow 4">
            <a:extLst>
              <a:ext uri="{FF2B5EF4-FFF2-40B4-BE49-F238E27FC236}">
                <a16:creationId xmlns:a16="http://schemas.microsoft.com/office/drawing/2014/main" id="{81CB1096-0491-1E40-A5E7-A7026E3F18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3886200"/>
            <a:ext cx="450850" cy="579438"/>
          </a:xfrm>
          <a:prstGeom prst="downArrow">
            <a:avLst>
              <a:gd name="adj1" fmla="val 50000"/>
              <a:gd name="adj2" fmla="val 50004"/>
            </a:avLst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6" name="Down Arrow 5">
            <a:extLst>
              <a:ext uri="{FF2B5EF4-FFF2-40B4-BE49-F238E27FC236}">
                <a16:creationId xmlns:a16="http://schemas.microsoft.com/office/drawing/2014/main" id="{DC262B2F-0AC6-E542-8F12-54DCEA8DC5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5950" y="4770438"/>
            <a:ext cx="450850" cy="579437"/>
          </a:xfrm>
          <a:prstGeom prst="downArrow">
            <a:avLst>
              <a:gd name="adj1" fmla="val 50000"/>
              <a:gd name="adj2" fmla="val 50004"/>
            </a:avLst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3" name="Title 1">
            <a:extLst>
              <a:ext uri="{FF2B5EF4-FFF2-40B4-BE49-F238E27FC236}">
                <a16:creationId xmlns:a16="http://schemas.microsoft.com/office/drawing/2014/main" id="{0057E6C7-FE65-594E-8153-F9819112A0E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Very Basic Instruction Processing Engine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5363B2-27FC-DB4D-9684-61C40FDC097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Single-cycle machine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What is the </a:t>
            </a:r>
            <a:r>
              <a:rPr lang="en-US" altLang="en-US" i="1">
                <a:ea typeface="ＭＳ Ｐゴシック" panose="020B0600070205080204" pitchFamily="34" charset="-128"/>
              </a:rPr>
              <a:t>clock cycle time </a:t>
            </a:r>
            <a:r>
              <a:rPr lang="en-US" altLang="en-US">
                <a:ea typeface="ＭＳ Ｐゴシック" panose="020B0600070205080204" pitchFamily="34" charset="-128"/>
              </a:rPr>
              <a:t>determined by?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What is the </a:t>
            </a:r>
            <a:r>
              <a:rPr lang="en-US" altLang="en-US" i="1">
                <a:ea typeface="ＭＳ Ｐゴシック" panose="020B0600070205080204" pitchFamily="34" charset="-128"/>
              </a:rPr>
              <a:t>critical path</a:t>
            </a:r>
            <a:r>
              <a:rPr lang="en-US" altLang="en-US">
                <a:ea typeface="ＭＳ Ｐゴシック" panose="020B0600070205080204" pitchFamily="34" charset="-128"/>
              </a:rPr>
              <a:t> of the combinational logic determined by?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02755" name="Slide Number Placeholder 3">
            <a:extLst>
              <a:ext uri="{FF2B5EF4-FFF2-40B4-BE49-F238E27FC236}">
                <a16:creationId xmlns:a16="http://schemas.microsoft.com/office/drawing/2014/main" id="{C4CEE0A6-2332-B244-815B-A14750BE752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9224A8F-3823-5B4F-95CB-4B8BE33A5D3B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202756" name="Line 5">
            <a:extLst>
              <a:ext uri="{FF2B5EF4-FFF2-40B4-BE49-F238E27FC236}">
                <a16:creationId xmlns:a16="http://schemas.microsoft.com/office/drawing/2014/main" id="{3FDEB961-8D6E-5643-9B26-F8C3A4E13D65}"/>
              </a:ext>
            </a:extLst>
          </p:cNvPr>
          <p:cNvSpPr>
            <a:spLocks noChangeShapeType="1"/>
          </p:cNvSpPr>
          <p:nvPr/>
        </p:nvSpPr>
        <p:spPr bwMode="auto">
          <a:xfrm>
            <a:off x="4562475" y="3124200"/>
            <a:ext cx="838200" cy="0"/>
          </a:xfrm>
          <a:prstGeom prst="line">
            <a:avLst/>
          </a:prstGeom>
          <a:noFill/>
          <a:ln w="50800">
            <a:solidFill>
              <a:schemeClr val="accent1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02757" name="Group 7">
            <a:extLst>
              <a:ext uri="{FF2B5EF4-FFF2-40B4-BE49-F238E27FC236}">
                <a16:creationId xmlns:a16="http://schemas.microsoft.com/office/drawing/2014/main" id="{FCB76CBB-2619-7A47-BD37-3F825ACB87DE}"/>
              </a:ext>
            </a:extLst>
          </p:cNvPr>
          <p:cNvGrpSpPr>
            <a:grpSpLocks/>
          </p:cNvGrpSpPr>
          <p:nvPr/>
        </p:nvGrpSpPr>
        <p:grpSpPr bwMode="auto">
          <a:xfrm>
            <a:off x="1971675" y="2133600"/>
            <a:ext cx="2662238" cy="2043113"/>
            <a:chOff x="2790" y="1015"/>
            <a:chExt cx="1677" cy="1287"/>
          </a:xfrm>
        </p:grpSpPr>
        <p:sp>
          <p:nvSpPr>
            <p:cNvPr id="202764" name="Oval 8">
              <a:extLst>
                <a:ext uri="{FF2B5EF4-FFF2-40B4-BE49-F238E27FC236}">
                  <a16:creationId xmlns:a16="http://schemas.microsoft.com/office/drawing/2014/main" id="{4308AF8D-ED18-954D-B117-708A6BE892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0" y="1128"/>
              <a:ext cx="497" cy="498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202765" name="Oval 9">
              <a:extLst>
                <a:ext uri="{FF2B5EF4-FFF2-40B4-BE49-F238E27FC236}">
                  <a16:creationId xmlns:a16="http://schemas.microsoft.com/office/drawing/2014/main" id="{955F0A13-C54E-D34F-A0E3-473306E476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8" y="1241"/>
              <a:ext cx="947" cy="949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202766" name="Freeform 10">
              <a:extLst>
                <a:ext uri="{FF2B5EF4-FFF2-40B4-BE49-F238E27FC236}">
                  <a16:creationId xmlns:a16="http://schemas.microsoft.com/office/drawing/2014/main" id="{5E2CA6C8-D447-5A48-B198-992816D33A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5" y="1351"/>
              <a:ext cx="197" cy="254"/>
            </a:xfrm>
            <a:custGeom>
              <a:avLst/>
              <a:gdLst>
                <a:gd name="T0" fmla="*/ 168 w 197"/>
                <a:gd name="T1" fmla="*/ 0 h 254"/>
                <a:gd name="T2" fmla="*/ 0 w 197"/>
                <a:gd name="T3" fmla="*/ 221 h 254"/>
                <a:gd name="T4" fmla="*/ 83 w 197"/>
                <a:gd name="T5" fmla="*/ 253 h 254"/>
                <a:gd name="T6" fmla="*/ 196 w 197"/>
                <a:gd name="T7" fmla="*/ 22 h 254"/>
                <a:gd name="T8" fmla="*/ 168 w 197"/>
                <a:gd name="T9" fmla="*/ 0 h 2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7"/>
                <a:gd name="T16" fmla="*/ 0 h 254"/>
                <a:gd name="T17" fmla="*/ 197 w 197"/>
                <a:gd name="T18" fmla="*/ 254 h 2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7" h="254">
                  <a:moveTo>
                    <a:pt x="168" y="0"/>
                  </a:moveTo>
                  <a:lnTo>
                    <a:pt x="0" y="221"/>
                  </a:lnTo>
                  <a:lnTo>
                    <a:pt x="83" y="253"/>
                  </a:lnTo>
                  <a:lnTo>
                    <a:pt x="196" y="22"/>
                  </a:lnTo>
                  <a:lnTo>
                    <a:pt x="168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2767" name="Oval 11">
              <a:extLst>
                <a:ext uri="{FF2B5EF4-FFF2-40B4-BE49-F238E27FC236}">
                  <a16:creationId xmlns:a16="http://schemas.microsoft.com/office/drawing/2014/main" id="{7D2673BF-551A-F345-B229-5C3827620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5" y="1353"/>
              <a:ext cx="947" cy="949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202768" name="Oval 12">
              <a:extLst>
                <a:ext uri="{FF2B5EF4-FFF2-40B4-BE49-F238E27FC236}">
                  <a16:creationId xmlns:a16="http://schemas.microsoft.com/office/drawing/2014/main" id="{D606055A-83A3-B542-93B8-2E325C0DB6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8" y="1522"/>
              <a:ext cx="329" cy="330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202769" name="Oval 13">
              <a:extLst>
                <a:ext uri="{FF2B5EF4-FFF2-40B4-BE49-F238E27FC236}">
                  <a16:creationId xmlns:a16="http://schemas.microsoft.com/office/drawing/2014/main" id="{1C9CC51D-9FE9-7F4D-AABE-074857263B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6" y="2028"/>
              <a:ext cx="216" cy="218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202770" name="Oval 14">
              <a:extLst>
                <a:ext uri="{FF2B5EF4-FFF2-40B4-BE49-F238E27FC236}">
                  <a16:creationId xmlns:a16="http://schemas.microsoft.com/office/drawing/2014/main" id="{FEF0696D-58E6-3945-ABB1-409B26C339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6" y="1410"/>
              <a:ext cx="216" cy="216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202771" name="Oval 15">
              <a:extLst>
                <a:ext uri="{FF2B5EF4-FFF2-40B4-BE49-F238E27FC236}">
                  <a16:creationId xmlns:a16="http://schemas.microsoft.com/office/drawing/2014/main" id="{7F87184F-1AFE-9D4E-ADBF-B7FF6FBA65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2" y="1747"/>
              <a:ext cx="329" cy="329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202772" name="Oval 16">
              <a:extLst>
                <a:ext uri="{FF2B5EF4-FFF2-40B4-BE49-F238E27FC236}">
                  <a16:creationId xmlns:a16="http://schemas.microsoft.com/office/drawing/2014/main" id="{1A77CF22-37A5-5248-99C6-41DB480744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1" y="1015"/>
              <a:ext cx="497" cy="499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202773" name="Oval 17">
              <a:extLst>
                <a:ext uri="{FF2B5EF4-FFF2-40B4-BE49-F238E27FC236}">
                  <a16:creationId xmlns:a16="http://schemas.microsoft.com/office/drawing/2014/main" id="{E659C076-38C2-5747-9ED1-B130C3DBBE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6" y="1128"/>
              <a:ext cx="498" cy="498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202774" name="Oval 18">
              <a:extLst>
                <a:ext uri="{FF2B5EF4-FFF2-40B4-BE49-F238E27FC236}">
                  <a16:creationId xmlns:a16="http://schemas.microsoft.com/office/drawing/2014/main" id="{42836498-970C-9740-B3A8-49C2DB17CC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1" y="1015"/>
              <a:ext cx="498" cy="499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202775" name="Oval 19">
              <a:extLst>
                <a:ext uri="{FF2B5EF4-FFF2-40B4-BE49-F238E27FC236}">
                  <a16:creationId xmlns:a16="http://schemas.microsoft.com/office/drawing/2014/main" id="{037C69F5-F4D3-A948-80CD-99AF3910BF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3" y="1634"/>
              <a:ext cx="497" cy="499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202776" name="Freeform 20">
              <a:extLst>
                <a:ext uri="{FF2B5EF4-FFF2-40B4-BE49-F238E27FC236}">
                  <a16:creationId xmlns:a16="http://schemas.microsoft.com/office/drawing/2014/main" id="{B469656D-D38F-AD43-89E4-EC7779759B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7" y="1100"/>
              <a:ext cx="1253" cy="1080"/>
            </a:xfrm>
            <a:custGeom>
              <a:avLst/>
              <a:gdLst>
                <a:gd name="T0" fmla="*/ 295 w 1253"/>
                <a:gd name="T1" fmla="*/ 0 h 1080"/>
                <a:gd name="T2" fmla="*/ 522 w 1253"/>
                <a:gd name="T3" fmla="*/ 134 h 1080"/>
                <a:gd name="T4" fmla="*/ 796 w 1253"/>
                <a:gd name="T5" fmla="*/ 99 h 1080"/>
                <a:gd name="T6" fmla="*/ 971 w 1253"/>
                <a:gd name="T7" fmla="*/ 359 h 1080"/>
                <a:gd name="T8" fmla="*/ 1017 w 1253"/>
                <a:gd name="T9" fmla="*/ 379 h 1080"/>
                <a:gd name="T10" fmla="*/ 1139 w 1253"/>
                <a:gd name="T11" fmla="*/ 461 h 1080"/>
                <a:gd name="T12" fmla="*/ 1171 w 1253"/>
                <a:gd name="T13" fmla="*/ 527 h 1080"/>
                <a:gd name="T14" fmla="*/ 1252 w 1253"/>
                <a:gd name="T15" fmla="*/ 647 h 1080"/>
                <a:gd name="T16" fmla="*/ 1238 w 1253"/>
                <a:gd name="T17" fmla="*/ 685 h 1080"/>
                <a:gd name="T18" fmla="*/ 1048 w 1253"/>
                <a:gd name="T19" fmla="*/ 1037 h 1080"/>
                <a:gd name="T20" fmla="*/ 915 w 1253"/>
                <a:gd name="T21" fmla="*/ 1079 h 1080"/>
                <a:gd name="T22" fmla="*/ 480 w 1253"/>
                <a:gd name="T23" fmla="*/ 1040 h 1080"/>
                <a:gd name="T24" fmla="*/ 448 w 1253"/>
                <a:gd name="T25" fmla="*/ 984 h 1080"/>
                <a:gd name="T26" fmla="*/ 161 w 1253"/>
                <a:gd name="T27" fmla="*/ 920 h 1080"/>
                <a:gd name="T28" fmla="*/ 108 w 1253"/>
                <a:gd name="T29" fmla="*/ 945 h 1080"/>
                <a:gd name="T30" fmla="*/ 0 w 1253"/>
                <a:gd name="T31" fmla="*/ 365 h 1080"/>
                <a:gd name="T32" fmla="*/ 295 w 1253"/>
                <a:gd name="T33" fmla="*/ 0 h 108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53"/>
                <a:gd name="T52" fmla="*/ 0 h 1080"/>
                <a:gd name="T53" fmla="*/ 1253 w 1253"/>
                <a:gd name="T54" fmla="*/ 1080 h 108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53" h="1080">
                  <a:moveTo>
                    <a:pt x="295" y="0"/>
                  </a:moveTo>
                  <a:lnTo>
                    <a:pt x="522" y="134"/>
                  </a:lnTo>
                  <a:lnTo>
                    <a:pt x="796" y="99"/>
                  </a:lnTo>
                  <a:lnTo>
                    <a:pt x="971" y="359"/>
                  </a:lnTo>
                  <a:lnTo>
                    <a:pt x="1017" y="379"/>
                  </a:lnTo>
                  <a:lnTo>
                    <a:pt x="1139" y="461"/>
                  </a:lnTo>
                  <a:lnTo>
                    <a:pt x="1171" y="527"/>
                  </a:lnTo>
                  <a:lnTo>
                    <a:pt x="1252" y="647"/>
                  </a:lnTo>
                  <a:lnTo>
                    <a:pt x="1238" y="685"/>
                  </a:lnTo>
                  <a:lnTo>
                    <a:pt x="1048" y="1037"/>
                  </a:lnTo>
                  <a:lnTo>
                    <a:pt x="915" y="1079"/>
                  </a:lnTo>
                  <a:lnTo>
                    <a:pt x="480" y="1040"/>
                  </a:lnTo>
                  <a:lnTo>
                    <a:pt x="448" y="984"/>
                  </a:lnTo>
                  <a:lnTo>
                    <a:pt x="161" y="920"/>
                  </a:lnTo>
                  <a:lnTo>
                    <a:pt x="108" y="945"/>
                  </a:lnTo>
                  <a:lnTo>
                    <a:pt x="0" y="365"/>
                  </a:lnTo>
                  <a:lnTo>
                    <a:pt x="29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2758" name="Rectangle 23">
            <a:extLst>
              <a:ext uri="{FF2B5EF4-FFF2-40B4-BE49-F238E27FC236}">
                <a16:creationId xmlns:a16="http://schemas.microsoft.com/office/drawing/2014/main" id="{1E821A19-E274-7046-B932-09EFB28E1F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2438400"/>
            <a:ext cx="6762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800"/>
              <a:t>AS’ </a:t>
            </a:r>
            <a:endParaRPr lang="en-US" altLang="en-US" sz="2800" baseline="-25000">
              <a:latin typeface="Calibri" panose="020F0502020204030204" pitchFamily="34" charset="0"/>
            </a:endParaRPr>
          </a:p>
        </p:txBody>
      </p:sp>
      <p:sp>
        <p:nvSpPr>
          <p:cNvPr id="51207" name="Rectangle 24">
            <a:extLst>
              <a:ext uri="{FF2B5EF4-FFF2-40B4-BE49-F238E27FC236}">
                <a16:creationId xmlns:a16="http://schemas.microsoft.com/office/drawing/2014/main" id="{0706276F-7A33-014C-98D0-C058C65779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16763" y="2514600"/>
            <a:ext cx="6000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92075" tIns="46038" rIns="92075" bIns="46038">
            <a:spAutoFit/>
          </a:bodyPr>
          <a:lstStyle/>
          <a:p>
            <a:pPr eaLnBrk="1" hangingPunct="1">
              <a:defRPr/>
            </a:pPr>
            <a:r>
              <a:rPr lang="en-US" sz="2800" dirty="0">
                <a:latin typeface="+mn-lt"/>
                <a:ea typeface="ＭＳ Ｐゴシック" charset="0"/>
                <a:cs typeface="ＭＳ Ｐゴシック" charset="0"/>
              </a:rPr>
              <a:t>AS</a:t>
            </a:r>
          </a:p>
        </p:txBody>
      </p:sp>
      <p:sp>
        <p:nvSpPr>
          <p:cNvPr id="202760" name="Freeform 39">
            <a:extLst>
              <a:ext uri="{FF2B5EF4-FFF2-40B4-BE49-F238E27FC236}">
                <a16:creationId xmlns:a16="http://schemas.microsoft.com/office/drawing/2014/main" id="{2456A163-1DC3-8B49-ABD0-8CFDB25645B4}"/>
              </a:ext>
            </a:extLst>
          </p:cNvPr>
          <p:cNvSpPr>
            <a:spLocks/>
          </p:cNvSpPr>
          <p:nvPr/>
        </p:nvSpPr>
        <p:spPr bwMode="auto">
          <a:xfrm>
            <a:off x="1285875" y="3048000"/>
            <a:ext cx="6019800" cy="1600200"/>
          </a:xfrm>
          <a:custGeom>
            <a:avLst/>
            <a:gdLst>
              <a:gd name="T0" fmla="*/ 2147483646 w 3792"/>
              <a:gd name="T1" fmla="*/ 0 h 1008"/>
              <a:gd name="T2" fmla="*/ 2147483646 w 3792"/>
              <a:gd name="T3" fmla="*/ 0 h 1008"/>
              <a:gd name="T4" fmla="*/ 2147483646 w 3792"/>
              <a:gd name="T5" fmla="*/ 2147483646 h 1008"/>
              <a:gd name="T6" fmla="*/ 0 w 3792"/>
              <a:gd name="T7" fmla="*/ 2147483646 h 1008"/>
              <a:gd name="T8" fmla="*/ 0 w 3792"/>
              <a:gd name="T9" fmla="*/ 2147483646 h 1008"/>
              <a:gd name="T10" fmla="*/ 2147483646 w 3792"/>
              <a:gd name="T11" fmla="*/ 2147483646 h 100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792"/>
              <a:gd name="T19" fmla="*/ 0 h 1008"/>
              <a:gd name="T20" fmla="*/ 3792 w 3792"/>
              <a:gd name="T21" fmla="*/ 1008 h 100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792" h="1008">
                <a:moveTo>
                  <a:pt x="3600" y="0"/>
                </a:moveTo>
                <a:lnTo>
                  <a:pt x="3792" y="0"/>
                </a:lnTo>
                <a:lnTo>
                  <a:pt x="3792" y="1008"/>
                </a:lnTo>
                <a:lnTo>
                  <a:pt x="0" y="1008"/>
                </a:lnTo>
                <a:lnTo>
                  <a:pt x="0" y="192"/>
                </a:lnTo>
                <a:lnTo>
                  <a:pt x="576" y="192"/>
                </a:lnTo>
              </a:path>
            </a:pathLst>
          </a:custGeom>
          <a:noFill/>
          <a:ln w="50800">
            <a:solidFill>
              <a:srgbClr val="FF33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2761" name="Rectangle 40">
            <a:extLst>
              <a:ext uri="{FF2B5EF4-FFF2-40B4-BE49-F238E27FC236}">
                <a16:creationId xmlns:a16="http://schemas.microsoft.com/office/drawing/2014/main" id="{0E8787F1-4473-CF47-9FF1-56D3803301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0675" y="2133600"/>
            <a:ext cx="1574800" cy="2057400"/>
          </a:xfrm>
          <a:prstGeom prst="rect">
            <a:avLst/>
          </a:prstGeom>
          <a:noFill/>
          <a:ln w="254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2075" tIns="46038" rIns="92075" bIns="46038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202762" name="Rectangle 24">
            <a:extLst>
              <a:ext uri="{FF2B5EF4-FFF2-40B4-BE49-F238E27FC236}">
                <a16:creationId xmlns:a16="http://schemas.microsoft.com/office/drawing/2014/main" id="{259659DD-525A-2244-AB51-D81701FCFF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6400" y="2667000"/>
            <a:ext cx="1508125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latin typeface="Calibri" panose="020F0502020204030204" pitchFamily="34" charset="0"/>
              </a:rPr>
              <a:t>Sequential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latin typeface="Calibri" panose="020F0502020204030204" pitchFamily="34" charset="0"/>
              </a:rPr>
              <a:t>Logic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latin typeface="Calibri" panose="020F0502020204030204" pitchFamily="34" charset="0"/>
              </a:rPr>
              <a:t>(State)</a:t>
            </a:r>
          </a:p>
        </p:txBody>
      </p:sp>
      <p:sp>
        <p:nvSpPr>
          <p:cNvPr id="202763" name="Rectangle 24">
            <a:extLst>
              <a:ext uri="{FF2B5EF4-FFF2-40B4-BE49-F238E27FC236}">
                <a16:creationId xmlns:a16="http://schemas.microsoft.com/office/drawing/2014/main" id="{EBF9EA89-1925-744D-A999-25157915C2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2819400"/>
            <a:ext cx="20129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latin typeface="Calibri" panose="020F0502020204030204" pitchFamily="34" charset="0"/>
              </a:rPr>
              <a:t>Combinational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latin typeface="Calibri" panose="020F0502020204030204" pitchFamily="34" charset="0"/>
              </a:rPr>
              <a:t>Logic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7" name="Title 1">
            <a:extLst>
              <a:ext uri="{FF2B5EF4-FFF2-40B4-BE49-F238E27FC236}">
                <a16:creationId xmlns:a16="http://schemas.microsoft.com/office/drawing/2014/main" id="{3E86C951-B6D4-534C-9128-6DE51191080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915400" cy="896938"/>
          </a:xfrm>
        </p:spPr>
        <p:txBody>
          <a:bodyPr anchor="ctr"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Recall: Programmer Visible (Architectural) State</a:t>
            </a:r>
          </a:p>
        </p:txBody>
      </p:sp>
      <p:sp>
        <p:nvSpPr>
          <p:cNvPr id="203778" name="Slide Number Placeholder 3">
            <a:extLst>
              <a:ext uri="{FF2B5EF4-FFF2-40B4-BE49-F238E27FC236}">
                <a16:creationId xmlns:a16="http://schemas.microsoft.com/office/drawing/2014/main" id="{565044E3-942C-2843-AFA2-CC9AC3AAE8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EF7FF5F2-BFFC-2E4C-AC79-FE93451668A9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39940" name="Rectangle 3">
            <a:extLst>
              <a:ext uri="{FF2B5EF4-FFF2-40B4-BE49-F238E27FC236}">
                <a16:creationId xmlns:a16="http://schemas.microsoft.com/office/drawing/2014/main" id="{2D7145C4-EA92-424A-BD35-F4D96E147B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1506538"/>
            <a:ext cx="2819400" cy="29718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altLang="en-US" sz="1800">
              <a:solidFill>
                <a:srgbClr val="000000"/>
              </a:solidFill>
              <a:latin typeface="Calibri" charset="0"/>
            </a:endParaRPr>
          </a:p>
        </p:txBody>
      </p:sp>
      <p:sp>
        <p:nvSpPr>
          <p:cNvPr id="203780" name="Rectangle 4">
            <a:extLst>
              <a:ext uri="{FF2B5EF4-FFF2-40B4-BE49-F238E27FC236}">
                <a16:creationId xmlns:a16="http://schemas.microsoft.com/office/drawing/2014/main" id="{369CDAD9-A0D4-2945-83AB-D09A85977C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1506538"/>
            <a:ext cx="2819400" cy="290512"/>
          </a:xfrm>
          <a:prstGeom prst="rect">
            <a:avLst/>
          </a:prstGeom>
          <a:solidFill>
            <a:srgbClr val="00B05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Calibri" panose="020F0502020204030204" pitchFamily="34" charset="0"/>
              </a:rPr>
              <a:t>M[0]</a:t>
            </a:r>
          </a:p>
        </p:txBody>
      </p:sp>
      <p:sp>
        <p:nvSpPr>
          <p:cNvPr id="203781" name="Rectangle 5">
            <a:extLst>
              <a:ext uri="{FF2B5EF4-FFF2-40B4-BE49-F238E27FC236}">
                <a16:creationId xmlns:a16="http://schemas.microsoft.com/office/drawing/2014/main" id="{309001F5-B068-044B-866C-E40481EBFC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1797050"/>
            <a:ext cx="2819400" cy="288925"/>
          </a:xfrm>
          <a:prstGeom prst="rect">
            <a:avLst/>
          </a:prstGeom>
          <a:solidFill>
            <a:srgbClr val="00B05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Calibri" panose="020F0502020204030204" pitchFamily="34" charset="0"/>
              </a:rPr>
              <a:t>M[1]</a:t>
            </a:r>
          </a:p>
        </p:txBody>
      </p:sp>
      <p:sp>
        <p:nvSpPr>
          <p:cNvPr id="203782" name="Rectangle 6">
            <a:extLst>
              <a:ext uri="{FF2B5EF4-FFF2-40B4-BE49-F238E27FC236}">
                <a16:creationId xmlns:a16="http://schemas.microsoft.com/office/drawing/2014/main" id="{5577716D-A760-2047-898C-F4CC034228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2085975"/>
            <a:ext cx="2819400" cy="290513"/>
          </a:xfrm>
          <a:prstGeom prst="rect">
            <a:avLst/>
          </a:prstGeom>
          <a:solidFill>
            <a:srgbClr val="00B05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Calibri" panose="020F0502020204030204" pitchFamily="34" charset="0"/>
              </a:rPr>
              <a:t>M[2]</a:t>
            </a:r>
          </a:p>
        </p:txBody>
      </p:sp>
      <p:sp>
        <p:nvSpPr>
          <p:cNvPr id="203783" name="Rectangle 7">
            <a:extLst>
              <a:ext uri="{FF2B5EF4-FFF2-40B4-BE49-F238E27FC236}">
                <a16:creationId xmlns:a16="http://schemas.microsoft.com/office/drawing/2014/main" id="{83D8C7A7-2DAE-D541-84E5-D6705681EA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2376488"/>
            <a:ext cx="2819400" cy="290512"/>
          </a:xfrm>
          <a:prstGeom prst="rect">
            <a:avLst/>
          </a:prstGeom>
          <a:solidFill>
            <a:srgbClr val="00B05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Calibri" panose="020F0502020204030204" pitchFamily="34" charset="0"/>
              </a:rPr>
              <a:t>M[3]</a:t>
            </a:r>
          </a:p>
        </p:txBody>
      </p:sp>
      <p:sp>
        <p:nvSpPr>
          <p:cNvPr id="203784" name="Rectangle 8">
            <a:extLst>
              <a:ext uri="{FF2B5EF4-FFF2-40B4-BE49-F238E27FC236}">
                <a16:creationId xmlns:a16="http://schemas.microsoft.com/office/drawing/2014/main" id="{D8041981-ACE9-674E-AA4E-1B4C2F774F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2667000"/>
            <a:ext cx="2819400" cy="288925"/>
          </a:xfrm>
          <a:prstGeom prst="rect">
            <a:avLst/>
          </a:prstGeom>
          <a:solidFill>
            <a:srgbClr val="00B05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Calibri" panose="020F0502020204030204" pitchFamily="34" charset="0"/>
              </a:rPr>
              <a:t>M[4]</a:t>
            </a:r>
          </a:p>
        </p:txBody>
      </p:sp>
      <p:sp>
        <p:nvSpPr>
          <p:cNvPr id="203785" name="Rectangle 9">
            <a:extLst>
              <a:ext uri="{FF2B5EF4-FFF2-40B4-BE49-F238E27FC236}">
                <a16:creationId xmlns:a16="http://schemas.microsoft.com/office/drawing/2014/main" id="{79F7EB0F-0F7D-FD41-9183-F2C9CE76F2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4187825"/>
            <a:ext cx="2819400" cy="290513"/>
          </a:xfrm>
          <a:prstGeom prst="rect">
            <a:avLst/>
          </a:prstGeom>
          <a:solidFill>
            <a:srgbClr val="00B05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Calibri" panose="020F0502020204030204" pitchFamily="34" charset="0"/>
              </a:rPr>
              <a:t>M[N-1]</a:t>
            </a:r>
          </a:p>
        </p:txBody>
      </p:sp>
      <p:sp>
        <p:nvSpPr>
          <p:cNvPr id="203786" name="Rectangle 10">
            <a:extLst>
              <a:ext uri="{FF2B5EF4-FFF2-40B4-BE49-F238E27FC236}">
                <a16:creationId xmlns:a16="http://schemas.microsoft.com/office/drawing/2014/main" id="{DA95BEAD-A36F-FC4D-B854-1A86B3F832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" y="4419600"/>
            <a:ext cx="4876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Calibri" panose="020F0502020204030204" pitchFamily="34" charset="0"/>
              </a:rPr>
              <a:t>Memory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F5F5F"/>
                </a:solidFill>
                <a:latin typeface="Calibri" panose="020F0502020204030204" pitchFamily="34" charset="0"/>
              </a:rPr>
              <a:t>array of storage locations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F5F5F"/>
                </a:solidFill>
                <a:latin typeface="Calibri" panose="020F0502020204030204" pitchFamily="34" charset="0"/>
              </a:rPr>
              <a:t>indexed by an address</a:t>
            </a:r>
          </a:p>
        </p:txBody>
      </p:sp>
      <p:sp>
        <p:nvSpPr>
          <p:cNvPr id="203787" name="Rectangle 11">
            <a:extLst>
              <a:ext uri="{FF2B5EF4-FFF2-40B4-BE49-F238E27FC236}">
                <a16:creationId xmlns:a16="http://schemas.microsoft.com/office/drawing/2014/main" id="{AB7FFB76-2E02-1D44-A7C9-E6EEDDB8CB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00600" y="4419600"/>
            <a:ext cx="3276600" cy="287338"/>
          </a:xfrm>
          <a:prstGeom prst="rect">
            <a:avLst/>
          </a:prstGeom>
          <a:solidFill>
            <a:srgbClr val="FF7E79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tIns="0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Calibri" panose="020F0502020204030204" pitchFamily="34" charset="0"/>
              </a:rPr>
              <a:t>Program Counter</a:t>
            </a:r>
            <a:endParaRPr lang="en-US" altLang="en-US" sz="1900">
              <a:solidFill>
                <a:srgbClr val="5F5F5F"/>
              </a:solidFill>
              <a:latin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900">
                <a:solidFill>
                  <a:srgbClr val="5F5F5F"/>
                </a:solidFill>
                <a:latin typeface="Calibri" panose="020F0502020204030204" pitchFamily="34" charset="0"/>
              </a:rPr>
              <a:t>memory address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900">
                <a:solidFill>
                  <a:srgbClr val="5F5F5F"/>
                </a:solidFill>
                <a:latin typeface="Calibri" panose="020F0502020204030204" pitchFamily="34" charset="0"/>
              </a:rPr>
              <a:t>of the current instruction</a:t>
            </a:r>
          </a:p>
        </p:txBody>
      </p:sp>
      <p:grpSp>
        <p:nvGrpSpPr>
          <p:cNvPr id="203788" name="Group 13">
            <a:extLst>
              <a:ext uri="{FF2B5EF4-FFF2-40B4-BE49-F238E27FC236}">
                <a16:creationId xmlns:a16="http://schemas.microsoft.com/office/drawing/2014/main" id="{14DA0AB7-460D-8B48-86DD-B50F68530A80}"/>
              </a:ext>
            </a:extLst>
          </p:cNvPr>
          <p:cNvGrpSpPr>
            <a:grpSpLocks/>
          </p:cNvGrpSpPr>
          <p:nvPr/>
        </p:nvGrpSpPr>
        <p:grpSpPr bwMode="auto">
          <a:xfrm>
            <a:off x="5334000" y="1447800"/>
            <a:ext cx="4114800" cy="2667000"/>
            <a:chOff x="3168" y="912"/>
            <a:chExt cx="2592" cy="1680"/>
          </a:xfrm>
        </p:grpSpPr>
        <p:sp>
          <p:nvSpPr>
            <p:cNvPr id="203790" name="Rectangle 14">
              <a:extLst>
                <a:ext uri="{FF2B5EF4-FFF2-40B4-BE49-F238E27FC236}">
                  <a16:creationId xmlns:a16="http://schemas.microsoft.com/office/drawing/2014/main" id="{2E615652-B3A1-5944-B26A-9238981A58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6" y="1008"/>
              <a:ext cx="1200" cy="192"/>
            </a:xfrm>
            <a:prstGeom prst="rect">
              <a:avLst/>
            </a:prstGeom>
            <a:solidFill>
              <a:srgbClr val="35F6F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03791" name="Rectangle 15">
              <a:extLst>
                <a:ext uri="{FF2B5EF4-FFF2-40B4-BE49-F238E27FC236}">
                  <a16:creationId xmlns:a16="http://schemas.microsoft.com/office/drawing/2014/main" id="{F7F6BB8E-67F1-5741-9E8B-B1C66F9E12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2" y="1248"/>
              <a:ext cx="1200" cy="192"/>
            </a:xfrm>
            <a:prstGeom prst="rect">
              <a:avLst/>
            </a:prstGeom>
            <a:solidFill>
              <a:srgbClr val="35F6F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03792" name="Rectangle 16">
              <a:extLst>
                <a:ext uri="{FF2B5EF4-FFF2-40B4-BE49-F238E27FC236}">
                  <a16:creationId xmlns:a16="http://schemas.microsoft.com/office/drawing/2014/main" id="{61670646-F0CA-DB46-A651-9CB5147407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6" y="1104"/>
              <a:ext cx="1200" cy="192"/>
            </a:xfrm>
            <a:prstGeom prst="rect">
              <a:avLst/>
            </a:prstGeom>
            <a:solidFill>
              <a:srgbClr val="35F6F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03793" name="Rectangle 17">
              <a:extLst>
                <a:ext uri="{FF2B5EF4-FFF2-40B4-BE49-F238E27FC236}">
                  <a16:creationId xmlns:a16="http://schemas.microsoft.com/office/drawing/2014/main" id="{BB9461D8-866C-354D-AB5E-B79BE3BE6B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0" y="912"/>
              <a:ext cx="1200" cy="192"/>
            </a:xfrm>
            <a:prstGeom prst="rect">
              <a:avLst/>
            </a:prstGeom>
            <a:solidFill>
              <a:srgbClr val="35F6F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03794" name="Rectangle 18">
              <a:extLst>
                <a:ext uri="{FF2B5EF4-FFF2-40B4-BE49-F238E27FC236}">
                  <a16:creationId xmlns:a16="http://schemas.microsoft.com/office/drawing/2014/main" id="{12828E58-75E7-844B-BFCB-B5EB6B5114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8" y="1536"/>
              <a:ext cx="2592" cy="10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  <a:latin typeface="Calibri" panose="020F0502020204030204" pitchFamily="34" charset="0"/>
                </a:rPr>
                <a:t>Registers</a:t>
              </a:r>
            </a:p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5F5F5F"/>
                  </a:solidFill>
                  <a:latin typeface="Calibri" panose="020F0502020204030204" pitchFamily="34" charset="0"/>
                </a:rPr>
                <a:t>-  given special names in the ISA</a:t>
              </a:r>
            </a:p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5F5F5F"/>
                  </a:solidFill>
                  <a:latin typeface="Calibri" panose="020F0502020204030204" pitchFamily="34" charset="0"/>
                </a:rPr>
                <a:t>     (as opposed to addresses)</a:t>
              </a:r>
            </a:p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5F5F5F"/>
                  </a:solidFill>
                  <a:latin typeface="Calibri" panose="020F0502020204030204" pitchFamily="34" charset="0"/>
                </a:rPr>
                <a:t>-  general vs. special purpose</a:t>
              </a:r>
            </a:p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2000">
                <a:solidFill>
                  <a:srgbClr val="5F5F5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203789" name="Text Box 12">
            <a:extLst>
              <a:ext uri="{FF2B5EF4-FFF2-40B4-BE49-F238E27FC236}">
                <a16:creationId xmlns:a16="http://schemas.microsoft.com/office/drawing/2014/main" id="{AA2B1A79-2BC0-5540-AD8B-8E71C600B5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5646738"/>
            <a:ext cx="68246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0000FF"/>
                </a:solidFill>
                <a:latin typeface="Calibri" panose="020F0502020204030204" pitchFamily="34" charset="0"/>
              </a:rPr>
              <a:t>Instructions (and programs) specify how to transform</a:t>
            </a:r>
          </a:p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0000FF"/>
                </a:solidFill>
                <a:latin typeface="Calibri" panose="020F0502020204030204" pitchFamily="34" charset="0"/>
              </a:rPr>
              <a:t>             the values of programmer visible state</a:t>
            </a:r>
          </a:p>
        </p:txBody>
      </p:sp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1" name="Title 1">
            <a:extLst>
              <a:ext uri="{FF2B5EF4-FFF2-40B4-BE49-F238E27FC236}">
                <a16:creationId xmlns:a16="http://schemas.microsoft.com/office/drawing/2014/main" id="{114C95A5-1DB4-AD47-ADEA-CF7926ED471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Single-cycle vs. Multi-cycle Machines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C0BDE7-1F56-ED42-B7FE-061F428E9DC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915400" cy="5194300"/>
          </a:xfrm>
        </p:spPr>
        <p:txBody>
          <a:bodyPr/>
          <a:lstStyle/>
          <a:p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Single-cycle machines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Each instruction takes a single clock cycle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All state updates made at the end of an instruction’s execution</a:t>
            </a:r>
          </a:p>
          <a:p>
            <a:pPr lvl="1"/>
            <a:r>
              <a:rPr lang="en-US" altLang="en-US" sz="2000">
                <a:solidFill>
                  <a:srgbClr val="0000FF"/>
                </a:solidFill>
                <a:ea typeface="ＭＳ Ｐゴシック" panose="020B0600070205080204" pitchFamily="34" charset="-128"/>
              </a:rPr>
              <a:t>Big disadvantage: The slowest instruction determines cycle time </a:t>
            </a:r>
            <a:r>
              <a:rPr lang="en-US" altLang="en-US" sz="2000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 l</a:t>
            </a:r>
            <a:r>
              <a:rPr lang="en-US" altLang="en-US" sz="2000">
                <a:solidFill>
                  <a:srgbClr val="0000FF"/>
                </a:solidFill>
                <a:ea typeface="ＭＳ Ｐゴシック" panose="020B0600070205080204" pitchFamily="34" charset="-128"/>
              </a:rPr>
              <a:t>ong clock cycle time</a:t>
            </a:r>
          </a:p>
          <a:p>
            <a:endParaRPr lang="en-US" altLang="en-US" sz="1200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Multi-cycle machines 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Instruction processing broken into multiple cycles/stages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State updates can be made during an instruction’s execution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Architectural state updates made at the end of an instruction’s execution</a:t>
            </a:r>
          </a:p>
          <a:p>
            <a:pPr lvl="1"/>
            <a:r>
              <a:rPr lang="en-US" altLang="en-US" sz="2000">
                <a:solidFill>
                  <a:srgbClr val="0000FF"/>
                </a:solidFill>
                <a:ea typeface="ＭＳ Ｐゴシック" panose="020B0600070205080204" pitchFamily="34" charset="-128"/>
              </a:rPr>
              <a:t>Advantage over single-cycle: The slowest “stage” determines cycle time</a:t>
            </a:r>
          </a:p>
          <a:p>
            <a:pPr lvl="1"/>
            <a:endParaRPr lang="en-US" altLang="en-US" sz="1200">
              <a:ea typeface="ＭＳ Ｐゴシック" panose="020B0600070205080204" pitchFamily="34" charset="-128"/>
            </a:endParaRPr>
          </a:p>
          <a:p>
            <a:pPr lvl="1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altLang="en-US">
                <a:ea typeface="ＭＳ Ｐゴシック" panose="020B0600070205080204" pitchFamily="34" charset="-128"/>
              </a:rPr>
              <a:t>Both single-cycle and multi-cycle machines literally follow the von Neumann model at the microarchitecture level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04803" name="Slide Number Placeholder 3">
            <a:extLst>
              <a:ext uri="{FF2B5EF4-FFF2-40B4-BE49-F238E27FC236}">
                <a16:creationId xmlns:a16="http://schemas.microsoft.com/office/drawing/2014/main" id="{881F199F-9A08-CD46-9D97-FDD1AFC31AD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3E73431-0B05-A44C-8C04-47049628C6E5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3" name="Title 1">
            <a:extLst>
              <a:ext uri="{FF2B5EF4-FFF2-40B4-BE49-F238E27FC236}">
                <a16:creationId xmlns:a16="http://schemas.microsoft.com/office/drawing/2014/main" id="{E9D01360-B18E-F047-A02C-F6225AD1F56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Recall: LC-3: A Von Neumann Machine</a:t>
            </a:r>
          </a:p>
        </p:txBody>
      </p:sp>
      <p:sp>
        <p:nvSpPr>
          <p:cNvPr id="156674" name="Slide Number Placeholder 3">
            <a:extLst>
              <a:ext uri="{FF2B5EF4-FFF2-40B4-BE49-F238E27FC236}">
                <a16:creationId xmlns:a16="http://schemas.microsoft.com/office/drawing/2014/main" id="{E692B951-FA1C-C643-8724-96C374BFCD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72832C4-BB8D-E846-A966-ED047979815E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156675" name="Group 6">
            <a:extLst>
              <a:ext uri="{FF2B5EF4-FFF2-40B4-BE49-F238E27FC236}">
                <a16:creationId xmlns:a16="http://schemas.microsoft.com/office/drawing/2014/main" id="{84C5A203-B439-964C-AB58-A4C21D4607D8}"/>
              </a:ext>
            </a:extLst>
          </p:cNvPr>
          <p:cNvGrpSpPr>
            <a:grpSpLocks/>
          </p:cNvGrpSpPr>
          <p:nvPr/>
        </p:nvGrpSpPr>
        <p:grpSpPr bwMode="auto">
          <a:xfrm>
            <a:off x="2185988" y="914400"/>
            <a:ext cx="4772025" cy="5943600"/>
            <a:chOff x="2185616" y="914400"/>
            <a:chExt cx="4772768" cy="5943600"/>
          </a:xfrm>
        </p:grpSpPr>
        <p:pic>
          <p:nvPicPr>
            <p:cNvPr id="156676" name="Picture 2">
              <a:extLst>
                <a:ext uri="{FF2B5EF4-FFF2-40B4-BE49-F238E27FC236}">
                  <a16:creationId xmlns:a16="http://schemas.microsoft.com/office/drawing/2014/main" id="{F01D92A3-6C75-7744-8C7A-710F5F97442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5616" y="914400"/>
              <a:ext cx="4772768" cy="594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6677" name="Rectangle 4">
              <a:extLst>
                <a:ext uri="{FF2B5EF4-FFF2-40B4-BE49-F238E27FC236}">
                  <a16:creationId xmlns:a16="http://schemas.microsoft.com/office/drawing/2014/main" id="{4AE4194D-BF4C-6040-9B3D-ACA83225B4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6600" y="1600200"/>
              <a:ext cx="1905000" cy="2819400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>
                <a:solidFill>
                  <a:srgbClr val="000000"/>
                </a:solidFill>
              </a:endParaRPr>
            </a:p>
          </p:txBody>
        </p:sp>
        <p:sp>
          <p:nvSpPr>
            <p:cNvPr id="156678" name="Rectangle 9">
              <a:extLst>
                <a:ext uri="{FF2B5EF4-FFF2-40B4-BE49-F238E27FC236}">
                  <a16:creationId xmlns:a16="http://schemas.microsoft.com/office/drawing/2014/main" id="{C0E22366-CDBF-2749-A014-8FF8FCFB82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81600" y="1600200"/>
              <a:ext cx="1600200" cy="2819400"/>
            </a:xfrm>
            <a:prstGeom prst="rect">
              <a:avLst/>
            </a:prstGeom>
            <a:solidFill>
              <a:srgbClr val="00B0F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>
                <a:solidFill>
                  <a:srgbClr val="000000"/>
                </a:solidFill>
              </a:endParaRPr>
            </a:p>
          </p:txBody>
        </p:sp>
        <p:sp>
          <p:nvSpPr>
            <p:cNvPr id="156679" name="Rectangle 10">
              <a:extLst>
                <a:ext uri="{FF2B5EF4-FFF2-40B4-BE49-F238E27FC236}">
                  <a16:creationId xmlns:a16="http://schemas.microsoft.com/office/drawing/2014/main" id="{BC44D2C8-40B2-364A-A97E-AA1024C4C3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0400" y="5829300"/>
              <a:ext cx="914400" cy="647700"/>
            </a:xfrm>
            <a:prstGeom prst="rect">
              <a:avLst/>
            </a:prstGeom>
            <a:solidFill>
              <a:srgbClr val="00B05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>
                <a:solidFill>
                  <a:srgbClr val="000000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5FB00A9-4893-7544-A1C3-CBBC03B37811}"/>
                </a:ext>
              </a:extLst>
            </p:cNvPr>
            <p:cNvSpPr/>
            <p:nvPr/>
          </p:nvSpPr>
          <p:spPr bwMode="auto">
            <a:xfrm>
              <a:off x="4953059" y="5867400"/>
              <a:ext cx="914542" cy="609600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2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>
                <a:solidFill>
                  <a:srgbClr val="000000"/>
                </a:solidFill>
                <a:ea typeface="ＭＳ Ｐゴシック" charset="-128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47E5CC2-62FC-AF43-A134-25A140000FD2}"/>
                </a:ext>
              </a:extLst>
            </p:cNvPr>
            <p:cNvSpPr/>
            <p:nvPr/>
          </p:nvSpPr>
          <p:spPr bwMode="auto">
            <a:xfrm>
              <a:off x="5943813" y="5892800"/>
              <a:ext cx="914542" cy="609600"/>
            </a:xfrm>
            <a:prstGeom prst="rect">
              <a:avLst/>
            </a:prstGeom>
            <a:solidFill>
              <a:schemeClr val="accent5">
                <a:lumMod val="50000"/>
                <a:alpha val="2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>
                <a:solidFill>
                  <a:srgbClr val="000000"/>
                </a:solidFill>
                <a:ea typeface="ＭＳ Ｐゴシック" charset="-128"/>
              </a:endParaRPr>
            </a:p>
          </p:txBody>
        </p:sp>
      </p:grp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5" name="Title 1">
            <a:extLst>
              <a:ext uri="{FF2B5EF4-FFF2-40B4-BE49-F238E27FC236}">
                <a16:creationId xmlns:a16="http://schemas.microsoft.com/office/drawing/2014/main" id="{EEAE5AE1-6C1D-E244-BFF9-9ECF9883317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Instruction Processing “Cycle”</a:t>
            </a:r>
          </a:p>
        </p:txBody>
      </p:sp>
      <p:sp>
        <p:nvSpPr>
          <p:cNvPr id="205826" name="Content Placeholder 2">
            <a:extLst>
              <a:ext uri="{FF2B5EF4-FFF2-40B4-BE49-F238E27FC236}">
                <a16:creationId xmlns:a16="http://schemas.microsoft.com/office/drawing/2014/main" id="{A38E0815-733E-2B4C-8BF2-AD178F6CE8A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Instructions are processed under the direction of a “control unit” step by step. 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Instruction cycle: Sequence of steps to process an instruction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Fundamentally, there are six steps:</a:t>
            </a:r>
          </a:p>
          <a:p>
            <a:endParaRPr lang="en-US" altLang="en-US" sz="1500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Fetch</a:t>
            </a: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Decode</a:t>
            </a: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Evaluate Address</a:t>
            </a: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Fetch Operands</a:t>
            </a: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Execute</a:t>
            </a: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Store Result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Not all instructions require all six steps (see P&amp;P Ch. 4)</a:t>
            </a:r>
          </a:p>
        </p:txBody>
      </p:sp>
      <p:sp>
        <p:nvSpPr>
          <p:cNvPr id="205827" name="Slide Number Placeholder 3">
            <a:extLst>
              <a:ext uri="{FF2B5EF4-FFF2-40B4-BE49-F238E27FC236}">
                <a16:creationId xmlns:a16="http://schemas.microsoft.com/office/drawing/2014/main" id="{30E43977-A41C-AA4D-9732-8E2D90E547F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80643B23-F5B6-064C-ADD2-E2217848AFC7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50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49" name="Title 1">
            <a:extLst>
              <a:ext uri="{FF2B5EF4-FFF2-40B4-BE49-F238E27FC236}">
                <a16:creationId xmlns:a16="http://schemas.microsoft.com/office/drawing/2014/main" id="{6976A965-C082-7043-A6C7-5A70314335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017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Recall: The Instruction Processing “Cycle”</a:t>
            </a:r>
          </a:p>
        </p:txBody>
      </p:sp>
      <p:sp>
        <p:nvSpPr>
          <p:cNvPr id="206850" name="Content Placeholder 2">
            <a:extLst>
              <a:ext uri="{FF2B5EF4-FFF2-40B4-BE49-F238E27FC236}">
                <a16:creationId xmlns:a16="http://schemas.microsoft.com/office/drawing/2014/main" id="{8FEA343E-C922-4D4B-B28E-CEFF3AAB893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743200" y="2139950"/>
            <a:ext cx="4033838" cy="2965450"/>
          </a:xfrm>
        </p:spPr>
        <p:txBody>
          <a:bodyPr/>
          <a:lstStyle/>
          <a:p>
            <a:pPr lvl="1"/>
            <a:r>
              <a:rPr lang="en-US" altLang="en-US" sz="2600">
                <a:solidFill>
                  <a:srgbClr val="00B050"/>
                </a:solidFill>
                <a:latin typeface="Courier" pitchFamily="2" charset="0"/>
                <a:ea typeface="Courier" pitchFamily="2" charset="0"/>
                <a:cs typeface="Courier" pitchFamily="2" charset="0"/>
              </a:rPr>
              <a:t>FETCH</a:t>
            </a:r>
          </a:p>
          <a:p>
            <a:pPr lvl="1"/>
            <a:r>
              <a:rPr lang="en-US" altLang="en-US" sz="2600">
                <a:solidFill>
                  <a:srgbClr val="00B050"/>
                </a:solidFill>
                <a:latin typeface="Courier" pitchFamily="2" charset="0"/>
                <a:ea typeface="Courier" pitchFamily="2" charset="0"/>
                <a:cs typeface="Courier" pitchFamily="2" charset="0"/>
              </a:rPr>
              <a:t>DECODE</a:t>
            </a:r>
          </a:p>
          <a:p>
            <a:pPr lvl="1"/>
            <a:r>
              <a:rPr lang="en-US" altLang="en-US" sz="2600">
                <a:solidFill>
                  <a:srgbClr val="00B050"/>
                </a:solidFill>
                <a:latin typeface="Courier" pitchFamily="2" charset="0"/>
                <a:ea typeface="Courier" pitchFamily="2" charset="0"/>
                <a:cs typeface="Courier" pitchFamily="2" charset="0"/>
              </a:rPr>
              <a:t>EVALUATE ADDRESS</a:t>
            </a:r>
          </a:p>
          <a:p>
            <a:pPr lvl="1"/>
            <a:r>
              <a:rPr lang="en-US" altLang="en-US" sz="2600">
                <a:solidFill>
                  <a:srgbClr val="00B050"/>
                </a:solidFill>
                <a:latin typeface="Courier" pitchFamily="2" charset="0"/>
                <a:ea typeface="Courier" pitchFamily="2" charset="0"/>
                <a:cs typeface="Courier" pitchFamily="2" charset="0"/>
              </a:rPr>
              <a:t>FETCH OPERANDS</a:t>
            </a:r>
          </a:p>
          <a:p>
            <a:pPr lvl="1"/>
            <a:r>
              <a:rPr lang="en-US" altLang="en-US" sz="2600">
                <a:solidFill>
                  <a:srgbClr val="00B050"/>
                </a:solidFill>
                <a:latin typeface="Courier" pitchFamily="2" charset="0"/>
                <a:ea typeface="Courier" pitchFamily="2" charset="0"/>
                <a:cs typeface="Courier" pitchFamily="2" charset="0"/>
              </a:rPr>
              <a:t>EXECUTE</a:t>
            </a:r>
          </a:p>
          <a:p>
            <a:pPr lvl="1"/>
            <a:r>
              <a:rPr lang="en-US" altLang="en-US" sz="2600">
                <a:solidFill>
                  <a:srgbClr val="00B050"/>
                </a:solidFill>
                <a:latin typeface="Courier" pitchFamily="2" charset="0"/>
                <a:ea typeface="Courier" pitchFamily="2" charset="0"/>
                <a:cs typeface="Courier" pitchFamily="2" charset="0"/>
              </a:rPr>
              <a:t>STORE RESULT</a:t>
            </a:r>
          </a:p>
        </p:txBody>
      </p:sp>
      <p:sp>
        <p:nvSpPr>
          <p:cNvPr id="206851" name="Slide Number Placeholder 3">
            <a:extLst>
              <a:ext uri="{FF2B5EF4-FFF2-40B4-BE49-F238E27FC236}">
                <a16:creationId xmlns:a16="http://schemas.microsoft.com/office/drawing/2014/main" id="{24632563-EDEF-2E46-8D7B-A6172243D60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9178DF8D-433D-074B-A4D9-821ACB7DCD9D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51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206852" name="Freeform 5">
            <a:extLst>
              <a:ext uri="{FF2B5EF4-FFF2-40B4-BE49-F238E27FC236}">
                <a16:creationId xmlns:a16="http://schemas.microsoft.com/office/drawing/2014/main" id="{217A874E-5BAE-C24B-81F3-3E7260696C4F}"/>
              </a:ext>
            </a:extLst>
          </p:cNvPr>
          <p:cNvSpPr>
            <a:spLocks/>
          </p:cNvSpPr>
          <p:nvPr/>
        </p:nvSpPr>
        <p:spPr bwMode="auto">
          <a:xfrm>
            <a:off x="3860800" y="1768475"/>
            <a:ext cx="423863" cy="3487738"/>
          </a:xfrm>
          <a:custGeom>
            <a:avLst/>
            <a:gdLst>
              <a:gd name="T0" fmla="*/ 422591 w 423916"/>
              <a:gd name="T1" fmla="*/ 2985326 h 3486760"/>
              <a:gd name="T2" fmla="*/ 553 w 423916"/>
              <a:gd name="T3" fmla="*/ 1273 h 3486760"/>
              <a:gd name="T4" fmla="*/ 333062 w 423916"/>
              <a:gd name="T5" fmla="*/ 3295356 h 3486760"/>
              <a:gd name="T6" fmla="*/ 333062 w 423916"/>
              <a:gd name="T7" fmla="*/ 3204930 h 348676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3916" h="3486760">
                <a:moveTo>
                  <a:pt x="423916" y="2964468"/>
                </a:moveTo>
                <a:cubicBezTo>
                  <a:pt x="219718" y="1457215"/>
                  <a:pt x="15520" y="-50038"/>
                  <a:pt x="553" y="1273"/>
                </a:cubicBezTo>
                <a:cubicBezTo>
                  <a:pt x="-14414" y="52584"/>
                  <a:pt x="278519" y="2742121"/>
                  <a:pt x="334112" y="3272332"/>
                </a:cubicBezTo>
                <a:cubicBezTo>
                  <a:pt x="389705" y="3802543"/>
                  <a:pt x="334112" y="3182539"/>
                  <a:pt x="334112" y="3182539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6853" name="Freeform 1">
            <a:extLst>
              <a:ext uri="{FF2B5EF4-FFF2-40B4-BE49-F238E27FC236}">
                <a16:creationId xmlns:a16="http://schemas.microsoft.com/office/drawing/2014/main" id="{883F8189-B37B-B74F-9264-A8C500FBC761}"/>
              </a:ext>
            </a:extLst>
          </p:cNvPr>
          <p:cNvSpPr>
            <a:spLocks/>
          </p:cNvSpPr>
          <p:nvPr/>
        </p:nvSpPr>
        <p:spPr bwMode="auto">
          <a:xfrm>
            <a:off x="1865313" y="4645025"/>
            <a:ext cx="2863850" cy="1147763"/>
          </a:xfrm>
          <a:custGeom>
            <a:avLst/>
            <a:gdLst>
              <a:gd name="T0" fmla="*/ 2863207 w 2863878"/>
              <a:gd name="T1" fmla="*/ 631058 h 1147614"/>
              <a:gd name="T2" fmla="*/ 2837290 w 2863878"/>
              <a:gd name="T3" fmla="*/ 722048 h 1147614"/>
              <a:gd name="T4" fmla="*/ 2811397 w 2863878"/>
              <a:gd name="T5" fmla="*/ 826028 h 1147614"/>
              <a:gd name="T6" fmla="*/ 2798438 w 2863878"/>
              <a:gd name="T7" fmla="*/ 865022 h 1147614"/>
              <a:gd name="T8" fmla="*/ 2772520 w 2863878"/>
              <a:gd name="T9" fmla="*/ 904016 h 1147614"/>
              <a:gd name="T10" fmla="*/ 2681833 w 2863878"/>
              <a:gd name="T11" fmla="*/ 956015 h 1147614"/>
              <a:gd name="T12" fmla="*/ 2604105 w 2863878"/>
              <a:gd name="T13" fmla="*/ 1008013 h 1147614"/>
              <a:gd name="T14" fmla="*/ 2565229 w 2863878"/>
              <a:gd name="T15" fmla="*/ 1034003 h 1147614"/>
              <a:gd name="T16" fmla="*/ 2539311 w 2863878"/>
              <a:gd name="T17" fmla="*/ 1059997 h 1147614"/>
              <a:gd name="T18" fmla="*/ 2500459 w 2863878"/>
              <a:gd name="T19" fmla="*/ 1072997 h 1147614"/>
              <a:gd name="T20" fmla="*/ 2357937 w 2863878"/>
              <a:gd name="T21" fmla="*/ 1098995 h 1147614"/>
              <a:gd name="T22" fmla="*/ 2241333 w 2863878"/>
              <a:gd name="T23" fmla="*/ 1137992 h 1147614"/>
              <a:gd name="T24" fmla="*/ 2059959 w 2863878"/>
              <a:gd name="T25" fmla="*/ 1150985 h 1147614"/>
              <a:gd name="T26" fmla="*/ 893936 w 2863878"/>
              <a:gd name="T27" fmla="*/ 1111991 h 1147614"/>
              <a:gd name="T28" fmla="*/ 829167 w 2863878"/>
              <a:gd name="T29" fmla="*/ 1086003 h 1147614"/>
              <a:gd name="T30" fmla="*/ 751438 w 2863878"/>
              <a:gd name="T31" fmla="*/ 1034003 h 1147614"/>
              <a:gd name="T32" fmla="*/ 673686 w 2863878"/>
              <a:gd name="T33" fmla="*/ 852024 h 1147614"/>
              <a:gd name="T34" fmla="*/ 479353 w 2863878"/>
              <a:gd name="T35" fmla="*/ 488065 h 1147614"/>
              <a:gd name="T36" fmla="*/ 297979 w 2863878"/>
              <a:gd name="T37" fmla="*/ 124114 h 1147614"/>
              <a:gd name="T38" fmla="*/ 233209 w 2863878"/>
              <a:gd name="T39" fmla="*/ 7132 h 1147614"/>
              <a:gd name="T40" fmla="*/ 297979 w 2863878"/>
              <a:gd name="T41" fmla="*/ 33120 h 1147614"/>
              <a:gd name="T42" fmla="*/ 375707 w 2863878"/>
              <a:gd name="T43" fmla="*/ 124114 h 1147614"/>
              <a:gd name="T44" fmla="*/ 194333 w 2863878"/>
              <a:gd name="T45" fmla="*/ 410077 h 1147614"/>
              <a:gd name="T46" fmla="*/ 0 w 2863878"/>
              <a:gd name="T47" fmla="*/ 436080 h 1147614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2863878" h="1147614">
                <a:moveTo>
                  <a:pt x="2863878" y="629090"/>
                </a:moveTo>
                <a:cubicBezTo>
                  <a:pt x="2855239" y="659325"/>
                  <a:pt x="2846064" y="689413"/>
                  <a:pt x="2837961" y="719796"/>
                </a:cubicBezTo>
                <a:cubicBezTo>
                  <a:pt x="2828783" y="754211"/>
                  <a:pt x="2823308" y="789670"/>
                  <a:pt x="2812044" y="823460"/>
                </a:cubicBezTo>
                <a:cubicBezTo>
                  <a:pt x="2807724" y="836418"/>
                  <a:pt x="2805194" y="850117"/>
                  <a:pt x="2799085" y="862334"/>
                </a:cubicBezTo>
                <a:cubicBezTo>
                  <a:pt x="2792120" y="876264"/>
                  <a:pt x="2784180" y="890196"/>
                  <a:pt x="2773167" y="901208"/>
                </a:cubicBezTo>
                <a:cubicBezTo>
                  <a:pt x="2750750" y="923623"/>
                  <a:pt x="2707869" y="937792"/>
                  <a:pt x="2682456" y="953039"/>
                </a:cubicBezTo>
                <a:cubicBezTo>
                  <a:pt x="2655746" y="969064"/>
                  <a:pt x="2630621" y="987594"/>
                  <a:pt x="2604704" y="1004871"/>
                </a:cubicBezTo>
                <a:cubicBezTo>
                  <a:pt x="2591745" y="1013510"/>
                  <a:pt x="2576841" y="1019775"/>
                  <a:pt x="2565828" y="1030787"/>
                </a:cubicBezTo>
                <a:cubicBezTo>
                  <a:pt x="2557189" y="1039426"/>
                  <a:pt x="2550386" y="1050417"/>
                  <a:pt x="2539910" y="1056703"/>
                </a:cubicBezTo>
                <a:cubicBezTo>
                  <a:pt x="2528197" y="1063730"/>
                  <a:pt x="2514286" y="1066348"/>
                  <a:pt x="2501034" y="1069661"/>
                </a:cubicBezTo>
                <a:cubicBezTo>
                  <a:pt x="2464809" y="1078717"/>
                  <a:pt x="2393151" y="1089800"/>
                  <a:pt x="2358488" y="1095577"/>
                </a:cubicBezTo>
                <a:cubicBezTo>
                  <a:pt x="2319612" y="1108535"/>
                  <a:pt x="2282233" y="1127430"/>
                  <a:pt x="2241860" y="1134451"/>
                </a:cubicBezTo>
                <a:cubicBezTo>
                  <a:pt x="2182128" y="1144839"/>
                  <a:pt x="2121055" y="1148575"/>
                  <a:pt x="2060438" y="1147409"/>
                </a:cubicBezTo>
                <a:cubicBezTo>
                  <a:pt x="1671532" y="1139930"/>
                  <a:pt x="1282914" y="1121493"/>
                  <a:pt x="894152" y="1108535"/>
                </a:cubicBezTo>
                <a:cubicBezTo>
                  <a:pt x="872554" y="1099896"/>
                  <a:pt x="849780" y="1093757"/>
                  <a:pt x="829359" y="1082619"/>
                </a:cubicBezTo>
                <a:cubicBezTo>
                  <a:pt x="802013" y="1067704"/>
                  <a:pt x="751606" y="1030787"/>
                  <a:pt x="751606" y="1030787"/>
                </a:cubicBezTo>
                <a:cubicBezTo>
                  <a:pt x="668400" y="919851"/>
                  <a:pt x="755002" y="1047726"/>
                  <a:pt x="673854" y="849376"/>
                </a:cubicBezTo>
                <a:cubicBezTo>
                  <a:pt x="628342" y="738129"/>
                  <a:pt x="531878" y="586800"/>
                  <a:pt x="479473" y="486553"/>
                </a:cubicBezTo>
                <a:cubicBezTo>
                  <a:pt x="416830" y="366721"/>
                  <a:pt x="359822" y="244014"/>
                  <a:pt x="298051" y="123730"/>
                </a:cubicBezTo>
                <a:cubicBezTo>
                  <a:pt x="277736" y="84171"/>
                  <a:pt x="233257" y="51579"/>
                  <a:pt x="233257" y="7108"/>
                </a:cubicBezTo>
                <a:cubicBezTo>
                  <a:pt x="233257" y="-16154"/>
                  <a:pt x="276453" y="24385"/>
                  <a:pt x="298051" y="33024"/>
                </a:cubicBezTo>
                <a:cubicBezTo>
                  <a:pt x="308470" y="43443"/>
                  <a:pt x="377465" y="108769"/>
                  <a:pt x="375803" y="123730"/>
                </a:cubicBezTo>
                <a:cubicBezTo>
                  <a:pt x="364135" y="228737"/>
                  <a:pt x="301799" y="364050"/>
                  <a:pt x="194381" y="408805"/>
                </a:cubicBezTo>
                <a:cubicBezTo>
                  <a:pt x="134042" y="433945"/>
                  <a:pt x="0" y="434721"/>
                  <a:pt x="0" y="434721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6854" name="Freeform 2">
            <a:extLst>
              <a:ext uri="{FF2B5EF4-FFF2-40B4-BE49-F238E27FC236}">
                <a16:creationId xmlns:a16="http://schemas.microsoft.com/office/drawing/2014/main" id="{0DDC9A8D-F3E9-0F48-B292-41747EAC3E68}"/>
              </a:ext>
            </a:extLst>
          </p:cNvPr>
          <p:cNvSpPr>
            <a:spLocks/>
          </p:cNvSpPr>
          <p:nvPr/>
        </p:nvSpPr>
        <p:spPr bwMode="auto">
          <a:xfrm>
            <a:off x="622300" y="4081463"/>
            <a:ext cx="3395663" cy="1341437"/>
          </a:xfrm>
          <a:custGeom>
            <a:avLst/>
            <a:gdLst>
              <a:gd name="T0" fmla="*/ 3406652 w 3395186"/>
              <a:gd name="T1" fmla="*/ 917951 h 1341563"/>
              <a:gd name="T2" fmla="*/ 2717523 w 3395186"/>
              <a:gd name="T3" fmla="*/ 1318736 h 1341563"/>
              <a:gd name="T4" fmla="*/ 2717523 w 3395186"/>
              <a:gd name="T5" fmla="*/ 1267024 h 1341563"/>
              <a:gd name="T6" fmla="*/ 2262434 w 3395186"/>
              <a:gd name="T7" fmla="*/ 1176511 h 1341563"/>
              <a:gd name="T8" fmla="*/ 1937372 w 3395186"/>
              <a:gd name="T9" fmla="*/ 1124799 h 1341563"/>
              <a:gd name="T10" fmla="*/ 0 w 3395186"/>
              <a:gd name="T11" fmla="*/ 0 h 134156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395186" h="1341563">
                <a:moveTo>
                  <a:pt x="3395186" y="920015"/>
                </a:moveTo>
                <a:cubicBezTo>
                  <a:pt x="3109014" y="1091708"/>
                  <a:pt x="2822842" y="1263401"/>
                  <a:pt x="2708373" y="1321712"/>
                </a:cubicBezTo>
                <a:cubicBezTo>
                  <a:pt x="2593904" y="1380023"/>
                  <a:pt x="2783965" y="1293636"/>
                  <a:pt x="2708373" y="1269880"/>
                </a:cubicBezTo>
                <a:cubicBezTo>
                  <a:pt x="2632781" y="1246124"/>
                  <a:pt x="2384405" y="1202931"/>
                  <a:pt x="2254818" y="1179175"/>
                </a:cubicBezTo>
                <a:cubicBezTo>
                  <a:pt x="2125231" y="1155419"/>
                  <a:pt x="2306653" y="1323872"/>
                  <a:pt x="1930850" y="1127343"/>
                </a:cubicBezTo>
                <a:cubicBezTo>
                  <a:pt x="1555047" y="930814"/>
                  <a:pt x="0" y="0"/>
                  <a:pt x="0" y="0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Arc 3">
            <a:extLst>
              <a:ext uri="{FF2B5EF4-FFF2-40B4-BE49-F238E27FC236}">
                <a16:creationId xmlns:a16="http://schemas.microsoft.com/office/drawing/2014/main" id="{FD36CDE6-DF65-2A40-98FF-A525F3744252}"/>
              </a:ext>
            </a:extLst>
          </p:cNvPr>
          <p:cNvSpPr/>
          <p:nvPr/>
        </p:nvSpPr>
        <p:spPr bwMode="auto">
          <a:xfrm>
            <a:off x="914400" y="1371600"/>
            <a:ext cx="2895600" cy="4724400"/>
          </a:xfrm>
          <a:prstGeom prst="arc">
            <a:avLst>
              <a:gd name="adj1" fmla="val 2753529"/>
              <a:gd name="adj2" fmla="val 18472682"/>
            </a:avLst>
          </a:prstGeom>
          <a:noFill/>
          <a:ln w="603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 len="lg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3" name="Title 1">
            <a:extLst>
              <a:ext uri="{FF2B5EF4-FFF2-40B4-BE49-F238E27FC236}">
                <a16:creationId xmlns:a16="http://schemas.microsoft.com/office/drawing/2014/main" id="{DA45837C-9AD7-9247-BFB2-165FD3AEB0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100">
                <a:ea typeface="ＭＳ Ｐゴシック" panose="020B0600070205080204" pitchFamily="34" charset="-128"/>
              </a:rPr>
              <a:t>Instruction Processing “Cycle” vs. Machine Clock Cycle</a:t>
            </a:r>
          </a:p>
        </p:txBody>
      </p:sp>
      <p:sp>
        <p:nvSpPr>
          <p:cNvPr id="220162" name="Content Placeholder 2">
            <a:extLst>
              <a:ext uri="{FF2B5EF4-FFF2-40B4-BE49-F238E27FC236}">
                <a16:creationId xmlns:a16="http://schemas.microsoft.com/office/drawing/2014/main" id="{8DA60389-D711-2347-AF28-83DE9C8FD96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Single-cycle machine: 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All six phases of the instruction processing cycle take a </a:t>
            </a:r>
            <a:r>
              <a:rPr lang="en-US" altLang="en-US" i="1">
                <a:ea typeface="ＭＳ Ｐゴシック" panose="020B0600070205080204" pitchFamily="34" charset="-128"/>
              </a:rPr>
              <a:t>single machine clock cycle</a:t>
            </a:r>
            <a:r>
              <a:rPr lang="en-US" altLang="en-US">
                <a:ea typeface="ＭＳ Ｐゴシック" panose="020B0600070205080204" pitchFamily="34" charset="-128"/>
              </a:rPr>
              <a:t> to complete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Multi-cycle machine: 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All six phases of the instruction processing cycle can take </a:t>
            </a:r>
            <a:r>
              <a:rPr lang="en-US" altLang="en-US" i="1">
                <a:ea typeface="ＭＳ Ｐゴシック" panose="020B0600070205080204" pitchFamily="34" charset="-128"/>
              </a:rPr>
              <a:t>multiple machine clock cycles</a:t>
            </a:r>
            <a:r>
              <a:rPr lang="en-US" altLang="en-US">
                <a:ea typeface="ＭＳ Ｐゴシック" panose="020B0600070205080204" pitchFamily="34" charset="-128"/>
              </a:rPr>
              <a:t> to complete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 fact,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each phase can take multiple clock cycles to complete</a:t>
            </a:r>
          </a:p>
          <a:p>
            <a:pPr lvl="1"/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207875" name="Slide Number Placeholder 3">
            <a:extLst>
              <a:ext uri="{FF2B5EF4-FFF2-40B4-BE49-F238E27FC236}">
                <a16:creationId xmlns:a16="http://schemas.microsoft.com/office/drawing/2014/main" id="{8D049C68-91EE-5A44-9CBA-F83BC7C87AF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9C5F0E4-0ED2-8E40-9B9C-327410FBDA99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52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7" name="Title 1">
            <a:extLst>
              <a:ext uri="{FF2B5EF4-FFF2-40B4-BE49-F238E27FC236}">
                <a16:creationId xmlns:a16="http://schemas.microsoft.com/office/drawing/2014/main" id="{519FED54-DC21-C14A-88B1-F787962092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800">
                <a:ea typeface="ＭＳ Ｐゴシック" panose="020B0600070205080204" pitchFamily="34" charset="-128"/>
              </a:rPr>
              <a:t>Instruction Processing Viewed Another Way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1ABF68-7B1D-244D-B74A-0EBB3DDC691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838200"/>
            <a:ext cx="89154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Instructions transform Data (AS) to Data’ (AS’)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This transformation is done by functional units </a:t>
            </a:r>
          </a:p>
          <a:p>
            <a:pPr lvl="1"/>
            <a:r>
              <a:rPr lang="en-US" altLang="en-US" sz="1800">
                <a:ea typeface="ＭＳ Ｐゴシック" panose="020B0600070205080204" pitchFamily="34" charset="-128"/>
              </a:rPr>
              <a:t>Units that “operate” on data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These units need to be told what to do to the data</a:t>
            </a:r>
          </a:p>
          <a:p>
            <a:pPr lvl="1"/>
            <a:endParaRPr lang="en-US" altLang="en-US" sz="1400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An instruction processing engine consists of two components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Datapath</a:t>
            </a:r>
            <a:r>
              <a:rPr lang="en-US" altLang="en-US">
                <a:ea typeface="ＭＳ Ｐゴシック" panose="020B0600070205080204" pitchFamily="34" charset="-128"/>
              </a:rPr>
              <a:t>: Consists of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hardware elements that deal with and transform data signals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functional units that operate on data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hardware structures (e.g. wires and muxes) that enable the flow of data into the functional units and registers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storage units that store data (e.g., registers)</a:t>
            </a:r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Control logic</a:t>
            </a:r>
            <a:r>
              <a:rPr lang="en-US" altLang="en-US">
                <a:ea typeface="ＭＳ Ｐゴシック" panose="020B0600070205080204" pitchFamily="34" charset="-128"/>
              </a:rPr>
              <a:t>: Consists of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hardware elements that determine </a:t>
            </a:r>
            <a:r>
              <a:rPr lang="en-US" altLang="en-US">
                <a:ea typeface="ＭＳ Ｐゴシック" panose="020B0600070205080204" pitchFamily="34" charset="-128"/>
              </a:rPr>
              <a:t>control signals, i.e.,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signals that specify what the datapath elements should do to the data</a:t>
            </a:r>
          </a:p>
        </p:txBody>
      </p:sp>
      <p:sp>
        <p:nvSpPr>
          <p:cNvPr id="208899" name="Slide Number Placeholder 3">
            <a:extLst>
              <a:ext uri="{FF2B5EF4-FFF2-40B4-BE49-F238E27FC236}">
                <a16:creationId xmlns:a16="http://schemas.microsoft.com/office/drawing/2014/main" id="{6ACFF5A8-4161-5946-A840-4AC2C3B2FB2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E112C89-AC56-C542-A36B-B06858B2670D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53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1" name="Title 1">
            <a:extLst>
              <a:ext uri="{FF2B5EF4-FFF2-40B4-BE49-F238E27FC236}">
                <a16:creationId xmlns:a16="http://schemas.microsoft.com/office/drawing/2014/main" id="{B317ABEC-6E2A-784B-97F8-3B24AA10DF1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Single-cycle vs. Multi-cycle: Control &amp;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8A4C25-95E8-C041-8CB4-BF909C7B39B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Single-cycle machine: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Control signals are generated in the same clock cycle as the one during which data signals are operated on</a:t>
            </a:r>
          </a:p>
          <a:p>
            <a:pPr lvl="1"/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Everything related to an instruction happens in one clock cycle (serialized processing)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Multi-cycle machine: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Control signals needed in the next cycle can be generated in the current cycle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Latency of control processing can be overlapped with latency of datapath operation (more parallelism)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See P&amp;P Appendix C for more (microprogrammed multi-cycle microarchitecture)</a:t>
            </a:r>
            <a:endParaRPr lang="en-US" altLang="en-US" i="1">
              <a:ea typeface="ＭＳ Ｐゴシック" panose="020B0600070205080204" pitchFamily="34" charset="-128"/>
            </a:endParaRPr>
          </a:p>
        </p:txBody>
      </p:sp>
      <p:sp>
        <p:nvSpPr>
          <p:cNvPr id="209923" name="Slide Number Placeholder 3">
            <a:extLst>
              <a:ext uri="{FF2B5EF4-FFF2-40B4-BE49-F238E27FC236}">
                <a16:creationId xmlns:a16="http://schemas.microsoft.com/office/drawing/2014/main" id="{BD67563F-BDA7-8843-813B-6C0DDD268B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5E54F784-722B-1841-BBDF-9B14D3CB21A6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54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5" name="Title 1">
            <a:extLst>
              <a:ext uri="{FF2B5EF4-FFF2-40B4-BE49-F238E27FC236}">
                <a16:creationId xmlns:a16="http://schemas.microsoft.com/office/drawing/2014/main" id="{17F6E67B-EF63-3A40-ADE1-83698FC92E2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Many Ways of Datapath and Control Design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F640FF-B175-0143-8183-031F1B5FF83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There are many ways of designing the data path and control logic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Single-cycle, multi-cycle, pipelined datapath and control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Single-bus vs. multi-bus datapaths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Hardwired/combinational vs. microcoded/microprogrammed control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Control signals generated by combinational logic versus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Control signals stored in a memory structure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Control signals and structure depend on the datapath design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10947" name="Slide Number Placeholder 3">
            <a:extLst>
              <a:ext uri="{FF2B5EF4-FFF2-40B4-BE49-F238E27FC236}">
                <a16:creationId xmlns:a16="http://schemas.microsoft.com/office/drawing/2014/main" id="{F96FE166-F1F7-9447-8BBD-C2923807346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F001C6F-68E3-C845-B197-1ABF063D31AA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55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69" name="Title 1">
            <a:extLst>
              <a:ext uri="{FF2B5EF4-FFF2-40B4-BE49-F238E27FC236}">
                <a16:creationId xmlns:a16="http://schemas.microsoft.com/office/drawing/2014/main" id="{6CF4EF49-D62B-9C41-B9BD-D5A366959B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Flash-Forward: Performance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6B9AC6-BF7E-E64B-BDE0-138F6370E42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Execution time of an instruction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{CPI}  x  {clock cycle time} </a:t>
            </a:r>
          </a:p>
          <a:p>
            <a:pPr lvl="1"/>
            <a:endParaRPr lang="en-US" altLang="en-US" sz="400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Execution time of a program</a:t>
            </a:r>
          </a:p>
          <a:p>
            <a:pPr lvl="1"/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Sum over all instructions [{CPI}  x  {clock cycle time}]</a:t>
            </a:r>
          </a:p>
          <a:p>
            <a:pPr lvl="1"/>
            <a:r>
              <a:rPr lang="en-US" altLang="en-US" sz="2100" b="1">
                <a:solidFill>
                  <a:srgbClr val="008000"/>
                </a:solidFill>
                <a:ea typeface="ＭＳ Ｐゴシック" panose="020B0600070205080204" pitchFamily="34" charset="-128"/>
              </a:rPr>
              <a:t>{# of instructions}  x  {Average CPI}  x  {clock cycle time}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Single-cycle microarchitecture performance 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CPI = 1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Clock cycle time = long</a:t>
            </a: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Multi-cycle microarchitecture performance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CPI = different for each instruction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Average CPI </a:t>
            </a: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 hopefully small</a:t>
            </a:r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Clock cycle time = short</a:t>
            </a:r>
          </a:p>
        </p:txBody>
      </p:sp>
      <p:sp>
        <p:nvSpPr>
          <p:cNvPr id="211971" name="Slide Number Placeholder 3">
            <a:extLst>
              <a:ext uri="{FF2B5EF4-FFF2-40B4-BE49-F238E27FC236}">
                <a16:creationId xmlns:a16="http://schemas.microsoft.com/office/drawing/2014/main" id="{5041D37B-5539-A64F-A717-3E751C8009E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E1DC8021-D92B-9240-BC18-E5C9D38243D3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56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695B8F-E1D4-744E-8F38-54F3D57AC1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5975" y="5410200"/>
            <a:ext cx="30575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Arial" panose="020B0604020202020204" pitchFamily="34" charset="0"/>
              </a:rPr>
              <a:t>Here, we have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Arial" panose="020B0604020202020204" pitchFamily="34" charset="0"/>
              </a:rPr>
              <a:t>two degrees of freedom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Arial" panose="020B0604020202020204" pitchFamily="34" charset="0"/>
              </a:rPr>
              <a:t>to optimize independently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3" name="Title 4">
            <a:extLst>
              <a:ext uri="{FF2B5EF4-FFF2-40B4-BE49-F238E27FC236}">
                <a16:creationId xmlns:a16="http://schemas.microsoft.com/office/drawing/2014/main" id="{1ADBF73A-516E-2448-A3E7-C731E389878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80772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Single-Cycle Microarchitecture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 i="1">
                <a:ea typeface="ＭＳ Ｐゴシック" panose="020B0600070205080204" pitchFamily="34" charset="-128"/>
              </a:rPr>
              <a:t>A Closer Look</a:t>
            </a:r>
          </a:p>
        </p:txBody>
      </p:sp>
      <p:sp>
        <p:nvSpPr>
          <p:cNvPr id="212994" name="Subtitle 5">
            <a:extLst>
              <a:ext uri="{FF2B5EF4-FFF2-40B4-BE49-F238E27FC236}">
                <a16:creationId xmlns:a16="http://schemas.microsoft.com/office/drawing/2014/main" id="{4422EA60-6378-204F-8401-34DC707CB7F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7" name="Title 1">
            <a:extLst>
              <a:ext uri="{FF2B5EF4-FFF2-40B4-BE49-F238E27FC236}">
                <a16:creationId xmlns:a16="http://schemas.microsoft.com/office/drawing/2014/main" id="{C2F45893-AE03-DC4E-AE2E-84EA312407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Remember…</a:t>
            </a:r>
          </a:p>
        </p:txBody>
      </p:sp>
      <p:sp>
        <p:nvSpPr>
          <p:cNvPr id="214018" name="Content Placeholder 2">
            <a:extLst>
              <a:ext uri="{FF2B5EF4-FFF2-40B4-BE49-F238E27FC236}">
                <a16:creationId xmlns:a16="http://schemas.microsoft.com/office/drawing/2014/main" id="{94861D12-17E4-5941-BA53-DB5E2AB678E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Single-cycle machine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14019" name="Slide Number Placeholder 3">
            <a:extLst>
              <a:ext uri="{FF2B5EF4-FFF2-40B4-BE49-F238E27FC236}">
                <a16:creationId xmlns:a16="http://schemas.microsoft.com/office/drawing/2014/main" id="{BF07A78C-40FA-1D41-AF32-5AD8773C37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920148CD-51E5-444E-A121-3D7830742D00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58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214020" name="Line 5">
            <a:extLst>
              <a:ext uri="{FF2B5EF4-FFF2-40B4-BE49-F238E27FC236}">
                <a16:creationId xmlns:a16="http://schemas.microsoft.com/office/drawing/2014/main" id="{61A82C18-F9C1-7143-AB67-EB9D8EAEB62B}"/>
              </a:ext>
            </a:extLst>
          </p:cNvPr>
          <p:cNvSpPr>
            <a:spLocks noChangeShapeType="1"/>
          </p:cNvSpPr>
          <p:nvPr/>
        </p:nvSpPr>
        <p:spPr bwMode="auto">
          <a:xfrm>
            <a:off x="4562475" y="3124200"/>
            <a:ext cx="838200" cy="0"/>
          </a:xfrm>
          <a:prstGeom prst="line">
            <a:avLst/>
          </a:prstGeom>
          <a:noFill/>
          <a:ln w="50800">
            <a:solidFill>
              <a:schemeClr val="accent1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14021" name="Group 7">
            <a:extLst>
              <a:ext uri="{FF2B5EF4-FFF2-40B4-BE49-F238E27FC236}">
                <a16:creationId xmlns:a16="http://schemas.microsoft.com/office/drawing/2014/main" id="{C0B0E36F-025B-7444-90D9-ECB92FDBB93A}"/>
              </a:ext>
            </a:extLst>
          </p:cNvPr>
          <p:cNvGrpSpPr>
            <a:grpSpLocks/>
          </p:cNvGrpSpPr>
          <p:nvPr/>
        </p:nvGrpSpPr>
        <p:grpSpPr bwMode="auto">
          <a:xfrm>
            <a:off x="1971675" y="2133600"/>
            <a:ext cx="2662238" cy="2043113"/>
            <a:chOff x="2790" y="1015"/>
            <a:chExt cx="1677" cy="1287"/>
          </a:xfrm>
        </p:grpSpPr>
        <p:sp>
          <p:nvSpPr>
            <p:cNvPr id="214028" name="Oval 8">
              <a:extLst>
                <a:ext uri="{FF2B5EF4-FFF2-40B4-BE49-F238E27FC236}">
                  <a16:creationId xmlns:a16="http://schemas.microsoft.com/office/drawing/2014/main" id="{E686A081-8FFE-F746-AF61-E8814F7DAC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0" y="1128"/>
              <a:ext cx="497" cy="498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14029" name="Oval 9">
              <a:extLst>
                <a:ext uri="{FF2B5EF4-FFF2-40B4-BE49-F238E27FC236}">
                  <a16:creationId xmlns:a16="http://schemas.microsoft.com/office/drawing/2014/main" id="{42E98383-A8A2-7A48-8BF1-DBB07B01F4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8" y="1241"/>
              <a:ext cx="947" cy="949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14030" name="Freeform 10">
              <a:extLst>
                <a:ext uri="{FF2B5EF4-FFF2-40B4-BE49-F238E27FC236}">
                  <a16:creationId xmlns:a16="http://schemas.microsoft.com/office/drawing/2014/main" id="{BBDFC612-5843-BE4A-8E89-5269E820D2E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5" y="1351"/>
              <a:ext cx="197" cy="254"/>
            </a:xfrm>
            <a:custGeom>
              <a:avLst/>
              <a:gdLst>
                <a:gd name="T0" fmla="*/ 168 w 197"/>
                <a:gd name="T1" fmla="*/ 0 h 254"/>
                <a:gd name="T2" fmla="*/ 0 w 197"/>
                <a:gd name="T3" fmla="*/ 221 h 254"/>
                <a:gd name="T4" fmla="*/ 83 w 197"/>
                <a:gd name="T5" fmla="*/ 253 h 254"/>
                <a:gd name="T6" fmla="*/ 196 w 197"/>
                <a:gd name="T7" fmla="*/ 22 h 254"/>
                <a:gd name="T8" fmla="*/ 168 w 197"/>
                <a:gd name="T9" fmla="*/ 0 h 2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7"/>
                <a:gd name="T16" fmla="*/ 0 h 254"/>
                <a:gd name="T17" fmla="*/ 197 w 197"/>
                <a:gd name="T18" fmla="*/ 254 h 2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7" h="254">
                  <a:moveTo>
                    <a:pt x="168" y="0"/>
                  </a:moveTo>
                  <a:lnTo>
                    <a:pt x="0" y="221"/>
                  </a:lnTo>
                  <a:lnTo>
                    <a:pt x="83" y="253"/>
                  </a:lnTo>
                  <a:lnTo>
                    <a:pt x="196" y="22"/>
                  </a:lnTo>
                  <a:lnTo>
                    <a:pt x="168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4031" name="Oval 11">
              <a:extLst>
                <a:ext uri="{FF2B5EF4-FFF2-40B4-BE49-F238E27FC236}">
                  <a16:creationId xmlns:a16="http://schemas.microsoft.com/office/drawing/2014/main" id="{467797B1-5E02-9542-B718-F21A2F9638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5" y="1353"/>
              <a:ext cx="947" cy="949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14032" name="Oval 12">
              <a:extLst>
                <a:ext uri="{FF2B5EF4-FFF2-40B4-BE49-F238E27FC236}">
                  <a16:creationId xmlns:a16="http://schemas.microsoft.com/office/drawing/2014/main" id="{C3AF50C2-9A1B-914A-B81B-3A69CF7F44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8" y="1522"/>
              <a:ext cx="329" cy="330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14033" name="Oval 13">
              <a:extLst>
                <a:ext uri="{FF2B5EF4-FFF2-40B4-BE49-F238E27FC236}">
                  <a16:creationId xmlns:a16="http://schemas.microsoft.com/office/drawing/2014/main" id="{F8F3B9DE-B111-E044-A537-022EA6F0F3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6" y="2028"/>
              <a:ext cx="216" cy="218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14034" name="Oval 14">
              <a:extLst>
                <a:ext uri="{FF2B5EF4-FFF2-40B4-BE49-F238E27FC236}">
                  <a16:creationId xmlns:a16="http://schemas.microsoft.com/office/drawing/2014/main" id="{15F79E66-7CC9-E947-B73A-CF35BF3C32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6" y="1410"/>
              <a:ext cx="216" cy="216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14035" name="Oval 15">
              <a:extLst>
                <a:ext uri="{FF2B5EF4-FFF2-40B4-BE49-F238E27FC236}">
                  <a16:creationId xmlns:a16="http://schemas.microsoft.com/office/drawing/2014/main" id="{434675A1-521A-684E-8927-F2FF297DC5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2" y="1747"/>
              <a:ext cx="329" cy="329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14036" name="Oval 16">
              <a:extLst>
                <a:ext uri="{FF2B5EF4-FFF2-40B4-BE49-F238E27FC236}">
                  <a16:creationId xmlns:a16="http://schemas.microsoft.com/office/drawing/2014/main" id="{10DF1474-BAA3-054F-B3EC-CD0BE9D2FC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1" y="1015"/>
              <a:ext cx="497" cy="499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14037" name="Oval 17">
              <a:extLst>
                <a:ext uri="{FF2B5EF4-FFF2-40B4-BE49-F238E27FC236}">
                  <a16:creationId xmlns:a16="http://schemas.microsoft.com/office/drawing/2014/main" id="{74341B8A-F1BA-3141-8143-42DCD8FD18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6" y="1128"/>
              <a:ext cx="498" cy="498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14038" name="Oval 18">
              <a:extLst>
                <a:ext uri="{FF2B5EF4-FFF2-40B4-BE49-F238E27FC236}">
                  <a16:creationId xmlns:a16="http://schemas.microsoft.com/office/drawing/2014/main" id="{FAB32430-AE21-4648-8EDB-DB3FE67F5A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1" y="1015"/>
              <a:ext cx="498" cy="499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14039" name="Oval 19">
              <a:extLst>
                <a:ext uri="{FF2B5EF4-FFF2-40B4-BE49-F238E27FC236}">
                  <a16:creationId xmlns:a16="http://schemas.microsoft.com/office/drawing/2014/main" id="{823A4306-DDD8-804D-B730-C9F76896D5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3" y="1634"/>
              <a:ext cx="497" cy="499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14040" name="Freeform 20">
              <a:extLst>
                <a:ext uri="{FF2B5EF4-FFF2-40B4-BE49-F238E27FC236}">
                  <a16:creationId xmlns:a16="http://schemas.microsoft.com/office/drawing/2014/main" id="{B1A5CCDE-0E09-784B-B723-5318D07BA0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7" y="1100"/>
              <a:ext cx="1253" cy="1080"/>
            </a:xfrm>
            <a:custGeom>
              <a:avLst/>
              <a:gdLst>
                <a:gd name="T0" fmla="*/ 295 w 1253"/>
                <a:gd name="T1" fmla="*/ 0 h 1080"/>
                <a:gd name="T2" fmla="*/ 522 w 1253"/>
                <a:gd name="T3" fmla="*/ 134 h 1080"/>
                <a:gd name="T4" fmla="*/ 796 w 1253"/>
                <a:gd name="T5" fmla="*/ 99 h 1080"/>
                <a:gd name="T6" fmla="*/ 971 w 1253"/>
                <a:gd name="T7" fmla="*/ 359 h 1080"/>
                <a:gd name="T8" fmla="*/ 1017 w 1253"/>
                <a:gd name="T9" fmla="*/ 379 h 1080"/>
                <a:gd name="T10" fmla="*/ 1139 w 1253"/>
                <a:gd name="T11" fmla="*/ 461 h 1080"/>
                <a:gd name="T12" fmla="*/ 1171 w 1253"/>
                <a:gd name="T13" fmla="*/ 527 h 1080"/>
                <a:gd name="T14" fmla="*/ 1252 w 1253"/>
                <a:gd name="T15" fmla="*/ 647 h 1080"/>
                <a:gd name="T16" fmla="*/ 1238 w 1253"/>
                <a:gd name="T17" fmla="*/ 685 h 1080"/>
                <a:gd name="T18" fmla="*/ 1048 w 1253"/>
                <a:gd name="T19" fmla="*/ 1037 h 1080"/>
                <a:gd name="T20" fmla="*/ 915 w 1253"/>
                <a:gd name="T21" fmla="*/ 1079 h 1080"/>
                <a:gd name="T22" fmla="*/ 480 w 1253"/>
                <a:gd name="T23" fmla="*/ 1040 h 1080"/>
                <a:gd name="T24" fmla="*/ 448 w 1253"/>
                <a:gd name="T25" fmla="*/ 984 h 1080"/>
                <a:gd name="T26" fmla="*/ 161 w 1253"/>
                <a:gd name="T27" fmla="*/ 920 h 1080"/>
                <a:gd name="T28" fmla="*/ 108 w 1253"/>
                <a:gd name="T29" fmla="*/ 945 h 1080"/>
                <a:gd name="T30" fmla="*/ 0 w 1253"/>
                <a:gd name="T31" fmla="*/ 365 h 1080"/>
                <a:gd name="T32" fmla="*/ 295 w 1253"/>
                <a:gd name="T33" fmla="*/ 0 h 108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53"/>
                <a:gd name="T52" fmla="*/ 0 h 1080"/>
                <a:gd name="T53" fmla="*/ 1253 w 1253"/>
                <a:gd name="T54" fmla="*/ 1080 h 108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53" h="1080">
                  <a:moveTo>
                    <a:pt x="295" y="0"/>
                  </a:moveTo>
                  <a:lnTo>
                    <a:pt x="522" y="134"/>
                  </a:lnTo>
                  <a:lnTo>
                    <a:pt x="796" y="99"/>
                  </a:lnTo>
                  <a:lnTo>
                    <a:pt x="971" y="359"/>
                  </a:lnTo>
                  <a:lnTo>
                    <a:pt x="1017" y="379"/>
                  </a:lnTo>
                  <a:lnTo>
                    <a:pt x="1139" y="461"/>
                  </a:lnTo>
                  <a:lnTo>
                    <a:pt x="1171" y="527"/>
                  </a:lnTo>
                  <a:lnTo>
                    <a:pt x="1252" y="647"/>
                  </a:lnTo>
                  <a:lnTo>
                    <a:pt x="1238" y="685"/>
                  </a:lnTo>
                  <a:lnTo>
                    <a:pt x="1048" y="1037"/>
                  </a:lnTo>
                  <a:lnTo>
                    <a:pt x="915" y="1079"/>
                  </a:lnTo>
                  <a:lnTo>
                    <a:pt x="480" y="1040"/>
                  </a:lnTo>
                  <a:lnTo>
                    <a:pt x="448" y="984"/>
                  </a:lnTo>
                  <a:lnTo>
                    <a:pt x="161" y="920"/>
                  </a:lnTo>
                  <a:lnTo>
                    <a:pt x="108" y="945"/>
                  </a:lnTo>
                  <a:lnTo>
                    <a:pt x="0" y="365"/>
                  </a:lnTo>
                  <a:lnTo>
                    <a:pt x="29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4022" name="Rectangle 24">
            <a:extLst>
              <a:ext uri="{FF2B5EF4-FFF2-40B4-BE49-F238E27FC236}">
                <a16:creationId xmlns:a16="http://schemas.microsoft.com/office/drawing/2014/main" id="{90E5A22D-213C-C849-90D7-D70F0DA60B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16763" y="2514600"/>
            <a:ext cx="6000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>
                <a:solidFill>
                  <a:srgbClr val="000000"/>
                </a:solidFill>
                <a:latin typeface="Tahoma" panose="020B0604030504040204" pitchFamily="34" charset="0"/>
              </a:rPr>
              <a:t>AS</a:t>
            </a:r>
          </a:p>
        </p:txBody>
      </p:sp>
      <p:sp>
        <p:nvSpPr>
          <p:cNvPr id="214023" name="Freeform 39">
            <a:extLst>
              <a:ext uri="{FF2B5EF4-FFF2-40B4-BE49-F238E27FC236}">
                <a16:creationId xmlns:a16="http://schemas.microsoft.com/office/drawing/2014/main" id="{A251552D-651D-524D-9CF8-CAA855299352}"/>
              </a:ext>
            </a:extLst>
          </p:cNvPr>
          <p:cNvSpPr>
            <a:spLocks/>
          </p:cNvSpPr>
          <p:nvPr/>
        </p:nvSpPr>
        <p:spPr bwMode="auto">
          <a:xfrm>
            <a:off x="1285875" y="3048000"/>
            <a:ext cx="6019800" cy="1600200"/>
          </a:xfrm>
          <a:custGeom>
            <a:avLst/>
            <a:gdLst>
              <a:gd name="T0" fmla="*/ 2147483646 w 3792"/>
              <a:gd name="T1" fmla="*/ 0 h 1008"/>
              <a:gd name="T2" fmla="*/ 2147483646 w 3792"/>
              <a:gd name="T3" fmla="*/ 0 h 1008"/>
              <a:gd name="T4" fmla="*/ 2147483646 w 3792"/>
              <a:gd name="T5" fmla="*/ 2147483646 h 1008"/>
              <a:gd name="T6" fmla="*/ 0 w 3792"/>
              <a:gd name="T7" fmla="*/ 2147483646 h 1008"/>
              <a:gd name="T8" fmla="*/ 0 w 3792"/>
              <a:gd name="T9" fmla="*/ 2147483646 h 1008"/>
              <a:gd name="T10" fmla="*/ 2147483646 w 3792"/>
              <a:gd name="T11" fmla="*/ 2147483646 h 100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792"/>
              <a:gd name="T19" fmla="*/ 0 h 1008"/>
              <a:gd name="T20" fmla="*/ 3792 w 3792"/>
              <a:gd name="T21" fmla="*/ 1008 h 100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792" h="1008">
                <a:moveTo>
                  <a:pt x="3600" y="0"/>
                </a:moveTo>
                <a:lnTo>
                  <a:pt x="3792" y="0"/>
                </a:lnTo>
                <a:lnTo>
                  <a:pt x="3792" y="1008"/>
                </a:lnTo>
                <a:lnTo>
                  <a:pt x="0" y="1008"/>
                </a:lnTo>
                <a:lnTo>
                  <a:pt x="0" y="192"/>
                </a:lnTo>
                <a:lnTo>
                  <a:pt x="576" y="192"/>
                </a:lnTo>
              </a:path>
            </a:pathLst>
          </a:custGeom>
          <a:noFill/>
          <a:ln w="50800">
            <a:solidFill>
              <a:srgbClr val="FF33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4024" name="Rectangle 40">
            <a:extLst>
              <a:ext uri="{FF2B5EF4-FFF2-40B4-BE49-F238E27FC236}">
                <a16:creationId xmlns:a16="http://schemas.microsoft.com/office/drawing/2014/main" id="{C12DD228-85F0-1746-8FC6-64D594E136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0675" y="2133600"/>
            <a:ext cx="1574800" cy="2057400"/>
          </a:xfrm>
          <a:prstGeom prst="rect">
            <a:avLst/>
          </a:prstGeom>
          <a:noFill/>
          <a:ln w="254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2075" tIns="46038" rIns="92075" bIns="46038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14025" name="Rectangle 24">
            <a:extLst>
              <a:ext uri="{FF2B5EF4-FFF2-40B4-BE49-F238E27FC236}">
                <a16:creationId xmlns:a16="http://schemas.microsoft.com/office/drawing/2014/main" id="{75A6E234-375B-CA49-B563-9DCC78F288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6400" y="2667000"/>
            <a:ext cx="1508125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Sequential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Logic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(State)</a:t>
            </a:r>
          </a:p>
        </p:txBody>
      </p:sp>
      <p:sp>
        <p:nvSpPr>
          <p:cNvPr id="214026" name="Rectangle 24">
            <a:extLst>
              <a:ext uri="{FF2B5EF4-FFF2-40B4-BE49-F238E27FC236}">
                <a16:creationId xmlns:a16="http://schemas.microsoft.com/office/drawing/2014/main" id="{9673CDAB-AA62-6047-9B52-40FB7AA62B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2819400"/>
            <a:ext cx="20129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Combinational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Logic</a:t>
            </a:r>
          </a:p>
        </p:txBody>
      </p:sp>
      <p:sp>
        <p:nvSpPr>
          <p:cNvPr id="214027" name="Rectangle 23">
            <a:extLst>
              <a:ext uri="{FF2B5EF4-FFF2-40B4-BE49-F238E27FC236}">
                <a16:creationId xmlns:a16="http://schemas.microsoft.com/office/drawing/2014/main" id="{1C72702D-147D-A24A-B8EB-E01BC63CF8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1525" y="2438400"/>
            <a:ext cx="6762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800">
                <a:solidFill>
                  <a:srgbClr val="000000"/>
                </a:solidFill>
              </a:rPr>
              <a:t>AS’ </a:t>
            </a:r>
            <a:endParaRPr lang="en-US" altLang="en-US" sz="2800" baseline="-250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1" name="Title 1">
            <a:extLst>
              <a:ext uri="{FF2B5EF4-FFF2-40B4-BE49-F238E27FC236}">
                <a16:creationId xmlns:a16="http://schemas.microsoft.com/office/drawing/2014/main" id="{498F6900-17C3-8644-AF5D-AB35A1C5164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Let’s Start with the State Elements</a:t>
            </a:r>
          </a:p>
        </p:txBody>
      </p:sp>
      <p:sp>
        <p:nvSpPr>
          <p:cNvPr id="215042" name="Content Placeholder 2">
            <a:extLst>
              <a:ext uri="{FF2B5EF4-FFF2-40B4-BE49-F238E27FC236}">
                <a16:creationId xmlns:a16="http://schemas.microsoft.com/office/drawing/2014/main" id="{F076D301-BD91-8349-9F1D-EAE347B8CDD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Data and control inputs</a:t>
            </a:r>
          </a:p>
        </p:txBody>
      </p:sp>
      <p:sp>
        <p:nvSpPr>
          <p:cNvPr id="215043" name="Slide Number Placeholder 3">
            <a:extLst>
              <a:ext uri="{FF2B5EF4-FFF2-40B4-BE49-F238E27FC236}">
                <a16:creationId xmlns:a16="http://schemas.microsoft.com/office/drawing/2014/main" id="{13D57132-ABC7-DD4F-8EB0-807C04D45C6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5A97D3A7-0A7C-5D41-89B4-4833022F2018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59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215044" name="Picture 3" descr="F0504">
            <a:extLst>
              <a:ext uri="{FF2B5EF4-FFF2-40B4-BE49-F238E27FC236}">
                <a16:creationId xmlns:a16="http://schemas.microsoft.com/office/drawing/2014/main" id="{CD5D575F-A35C-D146-AB08-0B9E4B403F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41" t="12631" r="34067" b="44211"/>
          <a:stretch>
            <a:fillRect/>
          </a:stretch>
        </p:blipFill>
        <p:spPr bwMode="auto">
          <a:xfrm>
            <a:off x="2057400" y="1828800"/>
            <a:ext cx="1231900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45" name="Picture 4" descr="F0504">
            <a:extLst>
              <a:ext uri="{FF2B5EF4-FFF2-40B4-BE49-F238E27FC236}">
                <a16:creationId xmlns:a16="http://schemas.microsoft.com/office/drawing/2014/main" id="{9AC64E71-19F4-9548-9342-D8F008D98F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746" b="12631"/>
          <a:stretch>
            <a:fillRect/>
          </a:stretch>
        </p:blipFill>
        <p:spPr bwMode="auto">
          <a:xfrm>
            <a:off x="2057400" y="4114800"/>
            <a:ext cx="2468563" cy="190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46" name="Picture 5" descr="F0508">
            <a:extLst>
              <a:ext uri="{FF2B5EF4-FFF2-40B4-BE49-F238E27FC236}">
                <a16:creationId xmlns:a16="http://schemas.microsoft.com/office/drawing/2014/main" id="{FA263F8C-15F9-5E48-8D91-31D9F145F4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47" b="9525"/>
          <a:stretch>
            <a:fillRect/>
          </a:stretch>
        </p:blipFill>
        <p:spPr bwMode="auto">
          <a:xfrm>
            <a:off x="5105400" y="3781425"/>
            <a:ext cx="2603500" cy="261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47" name="Picture 6" descr="F0506">
            <a:extLst>
              <a:ext uri="{FF2B5EF4-FFF2-40B4-BE49-F238E27FC236}">
                <a16:creationId xmlns:a16="http://schemas.microsoft.com/office/drawing/2014/main" id="{CF4B00BE-BBA5-A841-B086-5A0582F6A3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06" r="47322" b="10507"/>
          <a:stretch>
            <a:fillRect/>
          </a:stretch>
        </p:blipFill>
        <p:spPr bwMode="auto">
          <a:xfrm>
            <a:off x="4724400" y="1219200"/>
            <a:ext cx="2470150" cy="234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48" name="Rectangle 7">
            <a:extLst>
              <a:ext uri="{FF2B5EF4-FFF2-40B4-BE49-F238E27FC236}">
                <a16:creationId xmlns:a16="http://schemas.microsoft.com/office/drawing/2014/main" id="{B24D7CC3-A94A-BF4F-90DC-623672AB76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3657600"/>
            <a:ext cx="5943600" cy="2743200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15049" name="Rectangle 8">
            <a:extLst>
              <a:ext uri="{FF2B5EF4-FFF2-40B4-BE49-F238E27FC236}">
                <a16:creationId xmlns:a16="http://schemas.microsoft.com/office/drawing/2014/main" id="{E8188954-66AF-3946-9B32-38BD004952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-41275" y="6640513"/>
            <a:ext cx="415607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>
                <a:srgbClr val="3B812F"/>
              </a:buClr>
              <a:buSzPct val="70000"/>
              <a:buFont typeface="Wingdings" pitchFamily="2" charset="2"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**Based on original figure from [P&amp;H CO&amp;D, COPYRIGHT 2004 Elsevier. ALL RIGHTS RESERVED.]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7" name="Title 1">
            <a:extLst>
              <a:ext uri="{FF2B5EF4-FFF2-40B4-BE49-F238E27FC236}">
                <a16:creationId xmlns:a16="http://schemas.microsoft.com/office/drawing/2014/main" id="{D4900ECB-C113-D549-9D55-3B9FE46C41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017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Recall: The Instruction Cycle</a:t>
            </a:r>
          </a:p>
        </p:txBody>
      </p:sp>
      <p:sp>
        <p:nvSpPr>
          <p:cNvPr id="157698" name="Content Placeholder 2">
            <a:extLst>
              <a:ext uri="{FF2B5EF4-FFF2-40B4-BE49-F238E27FC236}">
                <a16:creationId xmlns:a16="http://schemas.microsoft.com/office/drawing/2014/main" id="{F7414209-3869-2648-8FBC-D7F86B08F83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743200" y="2139950"/>
            <a:ext cx="4033838" cy="2965450"/>
          </a:xfrm>
        </p:spPr>
        <p:txBody>
          <a:bodyPr/>
          <a:lstStyle/>
          <a:p>
            <a:pPr lvl="1"/>
            <a:r>
              <a:rPr lang="en-US" altLang="en-US" sz="2600">
                <a:solidFill>
                  <a:srgbClr val="00B050"/>
                </a:solidFill>
                <a:latin typeface="Courier" pitchFamily="2" charset="0"/>
                <a:ea typeface="Courier" pitchFamily="2" charset="0"/>
                <a:cs typeface="Courier" pitchFamily="2" charset="0"/>
              </a:rPr>
              <a:t>FETCH</a:t>
            </a:r>
          </a:p>
          <a:p>
            <a:pPr lvl="1"/>
            <a:r>
              <a:rPr lang="en-US" altLang="en-US" sz="2600">
                <a:solidFill>
                  <a:srgbClr val="00B050"/>
                </a:solidFill>
                <a:latin typeface="Courier" pitchFamily="2" charset="0"/>
                <a:ea typeface="Courier" pitchFamily="2" charset="0"/>
                <a:cs typeface="Courier" pitchFamily="2" charset="0"/>
              </a:rPr>
              <a:t>DECODE</a:t>
            </a:r>
          </a:p>
          <a:p>
            <a:pPr lvl="1"/>
            <a:r>
              <a:rPr lang="en-US" altLang="en-US" sz="2600">
                <a:solidFill>
                  <a:srgbClr val="00B050"/>
                </a:solidFill>
                <a:latin typeface="Courier" pitchFamily="2" charset="0"/>
                <a:ea typeface="Courier" pitchFamily="2" charset="0"/>
                <a:cs typeface="Courier" pitchFamily="2" charset="0"/>
              </a:rPr>
              <a:t>EVALUATE ADDRESS</a:t>
            </a:r>
          </a:p>
          <a:p>
            <a:pPr lvl="1"/>
            <a:r>
              <a:rPr lang="en-US" altLang="en-US" sz="2600">
                <a:solidFill>
                  <a:srgbClr val="00B050"/>
                </a:solidFill>
                <a:latin typeface="Courier" pitchFamily="2" charset="0"/>
                <a:ea typeface="Courier" pitchFamily="2" charset="0"/>
                <a:cs typeface="Courier" pitchFamily="2" charset="0"/>
              </a:rPr>
              <a:t>FETCH OPERANDS</a:t>
            </a:r>
          </a:p>
          <a:p>
            <a:pPr lvl="1"/>
            <a:r>
              <a:rPr lang="en-US" altLang="en-US" sz="2600">
                <a:solidFill>
                  <a:srgbClr val="00B050"/>
                </a:solidFill>
                <a:latin typeface="Courier" pitchFamily="2" charset="0"/>
                <a:ea typeface="Courier" pitchFamily="2" charset="0"/>
                <a:cs typeface="Courier" pitchFamily="2" charset="0"/>
              </a:rPr>
              <a:t>EXECUTE</a:t>
            </a:r>
          </a:p>
          <a:p>
            <a:pPr lvl="1"/>
            <a:r>
              <a:rPr lang="en-US" altLang="en-US" sz="2600">
                <a:solidFill>
                  <a:srgbClr val="00B050"/>
                </a:solidFill>
                <a:latin typeface="Courier" pitchFamily="2" charset="0"/>
                <a:ea typeface="Courier" pitchFamily="2" charset="0"/>
                <a:cs typeface="Courier" pitchFamily="2" charset="0"/>
              </a:rPr>
              <a:t>STORE RESULT</a:t>
            </a:r>
          </a:p>
        </p:txBody>
      </p:sp>
      <p:sp>
        <p:nvSpPr>
          <p:cNvPr id="157699" name="Slide Number Placeholder 3">
            <a:extLst>
              <a:ext uri="{FF2B5EF4-FFF2-40B4-BE49-F238E27FC236}">
                <a16:creationId xmlns:a16="http://schemas.microsoft.com/office/drawing/2014/main" id="{6931D5AE-19ED-ED46-B9F5-B61DD77C7AA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81D57152-DDA4-DB4C-AEED-AC0250D2AADD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57700" name="Freeform 5">
            <a:extLst>
              <a:ext uri="{FF2B5EF4-FFF2-40B4-BE49-F238E27FC236}">
                <a16:creationId xmlns:a16="http://schemas.microsoft.com/office/drawing/2014/main" id="{F9D006FC-A69C-474B-B2E8-45E6701431C7}"/>
              </a:ext>
            </a:extLst>
          </p:cNvPr>
          <p:cNvSpPr>
            <a:spLocks/>
          </p:cNvSpPr>
          <p:nvPr/>
        </p:nvSpPr>
        <p:spPr bwMode="auto">
          <a:xfrm>
            <a:off x="3860800" y="1768475"/>
            <a:ext cx="423863" cy="3487738"/>
          </a:xfrm>
          <a:custGeom>
            <a:avLst/>
            <a:gdLst>
              <a:gd name="T0" fmla="*/ 422591 w 423916"/>
              <a:gd name="T1" fmla="*/ 2985326 h 3486760"/>
              <a:gd name="T2" fmla="*/ 553 w 423916"/>
              <a:gd name="T3" fmla="*/ 1273 h 3486760"/>
              <a:gd name="T4" fmla="*/ 333062 w 423916"/>
              <a:gd name="T5" fmla="*/ 3295356 h 3486760"/>
              <a:gd name="T6" fmla="*/ 333062 w 423916"/>
              <a:gd name="T7" fmla="*/ 3204930 h 348676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3916" h="3486760">
                <a:moveTo>
                  <a:pt x="423916" y="2964468"/>
                </a:moveTo>
                <a:cubicBezTo>
                  <a:pt x="219718" y="1457215"/>
                  <a:pt x="15520" y="-50038"/>
                  <a:pt x="553" y="1273"/>
                </a:cubicBezTo>
                <a:cubicBezTo>
                  <a:pt x="-14414" y="52584"/>
                  <a:pt x="278519" y="2742121"/>
                  <a:pt x="334112" y="3272332"/>
                </a:cubicBezTo>
                <a:cubicBezTo>
                  <a:pt x="389705" y="3802543"/>
                  <a:pt x="334112" y="3182539"/>
                  <a:pt x="334112" y="3182539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7701" name="Freeform 1">
            <a:extLst>
              <a:ext uri="{FF2B5EF4-FFF2-40B4-BE49-F238E27FC236}">
                <a16:creationId xmlns:a16="http://schemas.microsoft.com/office/drawing/2014/main" id="{BB6E169A-8F13-604D-8D8A-9CAE23A19EA3}"/>
              </a:ext>
            </a:extLst>
          </p:cNvPr>
          <p:cNvSpPr>
            <a:spLocks/>
          </p:cNvSpPr>
          <p:nvPr/>
        </p:nvSpPr>
        <p:spPr bwMode="auto">
          <a:xfrm>
            <a:off x="1865313" y="4645025"/>
            <a:ext cx="2863850" cy="1147763"/>
          </a:xfrm>
          <a:custGeom>
            <a:avLst/>
            <a:gdLst>
              <a:gd name="T0" fmla="*/ 2863207 w 2863878"/>
              <a:gd name="T1" fmla="*/ 631058 h 1147614"/>
              <a:gd name="T2" fmla="*/ 2837290 w 2863878"/>
              <a:gd name="T3" fmla="*/ 722048 h 1147614"/>
              <a:gd name="T4" fmla="*/ 2811397 w 2863878"/>
              <a:gd name="T5" fmla="*/ 826028 h 1147614"/>
              <a:gd name="T6" fmla="*/ 2798438 w 2863878"/>
              <a:gd name="T7" fmla="*/ 865022 h 1147614"/>
              <a:gd name="T8" fmla="*/ 2772520 w 2863878"/>
              <a:gd name="T9" fmla="*/ 904016 h 1147614"/>
              <a:gd name="T10" fmla="*/ 2681833 w 2863878"/>
              <a:gd name="T11" fmla="*/ 956015 h 1147614"/>
              <a:gd name="T12" fmla="*/ 2604105 w 2863878"/>
              <a:gd name="T13" fmla="*/ 1008013 h 1147614"/>
              <a:gd name="T14" fmla="*/ 2565229 w 2863878"/>
              <a:gd name="T15" fmla="*/ 1034003 h 1147614"/>
              <a:gd name="T16" fmla="*/ 2539311 w 2863878"/>
              <a:gd name="T17" fmla="*/ 1059997 h 1147614"/>
              <a:gd name="T18" fmla="*/ 2500459 w 2863878"/>
              <a:gd name="T19" fmla="*/ 1072997 h 1147614"/>
              <a:gd name="T20" fmla="*/ 2357937 w 2863878"/>
              <a:gd name="T21" fmla="*/ 1098995 h 1147614"/>
              <a:gd name="T22" fmla="*/ 2241333 w 2863878"/>
              <a:gd name="T23" fmla="*/ 1137992 h 1147614"/>
              <a:gd name="T24" fmla="*/ 2059959 w 2863878"/>
              <a:gd name="T25" fmla="*/ 1150985 h 1147614"/>
              <a:gd name="T26" fmla="*/ 893936 w 2863878"/>
              <a:gd name="T27" fmla="*/ 1111991 h 1147614"/>
              <a:gd name="T28" fmla="*/ 829167 w 2863878"/>
              <a:gd name="T29" fmla="*/ 1086003 h 1147614"/>
              <a:gd name="T30" fmla="*/ 751438 w 2863878"/>
              <a:gd name="T31" fmla="*/ 1034003 h 1147614"/>
              <a:gd name="T32" fmla="*/ 673686 w 2863878"/>
              <a:gd name="T33" fmla="*/ 852024 h 1147614"/>
              <a:gd name="T34" fmla="*/ 479353 w 2863878"/>
              <a:gd name="T35" fmla="*/ 488065 h 1147614"/>
              <a:gd name="T36" fmla="*/ 297979 w 2863878"/>
              <a:gd name="T37" fmla="*/ 124114 h 1147614"/>
              <a:gd name="T38" fmla="*/ 233209 w 2863878"/>
              <a:gd name="T39" fmla="*/ 7132 h 1147614"/>
              <a:gd name="T40" fmla="*/ 297979 w 2863878"/>
              <a:gd name="T41" fmla="*/ 33120 h 1147614"/>
              <a:gd name="T42" fmla="*/ 375707 w 2863878"/>
              <a:gd name="T43" fmla="*/ 124114 h 1147614"/>
              <a:gd name="T44" fmla="*/ 194333 w 2863878"/>
              <a:gd name="T45" fmla="*/ 410077 h 1147614"/>
              <a:gd name="T46" fmla="*/ 0 w 2863878"/>
              <a:gd name="T47" fmla="*/ 436080 h 1147614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2863878" h="1147614">
                <a:moveTo>
                  <a:pt x="2863878" y="629090"/>
                </a:moveTo>
                <a:cubicBezTo>
                  <a:pt x="2855239" y="659325"/>
                  <a:pt x="2846064" y="689413"/>
                  <a:pt x="2837961" y="719796"/>
                </a:cubicBezTo>
                <a:cubicBezTo>
                  <a:pt x="2828783" y="754211"/>
                  <a:pt x="2823308" y="789670"/>
                  <a:pt x="2812044" y="823460"/>
                </a:cubicBezTo>
                <a:cubicBezTo>
                  <a:pt x="2807724" y="836418"/>
                  <a:pt x="2805194" y="850117"/>
                  <a:pt x="2799085" y="862334"/>
                </a:cubicBezTo>
                <a:cubicBezTo>
                  <a:pt x="2792120" y="876264"/>
                  <a:pt x="2784180" y="890196"/>
                  <a:pt x="2773167" y="901208"/>
                </a:cubicBezTo>
                <a:cubicBezTo>
                  <a:pt x="2750750" y="923623"/>
                  <a:pt x="2707869" y="937792"/>
                  <a:pt x="2682456" y="953039"/>
                </a:cubicBezTo>
                <a:cubicBezTo>
                  <a:pt x="2655746" y="969064"/>
                  <a:pt x="2630621" y="987594"/>
                  <a:pt x="2604704" y="1004871"/>
                </a:cubicBezTo>
                <a:cubicBezTo>
                  <a:pt x="2591745" y="1013510"/>
                  <a:pt x="2576841" y="1019775"/>
                  <a:pt x="2565828" y="1030787"/>
                </a:cubicBezTo>
                <a:cubicBezTo>
                  <a:pt x="2557189" y="1039426"/>
                  <a:pt x="2550386" y="1050417"/>
                  <a:pt x="2539910" y="1056703"/>
                </a:cubicBezTo>
                <a:cubicBezTo>
                  <a:pt x="2528197" y="1063730"/>
                  <a:pt x="2514286" y="1066348"/>
                  <a:pt x="2501034" y="1069661"/>
                </a:cubicBezTo>
                <a:cubicBezTo>
                  <a:pt x="2464809" y="1078717"/>
                  <a:pt x="2393151" y="1089800"/>
                  <a:pt x="2358488" y="1095577"/>
                </a:cubicBezTo>
                <a:cubicBezTo>
                  <a:pt x="2319612" y="1108535"/>
                  <a:pt x="2282233" y="1127430"/>
                  <a:pt x="2241860" y="1134451"/>
                </a:cubicBezTo>
                <a:cubicBezTo>
                  <a:pt x="2182128" y="1144839"/>
                  <a:pt x="2121055" y="1148575"/>
                  <a:pt x="2060438" y="1147409"/>
                </a:cubicBezTo>
                <a:cubicBezTo>
                  <a:pt x="1671532" y="1139930"/>
                  <a:pt x="1282914" y="1121493"/>
                  <a:pt x="894152" y="1108535"/>
                </a:cubicBezTo>
                <a:cubicBezTo>
                  <a:pt x="872554" y="1099896"/>
                  <a:pt x="849780" y="1093757"/>
                  <a:pt x="829359" y="1082619"/>
                </a:cubicBezTo>
                <a:cubicBezTo>
                  <a:pt x="802013" y="1067704"/>
                  <a:pt x="751606" y="1030787"/>
                  <a:pt x="751606" y="1030787"/>
                </a:cubicBezTo>
                <a:cubicBezTo>
                  <a:pt x="668400" y="919851"/>
                  <a:pt x="755002" y="1047726"/>
                  <a:pt x="673854" y="849376"/>
                </a:cubicBezTo>
                <a:cubicBezTo>
                  <a:pt x="628342" y="738129"/>
                  <a:pt x="531878" y="586800"/>
                  <a:pt x="479473" y="486553"/>
                </a:cubicBezTo>
                <a:cubicBezTo>
                  <a:pt x="416830" y="366721"/>
                  <a:pt x="359822" y="244014"/>
                  <a:pt x="298051" y="123730"/>
                </a:cubicBezTo>
                <a:cubicBezTo>
                  <a:pt x="277736" y="84171"/>
                  <a:pt x="233257" y="51579"/>
                  <a:pt x="233257" y="7108"/>
                </a:cubicBezTo>
                <a:cubicBezTo>
                  <a:pt x="233257" y="-16154"/>
                  <a:pt x="276453" y="24385"/>
                  <a:pt x="298051" y="33024"/>
                </a:cubicBezTo>
                <a:cubicBezTo>
                  <a:pt x="308470" y="43443"/>
                  <a:pt x="377465" y="108769"/>
                  <a:pt x="375803" y="123730"/>
                </a:cubicBezTo>
                <a:cubicBezTo>
                  <a:pt x="364135" y="228737"/>
                  <a:pt x="301799" y="364050"/>
                  <a:pt x="194381" y="408805"/>
                </a:cubicBezTo>
                <a:cubicBezTo>
                  <a:pt x="134042" y="433945"/>
                  <a:pt x="0" y="434721"/>
                  <a:pt x="0" y="434721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7702" name="Freeform 2">
            <a:extLst>
              <a:ext uri="{FF2B5EF4-FFF2-40B4-BE49-F238E27FC236}">
                <a16:creationId xmlns:a16="http://schemas.microsoft.com/office/drawing/2014/main" id="{E4F5B34C-AD21-6D45-BA34-5B47315A0D84}"/>
              </a:ext>
            </a:extLst>
          </p:cNvPr>
          <p:cNvSpPr>
            <a:spLocks/>
          </p:cNvSpPr>
          <p:nvPr/>
        </p:nvSpPr>
        <p:spPr bwMode="auto">
          <a:xfrm>
            <a:off x="622300" y="4081463"/>
            <a:ext cx="3395663" cy="1341437"/>
          </a:xfrm>
          <a:custGeom>
            <a:avLst/>
            <a:gdLst>
              <a:gd name="T0" fmla="*/ 3406652 w 3395186"/>
              <a:gd name="T1" fmla="*/ 917951 h 1341563"/>
              <a:gd name="T2" fmla="*/ 2717523 w 3395186"/>
              <a:gd name="T3" fmla="*/ 1318736 h 1341563"/>
              <a:gd name="T4" fmla="*/ 2717523 w 3395186"/>
              <a:gd name="T5" fmla="*/ 1267024 h 1341563"/>
              <a:gd name="T6" fmla="*/ 2262434 w 3395186"/>
              <a:gd name="T7" fmla="*/ 1176511 h 1341563"/>
              <a:gd name="T8" fmla="*/ 1937372 w 3395186"/>
              <a:gd name="T9" fmla="*/ 1124799 h 1341563"/>
              <a:gd name="T10" fmla="*/ 0 w 3395186"/>
              <a:gd name="T11" fmla="*/ 0 h 134156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395186" h="1341563">
                <a:moveTo>
                  <a:pt x="3395186" y="920015"/>
                </a:moveTo>
                <a:cubicBezTo>
                  <a:pt x="3109014" y="1091708"/>
                  <a:pt x="2822842" y="1263401"/>
                  <a:pt x="2708373" y="1321712"/>
                </a:cubicBezTo>
                <a:cubicBezTo>
                  <a:pt x="2593904" y="1380023"/>
                  <a:pt x="2783965" y="1293636"/>
                  <a:pt x="2708373" y="1269880"/>
                </a:cubicBezTo>
                <a:cubicBezTo>
                  <a:pt x="2632781" y="1246124"/>
                  <a:pt x="2384405" y="1202931"/>
                  <a:pt x="2254818" y="1179175"/>
                </a:cubicBezTo>
                <a:cubicBezTo>
                  <a:pt x="2125231" y="1155419"/>
                  <a:pt x="2306653" y="1323872"/>
                  <a:pt x="1930850" y="1127343"/>
                </a:cubicBezTo>
                <a:cubicBezTo>
                  <a:pt x="1555047" y="930814"/>
                  <a:pt x="0" y="0"/>
                  <a:pt x="0" y="0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Arc 3">
            <a:extLst>
              <a:ext uri="{FF2B5EF4-FFF2-40B4-BE49-F238E27FC236}">
                <a16:creationId xmlns:a16="http://schemas.microsoft.com/office/drawing/2014/main" id="{5D119931-C64B-6648-971C-D36909116E70}"/>
              </a:ext>
            </a:extLst>
          </p:cNvPr>
          <p:cNvSpPr/>
          <p:nvPr/>
        </p:nvSpPr>
        <p:spPr bwMode="auto">
          <a:xfrm>
            <a:off x="914400" y="1371600"/>
            <a:ext cx="2895600" cy="4724400"/>
          </a:xfrm>
          <a:prstGeom prst="arc">
            <a:avLst>
              <a:gd name="adj1" fmla="val 2753529"/>
              <a:gd name="adj2" fmla="val 18472682"/>
            </a:avLst>
          </a:prstGeom>
          <a:noFill/>
          <a:ln w="603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 len="lg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5" name="Rectangle 2">
            <a:extLst>
              <a:ext uri="{FF2B5EF4-FFF2-40B4-BE49-F238E27FC236}">
                <a16:creationId xmlns:a16="http://schemas.microsoft.com/office/drawing/2014/main" id="{DDD3D0C1-E42A-094C-BAB2-90FE78F8ECC4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0"/>
            <a:ext cx="7591425" cy="914400"/>
          </a:xfrm>
        </p:spPr>
        <p:txBody>
          <a:bodyPr anchor="ctr"/>
          <a:lstStyle/>
          <a:p>
            <a:r>
              <a:rPr lang="en-US" altLang="en-US">
                <a:latin typeface="Garamond" panose="02020404030301010803" pitchFamily="18" charset="0"/>
                <a:ea typeface="ＭＳ Ｐゴシック" panose="020B0600070205080204" pitchFamily="34" charset="-128"/>
              </a:rPr>
              <a:t>MIPS State Elements</a:t>
            </a:r>
            <a:endParaRPr lang="en-GB" altLang="en-US">
              <a:latin typeface="Garamond" panose="02020404030301010803" pitchFamily="18" charset="0"/>
              <a:ea typeface="ＭＳ Ｐゴシック" panose="020B0600070205080204" pitchFamily="34" charset="-128"/>
            </a:endParaRPr>
          </a:p>
        </p:txBody>
      </p:sp>
      <p:graphicFrame>
        <p:nvGraphicFramePr>
          <p:cNvPr id="216066" name="Content Placeholder 3">
            <a:extLst>
              <a:ext uri="{FF2B5EF4-FFF2-40B4-BE49-F238E27FC236}">
                <a16:creationId xmlns:a16="http://schemas.microsoft.com/office/drawing/2014/main" id="{01BF73AB-647E-8D4A-A46F-8E15C9EE29CC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3"/>
            </p:custDataLst>
          </p:nvPr>
        </p:nvGraphicFramePr>
        <p:xfrm>
          <a:off x="903288" y="762000"/>
          <a:ext cx="7478712" cy="209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071" name="VISIO" r:id="rId6" imgW="20942300" imgH="5854700" progId="Visio.Drawing.6">
                  <p:embed/>
                </p:oleObj>
              </mc:Choice>
              <mc:Fallback>
                <p:oleObj name="VISIO" r:id="rId6" imgW="20942300" imgH="5854700" progId="Visio.Drawing.6">
                  <p:embed/>
                  <p:pic>
                    <p:nvPicPr>
                      <p:cNvPr id="0" name="Content Placeholder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3288" y="762000"/>
                        <a:ext cx="7478712" cy="2092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6067" name="Content Placeholder 2">
            <a:extLst>
              <a:ext uri="{FF2B5EF4-FFF2-40B4-BE49-F238E27FC236}">
                <a16:creationId xmlns:a16="http://schemas.microsoft.com/office/drawing/2014/main" id="{E1DE4F0D-A17C-7445-AC0C-DD733E1ED1A7}"/>
              </a:ext>
            </a:extLst>
          </p:cNvPr>
          <p:cNvSpPr>
            <a:spLocks noGrp="1" noChangeArrowheads="1"/>
          </p:cNvSpPr>
          <p:nvPr>
            <p:ph idx="11"/>
          </p:nvPr>
        </p:nvSpPr>
        <p:spPr>
          <a:xfrm>
            <a:off x="76200" y="2895600"/>
            <a:ext cx="8763000" cy="3581400"/>
          </a:xfrm>
        </p:spPr>
        <p:txBody>
          <a:bodyPr/>
          <a:lstStyle/>
          <a:p>
            <a:pPr lvl="1"/>
            <a:r>
              <a:rPr lang="en-US" altLang="en-US" sz="1900">
                <a:solidFill>
                  <a:srgbClr val="0432FF"/>
                </a:solidFill>
                <a:latin typeface="Tahoma" panose="020B0604030504040204" pitchFamily="34" charset="0"/>
                <a:ea typeface="ＭＳ Ｐゴシック" panose="020B0600070205080204" pitchFamily="34" charset="-128"/>
              </a:rPr>
              <a:t>Program counter: </a:t>
            </a:r>
          </a:p>
          <a:p>
            <a:pPr marL="914400" lvl="2" indent="0">
              <a:buFont typeface="Wingdings" pitchFamily="2" charset="2"/>
              <a:buNone/>
            </a:pPr>
            <a:r>
              <a:rPr lang="en-US" altLang="en-US" sz="1800">
                <a:latin typeface="Tahoma" panose="020B0604030504040204" pitchFamily="34" charset="0"/>
                <a:ea typeface="ＭＳ Ｐゴシック" panose="020B0600070205080204" pitchFamily="34" charset="-128"/>
              </a:rPr>
              <a:t>32-bit register </a:t>
            </a:r>
          </a:p>
          <a:p>
            <a:pPr lvl="1"/>
            <a:r>
              <a:rPr lang="en-US" altLang="en-US" sz="1900">
                <a:solidFill>
                  <a:srgbClr val="0432FF"/>
                </a:solidFill>
                <a:latin typeface="Tahoma" panose="020B0604030504040204" pitchFamily="34" charset="0"/>
                <a:ea typeface="ＭＳ Ｐゴシック" panose="020B0600070205080204" pitchFamily="34" charset="-128"/>
              </a:rPr>
              <a:t>Instruction memory: </a:t>
            </a:r>
          </a:p>
          <a:p>
            <a:pPr marL="914400" lvl="2" indent="0">
              <a:buFont typeface="Wingdings" pitchFamily="2" charset="2"/>
              <a:buNone/>
            </a:pPr>
            <a:r>
              <a:rPr lang="en-US" altLang="en-US" sz="1800">
                <a:latin typeface="Tahoma" panose="020B0604030504040204" pitchFamily="34" charset="0"/>
                <a:ea typeface="ＭＳ Ｐゴシック" panose="020B0600070205080204" pitchFamily="34" charset="-128"/>
              </a:rPr>
              <a:t>Takes input 32-bit address A and reads the 32-bit data (i.e., instruction) from that address to the read data output RD.</a:t>
            </a:r>
          </a:p>
          <a:p>
            <a:pPr lvl="1"/>
            <a:r>
              <a:rPr lang="en-US" altLang="en-US" sz="1900">
                <a:solidFill>
                  <a:srgbClr val="0432FF"/>
                </a:solidFill>
                <a:latin typeface="Tahoma" panose="020B0604030504040204" pitchFamily="34" charset="0"/>
                <a:ea typeface="ＭＳ Ｐゴシック" panose="020B0600070205080204" pitchFamily="34" charset="-128"/>
              </a:rPr>
              <a:t>Register file: </a:t>
            </a:r>
          </a:p>
          <a:p>
            <a:pPr marL="914400" lvl="2" indent="0">
              <a:buFont typeface="Wingdings" pitchFamily="2" charset="2"/>
              <a:buNone/>
            </a:pPr>
            <a:r>
              <a:rPr lang="en-US" altLang="en-US" sz="1800">
                <a:latin typeface="Tahoma" panose="020B0604030504040204" pitchFamily="34" charset="0"/>
                <a:ea typeface="ＭＳ Ｐゴシック" panose="020B0600070205080204" pitchFamily="34" charset="-128"/>
              </a:rPr>
              <a:t>The 32-element, 32-bit register file has 2 read ports and 1 write port</a:t>
            </a:r>
          </a:p>
          <a:p>
            <a:pPr lvl="1"/>
            <a:r>
              <a:rPr lang="en-US" altLang="en-US" sz="1900">
                <a:solidFill>
                  <a:srgbClr val="0432FF"/>
                </a:solidFill>
                <a:latin typeface="Tahoma" panose="020B0604030504040204" pitchFamily="34" charset="0"/>
                <a:ea typeface="ＭＳ Ｐゴシック" panose="020B0600070205080204" pitchFamily="34" charset="-128"/>
              </a:rPr>
              <a:t>Data memory: </a:t>
            </a:r>
          </a:p>
          <a:p>
            <a:pPr marL="914400" lvl="2" indent="0">
              <a:buFont typeface="Wingdings" pitchFamily="2" charset="2"/>
              <a:buNone/>
            </a:pPr>
            <a:r>
              <a:rPr lang="en-US" altLang="en-US" sz="1800">
                <a:latin typeface="Tahoma" panose="020B0604030504040204" pitchFamily="34" charset="0"/>
                <a:ea typeface="ＭＳ Ｐゴシック" panose="020B0600070205080204" pitchFamily="34" charset="-128"/>
              </a:rPr>
              <a:t>Has a single read/write port. If the write enable, WE, is 1, it writes data WD into address A on the rising edge of the clock. If the write enable is 0, it reads address A onto RD.</a:t>
            </a:r>
          </a:p>
        </p:txBody>
      </p:sp>
      <p:sp>
        <p:nvSpPr>
          <p:cNvPr id="216068" name="TextBox 2">
            <a:extLst>
              <a:ext uri="{FF2B5EF4-FFF2-40B4-BE49-F238E27FC236}">
                <a16:creationId xmlns:a16="http://schemas.microsoft.com/office/drawing/2014/main" id="{F3C1E8DD-AD41-FE4C-8680-C10EB29F76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550025"/>
            <a:ext cx="66563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400"/>
              <a:t>This notation is used in H&amp;H single-cycle MIPS implementation (H&amp;H Chapter 7.3)</a:t>
            </a:r>
          </a:p>
        </p:txBody>
      </p:sp>
    </p:spTree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3" name="Title 1">
            <a:extLst>
              <a:ext uri="{FF2B5EF4-FFF2-40B4-BE49-F238E27FC236}">
                <a16:creationId xmlns:a16="http://schemas.microsoft.com/office/drawing/2014/main" id="{11146DB5-3A59-B248-8E54-06568E68B76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For Now, We Will Assume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0F3253-06B1-744B-8D75-97AE32D4895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194300"/>
          </a:xfrm>
        </p:spPr>
        <p:txBody>
          <a:bodyPr/>
          <a:lstStyle/>
          <a:p>
            <a:pPr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“Magic” memory and register file</a:t>
            </a:r>
          </a:p>
          <a:p>
            <a:pPr>
              <a:defRPr/>
            </a:pPr>
            <a:endParaRPr lang="en-US" altLang="en-US" sz="1400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Combinational read</a:t>
            </a: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output of the read data port is a combinational function of the register file contents and the corresponding read select port</a:t>
            </a:r>
          </a:p>
          <a:p>
            <a:pPr>
              <a:defRPr/>
            </a:pPr>
            <a:endParaRPr lang="en-US" altLang="en-US" sz="1400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Synchronous write</a:t>
            </a: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the selected register is updated on the positive edge clock transition when write enable is asserted</a:t>
            </a:r>
          </a:p>
          <a:p>
            <a:pPr lvl="2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Cannot affect read output in between clock edges</a:t>
            </a:r>
          </a:p>
          <a:p>
            <a:pPr marL="671512" lvl="2" indent="0">
              <a:buFont typeface="Wingdings" pitchFamily="2" charset="2"/>
              <a:buNone/>
              <a:defRPr/>
            </a:pPr>
            <a:endParaRPr lang="en-US" altLang="en-US" sz="1400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Single-cycle, synchronous memory</a:t>
            </a: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Contrast this with memory that tells when the data is ready</a:t>
            </a: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i.e., Ready bit: indicating the read or write is done</a:t>
            </a:r>
          </a:p>
          <a:p>
            <a:pPr lvl="2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See P&amp;P Appendix C (LC3-b) for multi-cycle memory</a:t>
            </a:r>
          </a:p>
          <a:p>
            <a:pPr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218115" name="Slide Number Placeholder 3">
            <a:extLst>
              <a:ext uri="{FF2B5EF4-FFF2-40B4-BE49-F238E27FC236}">
                <a16:creationId xmlns:a16="http://schemas.microsoft.com/office/drawing/2014/main" id="{6638A7E4-98CE-2447-9709-6E426F282EF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9B189C92-0B4C-3B46-B6AB-F349E072A667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61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1" name="Title 1">
            <a:extLst>
              <a:ext uri="{FF2B5EF4-FFF2-40B4-BE49-F238E27FC236}">
                <a16:creationId xmlns:a16="http://schemas.microsoft.com/office/drawing/2014/main" id="{50ABD4DC-DDC3-6544-A980-A7074B84DE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Instruction Processing</a:t>
            </a:r>
          </a:p>
        </p:txBody>
      </p:sp>
      <p:sp>
        <p:nvSpPr>
          <p:cNvPr id="220162" name="Content Placeholder 2">
            <a:extLst>
              <a:ext uri="{FF2B5EF4-FFF2-40B4-BE49-F238E27FC236}">
                <a16:creationId xmlns:a16="http://schemas.microsoft.com/office/drawing/2014/main" id="{2B449AF8-DD39-3B4E-BEAF-54A32AD076B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5 generic steps (P&amp;H book)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Instruction fetch (IF)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Instruction decode and register operand fetch (ID/RF)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Execute/Evaluate memory address (EX/AG)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Memory operand fetch (MEM)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Store/writeback result (WB) </a:t>
            </a:r>
          </a:p>
        </p:txBody>
      </p:sp>
      <p:sp>
        <p:nvSpPr>
          <p:cNvPr id="220163" name="Slide Number Placeholder 3">
            <a:extLst>
              <a:ext uri="{FF2B5EF4-FFF2-40B4-BE49-F238E27FC236}">
                <a16:creationId xmlns:a16="http://schemas.microsoft.com/office/drawing/2014/main" id="{9CAF4D1B-8743-414D-9E5C-2E0494225CF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4008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BF597246-B779-7E45-A008-082CE7FBC10F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62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220164" name="Picture 4" descr="F0501">
            <a:extLst>
              <a:ext uri="{FF2B5EF4-FFF2-40B4-BE49-F238E27FC236}">
                <a16:creationId xmlns:a16="http://schemas.microsoft.com/office/drawing/2014/main" id="{D112461D-0003-BE4A-A9F0-41D3072D1F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" y="3581400"/>
            <a:ext cx="8420100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6">
            <a:extLst>
              <a:ext uri="{FF2B5EF4-FFF2-40B4-BE49-F238E27FC236}">
                <a16:creationId xmlns:a16="http://schemas.microsoft.com/office/drawing/2014/main" id="{CF6D42FA-0D33-FE42-BE85-5FE3C5133D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450" y="4029075"/>
            <a:ext cx="914400" cy="381000"/>
          </a:xfrm>
          <a:prstGeom prst="rect">
            <a:avLst/>
          </a:prstGeom>
          <a:solidFill>
            <a:srgbClr val="919191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kern="0">
                <a:solidFill>
                  <a:sysClr val="windowText" lastClr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IF</a:t>
            </a:r>
          </a:p>
        </p:txBody>
      </p:sp>
      <p:sp>
        <p:nvSpPr>
          <p:cNvPr id="14" name="Rectangle 7">
            <a:extLst>
              <a:ext uri="{FF2B5EF4-FFF2-40B4-BE49-F238E27FC236}">
                <a16:creationId xmlns:a16="http://schemas.microsoft.com/office/drawing/2014/main" id="{79DDE922-B5A7-E546-9550-5E2C1664B1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7013" y="5102225"/>
            <a:ext cx="914400" cy="381000"/>
          </a:xfrm>
          <a:prstGeom prst="rect">
            <a:avLst/>
          </a:prstGeom>
          <a:solidFill>
            <a:srgbClr val="919191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kern="0" dirty="0">
                <a:solidFill>
                  <a:sysClr val="windowText" lastClr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ID/RF</a:t>
            </a:r>
          </a:p>
        </p:txBody>
      </p:sp>
      <p:sp>
        <p:nvSpPr>
          <p:cNvPr id="15" name="Rectangle 8">
            <a:extLst>
              <a:ext uri="{FF2B5EF4-FFF2-40B4-BE49-F238E27FC236}">
                <a16:creationId xmlns:a16="http://schemas.microsoft.com/office/drawing/2014/main" id="{A13DB651-EF70-C94B-BB35-910FAB6C3A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0188" y="5334000"/>
            <a:ext cx="1090612" cy="381000"/>
          </a:xfrm>
          <a:prstGeom prst="rect">
            <a:avLst/>
          </a:prstGeom>
          <a:solidFill>
            <a:srgbClr val="919191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kern="0" dirty="0">
                <a:solidFill>
                  <a:sysClr val="windowText" lastClr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EX/AG</a:t>
            </a: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711F3E7D-867B-3347-AEAD-EC1EE1419A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72350" y="5934075"/>
            <a:ext cx="914400" cy="381000"/>
          </a:xfrm>
          <a:prstGeom prst="rect">
            <a:avLst/>
          </a:prstGeom>
          <a:solidFill>
            <a:srgbClr val="919191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kern="0">
                <a:solidFill>
                  <a:sysClr val="windowText" lastClr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MEM</a:t>
            </a:r>
          </a:p>
        </p:txBody>
      </p:sp>
      <p:sp>
        <p:nvSpPr>
          <p:cNvPr id="17" name="Rectangle 10">
            <a:extLst>
              <a:ext uri="{FF2B5EF4-FFF2-40B4-BE49-F238E27FC236}">
                <a16:creationId xmlns:a16="http://schemas.microsoft.com/office/drawing/2014/main" id="{0F73634C-0799-164A-B2A4-E8D2B19709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3200" y="3648075"/>
            <a:ext cx="914400" cy="381000"/>
          </a:xfrm>
          <a:prstGeom prst="rect">
            <a:avLst/>
          </a:prstGeom>
          <a:solidFill>
            <a:srgbClr val="919191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kern="0">
                <a:solidFill>
                  <a:sysClr val="windowText" lastClr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WB</a:t>
            </a:r>
          </a:p>
        </p:txBody>
      </p:sp>
      <p:sp>
        <p:nvSpPr>
          <p:cNvPr id="18" name="Rectangle 11">
            <a:extLst>
              <a:ext uri="{FF2B5EF4-FFF2-40B4-BE49-F238E27FC236}">
                <a16:creationId xmlns:a16="http://schemas.microsoft.com/office/drawing/2014/main" id="{D3D26733-9F4F-9440-95CB-303BEF4A28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25" y="6565900"/>
            <a:ext cx="415607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63DE8"/>
              </a:buClr>
              <a:buSzPct val="70000"/>
              <a:buFont typeface="Wingdings" charset="0"/>
              <a:buNone/>
              <a:defRPr/>
            </a:pPr>
            <a:r>
              <a:rPr lang="en-US" sz="800" kern="0" dirty="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**Based on original figure from [P&amp;H CO&amp;D, COPYRIGHT 2004 Elsevier. ALL RIGHTS RESERVED.]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5" name="Title 1">
            <a:extLst>
              <a:ext uri="{FF2B5EF4-FFF2-40B4-BE49-F238E27FC236}">
                <a16:creationId xmlns:a16="http://schemas.microsoft.com/office/drawing/2014/main" id="{E221D396-9418-EC43-BD27-AAB3435BF1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What Is To Come: The Full MIPS Datapath</a:t>
            </a:r>
          </a:p>
        </p:txBody>
      </p:sp>
      <p:sp>
        <p:nvSpPr>
          <p:cNvPr id="221186" name="Content Placeholder 2">
            <a:extLst>
              <a:ext uri="{FF2B5EF4-FFF2-40B4-BE49-F238E27FC236}">
                <a16:creationId xmlns:a16="http://schemas.microsoft.com/office/drawing/2014/main" id="{9DD957FA-A599-7944-A848-9C85829A4F6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21187" name="Slide Number Placeholder 3">
            <a:extLst>
              <a:ext uri="{FF2B5EF4-FFF2-40B4-BE49-F238E27FC236}">
                <a16:creationId xmlns:a16="http://schemas.microsoft.com/office/drawing/2014/main" id="{67878304-50FE-0C48-86D0-3972B878EFF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56173D9C-C2F3-EE49-A74A-EE142EF09B41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63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221188" name="Picture 3" descr="F0529">
            <a:extLst>
              <a:ext uri="{FF2B5EF4-FFF2-40B4-BE49-F238E27FC236}">
                <a16:creationId xmlns:a16="http://schemas.microsoft.com/office/drawing/2014/main" id="{971592FD-77B7-614B-A9E7-2FEFC8E05F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1327150"/>
            <a:ext cx="8437562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1189" name="Text Box 4">
            <a:extLst>
              <a:ext uri="{FF2B5EF4-FFF2-40B4-BE49-F238E27FC236}">
                <a16:creationId xmlns:a16="http://schemas.microsoft.com/office/drawing/2014/main" id="{39441EBE-9787-364D-A85E-E10DC647BC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69200" y="2474913"/>
            <a:ext cx="11922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2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=Br Taken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221190" name="Text Box 5">
            <a:extLst>
              <a:ext uri="{FF2B5EF4-FFF2-40B4-BE49-F238E27FC236}">
                <a16:creationId xmlns:a16="http://schemas.microsoft.com/office/drawing/2014/main" id="{3B00C7C3-630C-B140-BEB2-62FA586C64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5675" y="1300163"/>
            <a:ext cx="99536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1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=Jump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221191" name="Text Box 6">
            <a:extLst>
              <a:ext uri="{FF2B5EF4-FFF2-40B4-BE49-F238E27FC236}">
                <a16:creationId xmlns:a16="http://schemas.microsoft.com/office/drawing/2014/main" id="{34688FFC-82BE-2047-980F-3477C02517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0463" y="5446713"/>
            <a:ext cx="10795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ALU operation</a:t>
            </a:r>
          </a:p>
        </p:txBody>
      </p:sp>
      <p:sp>
        <p:nvSpPr>
          <p:cNvPr id="221192" name="Text Box 7">
            <a:extLst>
              <a:ext uri="{FF2B5EF4-FFF2-40B4-BE49-F238E27FC236}">
                <a16:creationId xmlns:a16="http://schemas.microsoft.com/office/drawing/2014/main" id="{F8642012-C394-754A-A225-1845ACD851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8738" y="4327525"/>
            <a:ext cx="260350" cy="1238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bcond</a:t>
            </a:r>
          </a:p>
        </p:txBody>
      </p:sp>
      <p:sp>
        <p:nvSpPr>
          <p:cNvPr id="221193" name="Rectangle 8">
            <a:extLst>
              <a:ext uri="{FF2B5EF4-FFF2-40B4-BE49-F238E27FC236}">
                <a16:creationId xmlns:a16="http://schemas.microsoft.com/office/drawing/2014/main" id="{0A5FCBD1-A83D-2E47-8939-5E43461D9E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521450"/>
            <a:ext cx="31242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>
                <a:srgbClr val="3B812F"/>
              </a:buClr>
              <a:buSzPct val="70000"/>
              <a:buFont typeface="Wingdings" pitchFamily="2" charset="2"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**Based on original figure from [P&amp;H CO&amp;D, COPYRIGHT 2004 Elsevier. ALL RIGHTS RESERVED.]</a:t>
            </a:r>
          </a:p>
        </p:txBody>
      </p:sp>
      <p:sp>
        <p:nvSpPr>
          <p:cNvPr id="221194" name="Text Box 9">
            <a:extLst>
              <a:ext uri="{FF2B5EF4-FFF2-40B4-BE49-F238E27FC236}">
                <a16:creationId xmlns:a16="http://schemas.microsoft.com/office/drawing/2014/main" id="{DCE65D1E-F37D-144F-BCBA-BC40D8EB55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5163" y="6526213"/>
            <a:ext cx="19145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FF"/>
                </a:solidFill>
                <a:latin typeface="Calibri" panose="020F0502020204030204" pitchFamily="34" charset="0"/>
              </a:rPr>
              <a:t>JAL, JR, JALR omitted</a:t>
            </a:r>
          </a:p>
        </p:txBody>
      </p:sp>
    </p:spTree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09" name="Rectangle 2">
            <a:extLst>
              <a:ext uri="{FF2B5EF4-FFF2-40B4-BE49-F238E27FC236}">
                <a16:creationId xmlns:a16="http://schemas.microsoft.com/office/drawing/2014/main" id="{BD6949B1-EFB0-DF4B-969E-1F50D56325FE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Another Complete Single-Cycle Processor</a:t>
            </a:r>
          </a:p>
        </p:txBody>
      </p:sp>
      <p:graphicFrame>
        <p:nvGraphicFramePr>
          <p:cNvPr id="222210" name="Object 2">
            <a:extLst>
              <a:ext uri="{FF2B5EF4-FFF2-40B4-BE49-F238E27FC236}">
                <a16:creationId xmlns:a16="http://schemas.microsoft.com/office/drawing/2014/main" id="{EA02151C-5183-D443-BFAF-295CD305BD10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3"/>
            </p:custDataLst>
          </p:nvPr>
        </p:nvGraphicFramePr>
        <p:xfrm>
          <a:off x="377825" y="1295400"/>
          <a:ext cx="8308975" cy="462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217" name="VISIO" r:id="rId8" imgW="30975300" imgH="17221200" progId="Visio.Drawing.6">
                  <p:embed/>
                </p:oleObj>
              </mc:Choice>
              <mc:Fallback>
                <p:oleObj name="VISIO" r:id="rId8" imgW="30975300" imgH="17221200" progId="Visio.Drawing.6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825" y="1295400"/>
                        <a:ext cx="8308975" cy="4627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2211" name="Rectangle 3">
            <a:extLst>
              <a:ext uri="{FF2B5EF4-FFF2-40B4-BE49-F238E27FC236}">
                <a16:creationId xmlns:a16="http://schemas.microsoft.com/office/drawing/2014/main" id="{7B9138F1-129A-2F4C-8624-67064D25140F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endParaRPr lang="de-DE" altLang="en-US" sz="3200">
              <a:latin typeface="Calibri" panose="020F0502020204030204" pitchFamily="34" charset="0"/>
            </a:endParaRPr>
          </a:p>
        </p:txBody>
      </p:sp>
      <p:sp>
        <p:nvSpPr>
          <p:cNvPr id="222212" name="Rectangle 4">
            <a:extLst>
              <a:ext uri="{FF2B5EF4-FFF2-40B4-BE49-F238E27FC236}">
                <a16:creationId xmlns:a16="http://schemas.microsoft.com/office/drawing/2014/main" id="{25395E77-0605-B14F-BFCC-259FA7DDCB1D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de-DE" altLang="en-US"/>
          </a:p>
        </p:txBody>
      </p:sp>
      <p:sp>
        <p:nvSpPr>
          <p:cNvPr id="222213" name="Slide Number Placeholder 1">
            <a:extLst>
              <a:ext uri="{FF2B5EF4-FFF2-40B4-BE49-F238E27FC236}">
                <a16:creationId xmlns:a16="http://schemas.microsoft.com/office/drawing/2014/main" id="{61597CFF-4320-D148-B108-338DA092A13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5D92F5CB-52E7-4149-BA3F-462A0B43A150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64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222214" name="TextBox 7">
            <a:extLst>
              <a:ext uri="{FF2B5EF4-FFF2-40B4-BE49-F238E27FC236}">
                <a16:creationId xmlns:a16="http://schemas.microsoft.com/office/drawing/2014/main" id="{44C35095-79C8-3B4B-934B-B7B2B6CB2B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88" y="6505575"/>
            <a:ext cx="66294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00">
                <a:solidFill>
                  <a:srgbClr val="0432FF"/>
                </a:solidFill>
              </a:rPr>
              <a:t>Single-cycle processor. </a:t>
            </a:r>
            <a:r>
              <a:rPr lang="en-US" altLang="en-US" sz="1200"/>
              <a:t>Harris and Harris, Chapter 7.3.</a:t>
            </a:r>
          </a:p>
        </p:txBody>
      </p:sp>
    </p:spTree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7" name="Title 4">
            <a:extLst>
              <a:ext uri="{FF2B5EF4-FFF2-40B4-BE49-F238E27FC236}">
                <a16:creationId xmlns:a16="http://schemas.microsoft.com/office/drawing/2014/main" id="{4DF5E07D-94CC-A147-B833-285BEA342CC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80772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Single-Cycle Datapath for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 i="1">
                <a:ea typeface="ＭＳ Ｐゴシック" panose="020B0600070205080204" pitchFamily="34" charset="-128"/>
              </a:rPr>
              <a:t>Arithmetic and Logical Instructions</a:t>
            </a:r>
          </a:p>
        </p:txBody>
      </p:sp>
      <p:sp>
        <p:nvSpPr>
          <p:cNvPr id="224258" name="Subtitle 5">
            <a:extLst>
              <a:ext uri="{FF2B5EF4-FFF2-40B4-BE49-F238E27FC236}">
                <a16:creationId xmlns:a16="http://schemas.microsoft.com/office/drawing/2014/main" id="{0E02A49A-506F-DC48-AA12-FC4ED1C55CE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1" name="Content Placeholder 2">
            <a:extLst>
              <a:ext uri="{FF2B5EF4-FFF2-40B4-BE49-F238E27FC236}">
                <a16:creationId xmlns:a16="http://schemas.microsoft.com/office/drawing/2014/main" id="{F5AA35D8-BAFC-5A4D-86F8-8989439A881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R-type: 3 register operands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Semantics</a:t>
            </a:r>
          </a:p>
        </p:txBody>
      </p:sp>
      <p:sp>
        <p:nvSpPr>
          <p:cNvPr id="225282" name="Title 1">
            <a:extLst>
              <a:ext uri="{FF2B5EF4-FFF2-40B4-BE49-F238E27FC236}">
                <a16:creationId xmlns:a16="http://schemas.microsoft.com/office/drawing/2014/main" id="{E9B702D7-D5C3-364F-AFD5-6B3CAC20BB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R-Type ALU Instructions</a:t>
            </a:r>
          </a:p>
        </p:txBody>
      </p:sp>
      <p:sp>
        <p:nvSpPr>
          <p:cNvPr id="225283" name="Slide Number Placeholder 3">
            <a:extLst>
              <a:ext uri="{FF2B5EF4-FFF2-40B4-BE49-F238E27FC236}">
                <a16:creationId xmlns:a16="http://schemas.microsoft.com/office/drawing/2014/main" id="{1327756C-79FB-4B49-A3B9-C4D1B72A203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D4D7E448-18EB-6D45-88B9-8AE540ECD961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66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84A29782-840D-1B41-8AE6-6A3F117FE1AC}"/>
              </a:ext>
            </a:extLst>
          </p:cNvPr>
          <p:cNvSpPr txBox="1">
            <a:spLocks/>
          </p:cNvSpPr>
          <p:nvPr/>
        </p:nvSpPr>
        <p:spPr bwMode="auto">
          <a:xfrm>
            <a:off x="1292225" y="2057400"/>
            <a:ext cx="7242175" cy="4508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add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  $s0, $s1, $s2  </a:t>
            </a:r>
            <a:r>
              <a:rPr lang="de-CH" dirty="0">
                <a:solidFill>
                  <a:schemeClr val="accent3">
                    <a:lumMod val="50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#$s0=</a:t>
            </a:r>
            <a:r>
              <a:rPr lang="de-CH" b="1" dirty="0" err="1">
                <a:solidFill>
                  <a:schemeClr val="accent3">
                    <a:lumMod val="50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rd</a:t>
            </a:r>
            <a:r>
              <a:rPr lang="de-CH" dirty="0">
                <a:solidFill>
                  <a:schemeClr val="accent3">
                    <a:lumMod val="50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, $s1=</a:t>
            </a:r>
            <a:r>
              <a:rPr lang="de-CH" b="1" dirty="0" err="1">
                <a:solidFill>
                  <a:schemeClr val="accent3">
                    <a:lumMod val="50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rs</a:t>
            </a:r>
            <a:r>
              <a:rPr lang="de-CH" dirty="0">
                <a:solidFill>
                  <a:schemeClr val="accent3">
                    <a:lumMod val="50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, $s2=</a:t>
            </a:r>
            <a:r>
              <a:rPr lang="de-CH" b="1" dirty="0" err="1">
                <a:solidFill>
                  <a:schemeClr val="accent3">
                    <a:lumMod val="50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rt</a:t>
            </a:r>
            <a:endParaRPr lang="de-CH" b="1" dirty="0">
              <a:solidFill>
                <a:schemeClr val="accent3">
                  <a:lumMod val="50000"/>
                </a:schemeClr>
              </a:solidFill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225285" name="Text Placeholder 7">
            <a:extLst>
              <a:ext uri="{FF2B5EF4-FFF2-40B4-BE49-F238E27FC236}">
                <a16:creationId xmlns:a16="http://schemas.microsoft.com/office/drawing/2014/main" id="{FA541465-1BA7-4543-BE92-C8A144D35CCD}"/>
              </a:ext>
            </a:extLst>
          </p:cNvPr>
          <p:cNvSpPr txBox="1">
            <a:spLocks/>
          </p:cNvSpPr>
          <p:nvPr/>
        </p:nvSpPr>
        <p:spPr bwMode="auto">
          <a:xfrm>
            <a:off x="1357313" y="1600200"/>
            <a:ext cx="63531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MIPS assembly (e.g., register-register signed addition)</a:t>
            </a:r>
            <a:endParaRPr lang="de-CH" altLang="en-US" sz="2000"/>
          </a:p>
        </p:txBody>
      </p:sp>
      <p:sp>
        <p:nvSpPr>
          <p:cNvPr id="225286" name="Text Placeholder 7">
            <a:extLst>
              <a:ext uri="{FF2B5EF4-FFF2-40B4-BE49-F238E27FC236}">
                <a16:creationId xmlns:a16="http://schemas.microsoft.com/office/drawing/2014/main" id="{3A7FB256-088F-C345-8F01-D73A7E66D922}"/>
              </a:ext>
            </a:extLst>
          </p:cNvPr>
          <p:cNvSpPr txBox="1">
            <a:spLocks/>
          </p:cNvSpPr>
          <p:nvPr/>
        </p:nvSpPr>
        <p:spPr bwMode="auto">
          <a:xfrm>
            <a:off x="1692275" y="2846388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Machine Encoding</a:t>
            </a:r>
            <a:endParaRPr lang="de-CH" altLang="en-US" sz="2000"/>
          </a:p>
        </p:txBody>
      </p:sp>
      <p:sp>
        <p:nvSpPr>
          <p:cNvPr id="225287" name="TextBox 71">
            <a:extLst>
              <a:ext uri="{FF2B5EF4-FFF2-40B4-BE49-F238E27FC236}">
                <a16:creationId xmlns:a16="http://schemas.microsoft.com/office/drawing/2014/main" id="{2071CB0B-3514-4C40-A32A-A919DD1F05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5063" y="4910138"/>
            <a:ext cx="480060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200">
                <a:solidFill>
                  <a:srgbClr val="00B050"/>
                </a:solidFill>
              </a:rPr>
              <a:t>if MEM[PC] == add rd rs rt</a:t>
            </a:r>
          </a:p>
          <a:p>
            <a:pPr>
              <a:buFont typeface="Wingdings" pitchFamily="2" charset="2"/>
              <a:buNone/>
            </a:pPr>
            <a:r>
              <a:rPr lang="en-US" altLang="en-US" sz="2200">
                <a:solidFill>
                  <a:srgbClr val="00B050"/>
                </a:solidFill>
              </a:rPr>
              <a:t>	</a:t>
            </a:r>
            <a:r>
              <a:rPr lang="en-US" altLang="en-US" sz="2000">
                <a:solidFill>
                  <a:srgbClr val="00B050"/>
                </a:solidFill>
              </a:rPr>
              <a:t>GPR[rd] </a:t>
            </a:r>
            <a:r>
              <a:rPr lang="en-US" altLang="en-US" sz="2000">
                <a:solidFill>
                  <a:srgbClr val="00B050"/>
                </a:solidFill>
                <a:sym typeface="Symbol" pitchFamily="2" charset="2"/>
              </a:rPr>
              <a:t> </a:t>
            </a:r>
            <a:r>
              <a:rPr lang="en-US" altLang="en-US" sz="2000">
                <a:solidFill>
                  <a:srgbClr val="00B050"/>
                </a:solidFill>
              </a:rPr>
              <a:t>GPR[rs] + GPR[rt] 	</a:t>
            </a:r>
          </a:p>
          <a:p>
            <a:r>
              <a:rPr lang="en-US" altLang="en-US" sz="2000">
                <a:solidFill>
                  <a:srgbClr val="00B050"/>
                </a:solidFill>
                <a:sym typeface="Symbol" pitchFamily="2" charset="2"/>
              </a:rPr>
              <a:t>	PC  PC + 4</a:t>
            </a:r>
          </a:p>
        </p:txBody>
      </p:sp>
      <p:grpSp>
        <p:nvGrpSpPr>
          <p:cNvPr id="225288" name="Group 49">
            <a:extLst>
              <a:ext uri="{FF2B5EF4-FFF2-40B4-BE49-F238E27FC236}">
                <a16:creationId xmlns:a16="http://schemas.microsoft.com/office/drawing/2014/main" id="{88034107-B5CE-EF4A-9E52-D390DBAD2882}"/>
              </a:ext>
            </a:extLst>
          </p:cNvPr>
          <p:cNvGrpSpPr>
            <a:grpSpLocks/>
          </p:cNvGrpSpPr>
          <p:nvPr/>
        </p:nvGrpSpPr>
        <p:grpSpPr bwMode="auto">
          <a:xfrm>
            <a:off x="1670050" y="3402013"/>
            <a:ext cx="5803900" cy="788987"/>
            <a:chOff x="838200" y="3657600"/>
            <a:chExt cx="5804400" cy="789404"/>
          </a:xfrm>
        </p:grpSpPr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BCA007F9-5F7E-C546-8850-24DD07309FB6}"/>
                </a:ext>
              </a:extLst>
            </p:cNvPr>
            <p:cNvSpPr/>
            <p:nvPr/>
          </p:nvSpPr>
          <p:spPr bwMode="auto">
            <a:xfrm>
              <a:off x="838200" y="3657600"/>
              <a:ext cx="1079593" cy="457442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0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E0212239-4E62-7944-B0D5-D9ED4E0A35D5}"/>
                </a:ext>
              </a:extLst>
            </p:cNvPr>
            <p:cNvSpPr/>
            <p:nvPr/>
          </p:nvSpPr>
          <p:spPr bwMode="auto">
            <a:xfrm>
              <a:off x="1905092" y="3657600"/>
              <a:ext cx="914479" cy="457442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 err="1">
                  <a:ea typeface="ＭＳ Ｐゴシック" charset="-128"/>
                </a:rPr>
                <a:t>rs</a:t>
              </a:r>
              <a:endParaRPr lang="en-US" dirty="0">
                <a:ea typeface="ＭＳ Ｐゴシック" charset="-128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A92B191B-7BA3-154B-B472-18E4BA3F98BB}"/>
                </a:ext>
              </a:extLst>
            </p:cNvPr>
            <p:cNvSpPr/>
            <p:nvPr/>
          </p:nvSpPr>
          <p:spPr bwMode="auto">
            <a:xfrm>
              <a:off x="2819571" y="3657600"/>
              <a:ext cx="914479" cy="457442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 err="1">
                  <a:ea typeface="ＭＳ Ｐゴシック" charset="-128"/>
                </a:rPr>
                <a:t>rt</a:t>
              </a:r>
              <a:endParaRPr lang="en-US" dirty="0">
                <a:ea typeface="ＭＳ Ｐゴシック" charset="-128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49AB1AEA-8E06-D54D-BF83-664CC0F0B09B}"/>
                </a:ext>
              </a:extLst>
            </p:cNvPr>
            <p:cNvSpPr/>
            <p:nvPr/>
          </p:nvSpPr>
          <p:spPr bwMode="auto">
            <a:xfrm>
              <a:off x="3734049" y="3657600"/>
              <a:ext cx="914479" cy="457442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 err="1">
                  <a:ea typeface="ＭＳ Ｐゴシック" charset="-128"/>
                </a:rPr>
                <a:t>rd</a:t>
              </a:r>
              <a:endParaRPr lang="en-US" dirty="0">
                <a:ea typeface="ＭＳ Ｐゴシック" charset="-128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256CA777-F471-9340-8875-CFB9602B37D3}"/>
                </a:ext>
              </a:extLst>
            </p:cNvPr>
            <p:cNvSpPr/>
            <p:nvPr/>
          </p:nvSpPr>
          <p:spPr bwMode="auto">
            <a:xfrm>
              <a:off x="4648528" y="3657600"/>
              <a:ext cx="914479" cy="457442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0</a:t>
              </a: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543280A7-A732-2A49-A325-540FD13F2B54}"/>
                </a:ext>
              </a:extLst>
            </p:cNvPr>
            <p:cNvSpPr/>
            <p:nvPr/>
          </p:nvSpPr>
          <p:spPr bwMode="auto">
            <a:xfrm>
              <a:off x="5563007" y="3657600"/>
              <a:ext cx="1079593" cy="457442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add (32)</a:t>
              </a:r>
            </a:p>
          </p:txBody>
        </p:sp>
        <p:sp>
          <p:nvSpPr>
            <p:cNvPr id="225296" name="TextBox 2">
              <a:extLst>
                <a:ext uri="{FF2B5EF4-FFF2-40B4-BE49-F238E27FC236}">
                  <a16:creationId xmlns:a16="http://schemas.microsoft.com/office/drawing/2014/main" id="{F21E553D-47FF-DF44-9D7A-D4354F7479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200" y="4108450"/>
              <a:ext cx="1066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6 bits</a:t>
              </a:r>
            </a:p>
          </p:txBody>
        </p:sp>
        <p:sp>
          <p:nvSpPr>
            <p:cNvPr id="225297" name="TextBox 35">
              <a:extLst>
                <a:ext uri="{FF2B5EF4-FFF2-40B4-BE49-F238E27FC236}">
                  <a16:creationId xmlns:a16="http://schemas.microsoft.com/office/drawing/2014/main" id="{9B728388-3926-1142-8EB3-6F2004FFD4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05000" y="4108450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5 bits</a:t>
              </a:r>
            </a:p>
          </p:txBody>
        </p:sp>
        <p:sp>
          <p:nvSpPr>
            <p:cNvPr id="225298" name="TextBox 36">
              <a:extLst>
                <a:ext uri="{FF2B5EF4-FFF2-40B4-BE49-F238E27FC236}">
                  <a16:creationId xmlns:a16="http://schemas.microsoft.com/office/drawing/2014/main" id="{490774C8-49A5-994A-B4BC-A0B05CB2B6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19400" y="4108450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5 bits</a:t>
              </a:r>
            </a:p>
          </p:txBody>
        </p:sp>
        <p:sp>
          <p:nvSpPr>
            <p:cNvPr id="225299" name="TextBox 37">
              <a:extLst>
                <a:ext uri="{FF2B5EF4-FFF2-40B4-BE49-F238E27FC236}">
                  <a16:creationId xmlns:a16="http://schemas.microsoft.com/office/drawing/2014/main" id="{56451978-AB36-7547-87A8-1D459B6419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33800" y="4108450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5 bits</a:t>
              </a:r>
            </a:p>
          </p:txBody>
        </p:sp>
        <p:sp>
          <p:nvSpPr>
            <p:cNvPr id="225300" name="TextBox 39">
              <a:extLst>
                <a:ext uri="{FF2B5EF4-FFF2-40B4-BE49-F238E27FC236}">
                  <a16:creationId xmlns:a16="http://schemas.microsoft.com/office/drawing/2014/main" id="{A373CA22-D0A3-9B4D-86E4-2A2CC64A93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48200" y="4108450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5 bits</a:t>
              </a:r>
            </a:p>
          </p:txBody>
        </p:sp>
        <p:sp>
          <p:nvSpPr>
            <p:cNvPr id="225301" name="TextBox 40">
              <a:extLst>
                <a:ext uri="{FF2B5EF4-FFF2-40B4-BE49-F238E27FC236}">
                  <a16:creationId xmlns:a16="http://schemas.microsoft.com/office/drawing/2014/main" id="{B5BA360B-1DF0-BE45-86F0-72C8FC2C18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62600" y="4108450"/>
              <a:ext cx="10800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6 bits</a:t>
              </a:r>
            </a:p>
          </p:txBody>
        </p:sp>
      </p:grpSp>
      <p:sp>
        <p:nvSpPr>
          <p:cNvPr id="225289" name="TextBox 63">
            <a:extLst>
              <a:ext uri="{FF2B5EF4-FFF2-40B4-BE49-F238E27FC236}">
                <a16:creationId xmlns:a16="http://schemas.microsoft.com/office/drawing/2014/main" id="{A4609E26-5253-6748-A82C-4D9F1C1446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56513" y="3302000"/>
            <a:ext cx="13477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3200">
                <a:solidFill>
                  <a:schemeClr val="tx2"/>
                </a:solidFill>
                <a:latin typeface="Garamond" panose="02020404030301010803" pitchFamily="18" charset="0"/>
              </a:rPr>
              <a:t>R-Type</a:t>
            </a:r>
          </a:p>
        </p:txBody>
      </p:sp>
    </p:spTree>
  </p:cSld>
  <p:clrMapOvr>
    <a:masterClrMapping/>
  </p:clrMapOvr>
  <p:transition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29" name="Title 1">
            <a:extLst>
              <a:ext uri="{FF2B5EF4-FFF2-40B4-BE49-F238E27FC236}">
                <a16:creationId xmlns:a16="http://schemas.microsoft.com/office/drawing/2014/main" id="{A94B3565-1A29-A341-8ED5-7B92605F24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(R-Type) ALU Datapath</a:t>
            </a:r>
          </a:p>
        </p:txBody>
      </p:sp>
      <p:sp>
        <p:nvSpPr>
          <p:cNvPr id="227330" name="Content Placeholder 2">
            <a:extLst>
              <a:ext uri="{FF2B5EF4-FFF2-40B4-BE49-F238E27FC236}">
                <a16:creationId xmlns:a16="http://schemas.microsoft.com/office/drawing/2014/main" id="{8B06425F-1560-6A4C-8A47-355014393E0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27331" name="Slide Number Placeholder 3">
            <a:extLst>
              <a:ext uri="{FF2B5EF4-FFF2-40B4-BE49-F238E27FC236}">
                <a16:creationId xmlns:a16="http://schemas.microsoft.com/office/drawing/2014/main" id="{58597D7C-DE25-4B45-8FBE-C4021F565BB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81800" y="64008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4E346AB4-E1FE-354C-A813-90BFE454D5A5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67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227332" name="Picture 3" descr="F0505">
            <a:extLst>
              <a:ext uri="{FF2B5EF4-FFF2-40B4-BE49-F238E27FC236}">
                <a16:creationId xmlns:a16="http://schemas.microsoft.com/office/drawing/2014/main" id="{7FC2AED4-EFE5-0244-851D-2C2B1207A0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103313"/>
            <a:ext cx="3463925" cy="296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7333" name="Picture 4" descr="F0507">
            <a:extLst>
              <a:ext uri="{FF2B5EF4-FFF2-40B4-BE49-F238E27FC236}">
                <a16:creationId xmlns:a16="http://schemas.microsoft.com/office/drawing/2014/main" id="{7916A55B-B91F-6A45-A12B-B2830BBE99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0"/>
          <a:stretch>
            <a:fillRect/>
          </a:stretch>
        </p:blipFill>
        <p:spPr bwMode="auto">
          <a:xfrm>
            <a:off x="4419600" y="2463800"/>
            <a:ext cx="3754438" cy="195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7334" name="Text Box 5">
            <a:extLst>
              <a:ext uri="{FF2B5EF4-FFF2-40B4-BE49-F238E27FC236}">
                <a16:creationId xmlns:a16="http://schemas.microsoft.com/office/drawing/2014/main" id="{53FE1F16-2884-424A-8459-9CF4294380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78438" y="4208463"/>
            <a:ext cx="2889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CC9900"/>
                </a:solidFill>
                <a:latin typeface="Calibri" panose="020F0502020204030204" pitchFamily="34" charset="0"/>
              </a:rPr>
              <a:t>1</a:t>
            </a:r>
          </a:p>
        </p:txBody>
      </p:sp>
      <p:sp>
        <p:nvSpPr>
          <p:cNvPr id="227335" name="Rectangle 6">
            <a:extLst>
              <a:ext uri="{FF2B5EF4-FFF2-40B4-BE49-F238E27FC236}">
                <a16:creationId xmlns:a16="http://schemas.microsoft.com/office/drawing/2014/main" id="{94F9F65E-F2A9-0C4A-8329-73E6F9FC2E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4563" y="3040063"/>
            <a:ext cx="381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Line 7">
            <a:extLst>
              <a:ext uri="{FF2B5EF4-FFF2-40B4-BE49-F238E27FC236}">
                <a16:creationId xmlns:a16="http://schemas.microsoft.com/office/drawing/2014/main" id="{D8A4E940-D24E-8F4A-968D-34F70F898CF3}"/>
              </a:ext>
            </a:extLst>
          </p:cNvPr>
          <p:cNvSpPr>
            <a:spLocks noChangeShapeType="1"/>
          </p:cNvSpPr>
          <p:nvPr/>
        </p:nvSpPr>
        <p:spPr bwMode="auto">
          <a:xfrm>
            <a:off x="7707313" y="3117850"/>
            <a:ext cx="228600" cy="0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8" name="Rectangle 9">
            <a:extLst>
              <a:ext uri="{FF2B5EF4-FFF2-40B4-BE49-F238E27FC236}">
                <a16:creationId xmlns:a16="http://schemas.microsoft.com/office/drawing/2014/main" id="{EC490FA5-4BA9-0042-84E4-8FFEA57559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3888" y="3327400"/>
            <a:ext cx="414337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63DE8"/>
              </a:buClr>
              <a:buSzPct val="70000"/>
              <a:buFont typeface="Wingdings" charset="0"/>
              <a:buNone/>
              <a:defRPr/>
            </a:pPr>
            <a:r>
              <a:rPr lang="en-US" sz="800" kern="0">
                <a:solidFill>
                  <a:srgbClr val="063DE8"/>
                </a:solidFill>
                <a:latin typeface="Calibri" charset="0"/>
                <a:ea typeface="ＭＳ Ｐゴシック" charset="0"/>
                <a:cs typeface="ＭＳ Ｐゴシック" charset="0"/>
              </a:rPr>
              <a:t>15:11</a:t>
            </a:r>
          </a:p>
        </p:txBody>
      </p:sp>
      <p:sp>
        <p:nvSpPr>
          <p:cNvPr id="19" name="Rectangle 10">
            <a:extLst>
              <a:ext uri="{FF2B5EF4-FFF2-40B4-BE49-F238E27FC236}">
                <a16:creationId xmlns:a16="http://schemas.microsoft.com/office/drawing/2014/main" id="{252BCF17-639D-6848-92C9-5739719978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2300" y="2914650"/>
            <a:ext cx="4175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63DE8"/>
              </a:buClr>
              <a:buSzPct val="70000"/>
              <a:buFont typeface="Wingdings" charset="0"/>
              <a:buNone/>
              <a:defRPr/>
            </a:pPr>
            <a:r>
              <a:rPr lang="en-US" sz="800" kern="0">
                <a:solidFill>
                  <a:srgbClr val="063DE8"/>
                </a:solidFill>
                <a:latin typeface="Calibri" charset="0"/>
                <a:ea typeface="ＭＳ Ｐゴシック" charset="0"/>
                <a:cs typeface="ＭＳ Ｐゴシック" charset="0"/>
              </a:rPr>
              <a:t>20:16</a:t>
            </a:r>
          </a:p>
        </p:txBody>
      </p:sp>
      <p:sp>
        <p:nvSpPr>
          <p:cNvPr id="20" name="Rectangle 11">
            <a:extLst>
              <a:ext uri="{FF2B5EF4-FFF2-40B4-BE49-F238E27FC236}">
                <a16:creationId xmlns:a16="http://schemas.microsoft.com/office/drawing/2014/main" id="{73725FDD-F7CA-D44D-9F31-87D4446B39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2300" y="2509838"/>
            <a:ext cx="4175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63DE8"/>
              </a:buClr>
              <a:buSzPct val="70000"/>
              <a:buFont typeface="Wingdings" charset="0"/>
              <a:buNone/>
              <a:defRPr/>
            </a:pPr>
            <a:r>
              <a:rPr lang="en-US" sz="800" kern="0">
                <a:solidFill>
                  <a:srgbClr val="063DE8"/>
                </a:solidFill>
                <a:latin typeface="Calibri" charset="0"/>
                <a:ea typeface="ＭＳ Ｐゴシック" charset="0"/>
                <a:cs typeface="ＭＳ Ｐゴシック" charset="0"/>
              </a:rPr>
              <a:t>25:21</a:t>
            </a:r>
          </a:p>
        </p:txBody>
      </p:sp>
      <p:sp>
        <p:nvSpPr>
          <p:cNvPr id="227340" name="Rectangle 8">
            <a:extLst>
              <a:ext uri="{FF2B5EF4-FFF2-40B4-BE49-F238E27FC236}">
                <a16:creationId xmlns:a16="http://schemas.microsoft.com/office/drawing/2014/main" id="{B23F0F48-82D5-284A-8524-A2A66720C5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259513"/>
            <a:ext cx="415607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>
                <a:srgbClr val="3B812F"/>
              </a:buClr>
              <a:buSzPct val="70000"/>
              <a:buFont typeface="Wingdings" pitchFamily="2" charset="2"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**Based on original figure from [P&amp;H CO&amp;D, COPYRIGHT 2004 Elsevier. ALL RIGHTS RESERVED.]</a:t>
            </a:r>
          </a:p>
        </p:txBody>
      </p:sp>
      <p:sp>
        <p:nvSpPr>
          <p:cNvPr id="227341" name="Rectangle 3">
            <a:extLst>
              <a:ext uri="{FF2B5EF4-FFF2-40B4-BE49-F238E27FC236}">
                <a16:creationId xmlns:a16="http://schemas.microsoft.com/office/drawing/2014/main" id="{4CBC812F-8A45-6048-BC6A-865F93A7CB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470525"/>
            <a:ext cx="4876800" cy="1006475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if MEM[PC] == ADD rd rs rt</a:t>
            </a:r>
          </a:p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	GPR[rd] </a:t>
            </a: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sym typeface="Symbol" pitchFamily="2" charset="2"/>
              </a:rPr>
              <a:t> </a:t>
            </a: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GPR[rs] + GPR[rt] 	</a:t>
            </a:r>
            <a:endParaRPr lang="en-US" altLang="en-US" sz="2000">
              <a:solidFill>
                <a:srgbClr val="000000"/>
              </a:solidFill>
              <a:latin typeface="Calibri" panose="020F0502020204030204" pitchFamily="34" charset="0"/>
              <a:sym typeface="Symbol" pitchFamily="2" charset="2"/>
            </a:endParaRPr>
          </a:p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sym typeface="Symbol" pitchFamily="2" charset="2"/>
              </a:rPr>
              <a:t>	PC  PC + 4</a:t>
            </a:r>
          </a:p>
        </p:txBody>
      </p:sp>
      <p:sp>
        <p:nvSpPr>
          <p:cNvPr id="227342" name="AutoShape 7">
            <a:extLst>
              <a:ext uri="{FF2B5EF4-FFF2-40B4-BE49-F238E27FC236}">
                <a16:creationId xmlns:a16="http://schemas.microsoft.com/office/drawing/2014/main" id="{06A750FB-7A12-2C4C-BFC7-0B491A077E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5400" y="5791200"/>
            <a:ext cx="762000" cy="457200"/>
          </a:xfrm>
          <a:prstGeom prst="rightArrow">
            <a:avLst>
              <a:gd name="adj1" fmla="val 50000"/>
              <a:gd name="adj2" fmla="val 41667"/>
            </a:avLst>
          </a:prstGeom>
          <a:solidFill>
            <a:schemeClr val="accent1"/>
          </a:solidFill>
          <a:ln w="19050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27343" name="Text Box 8">
            <a:extLst>
              <a:ext uri="{FF2B5EF4-FFF2-40B4-BE49-F238E27FC236}">
                <a16:creationId xmlns:a16="http://schemas.microsoft.com/office/drawing/2014/main" id="{0C3B63D2-C0B5-D046-B64A-F92B73B506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1738" y="5584825"/>
            <a:ext cx="23971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Combinational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state update logic</a:t>
            </a:r>
          </a:p>
        </p:txBody>
      </p:sp>
      <p:grpSp>
        <p:nvGrpSpPr>
          <p:cNvPr id="227344" name="Group 9">
            <a:extLst>
              <a:ext uri="{FF2B5EF4-FFF2-40B4-BE49-F238E27FC236}">
                <a16:creationId xmlns:a16="http://schemas.microsoft.com/office/drawing/2014/main" id="{1E741006-86B3-6F4E-80E7-CBE366C17BC7}"/>
              </a:ext>
            </a:extLst>
          </p:cNvPr>
          <p:cNvGrpSpPr>
            <a:grpSpLocks/>
          </p:cNvGrpSpPr>
          <p:nvPr/>
        </p:nvGrpSpPr>
        <p:grpSpPr bwMode="auto">
          <a:xfrm>
            <a:off x="5715000" y="5257800"/>
            <a:ext cx="3352800" cy="304800"/>
            <a:chOff x="1392" y="2976"/>
            <a:chExt cx="3072" cy="240"/>
          </a:xfrm>
        </p:grpSpPr>
        <p:sp>
          <p:nvSpPr>
            <p:cNvPr id="227346" name="Rectangle 10">
              <a:extLst>
                <a:ext uri="{FF2B5EF4-FFF2-40B4-BE49-F238E27FC236}">
                  <a16:creationId xmlns:a16="http://schemas.microsoft.com/office/drawing/2014/main" id="{BAABBB21-2F4C-5A41-B294-AC6D3CB538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2" y="2976"/>
              <a:ext cx="576" cy="24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000000"/>
                  </a:solidFill>
                  <a:latin typeface="Calibri" panose="020F0502020204030204" pitchFamily="34" charset="0"/>
                </a:rPr>
                <a:t>IF</a:t>
              </a:r>
            </a:p>
          </p:txBody>
        </p:sp>
        <p:sp>
          <p:nvSpPr>
            <p:cNvPr id="227347" name="Rectangle 11">
              <a:extLst>
                <a:ext uri="{FF2B5EF4-FFF2-40B4-BE49-F238E27FC236}">
                  <a16:creationId xmlns:a16="http://schemas.microsoft.com/office/drawing/2014/main" id="{6AA08624-D7A2-EC42-AF52-4A0C73BB7E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2976"/>
              <a:ext cx="576" cy="24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000000"/>
                  </a:solidFill>
                  <a:latin typeface="Calibri" panose="020F0502020204030204" pitchFamily="34" charset="0"/>
                </a:rPr>
                <a:t>ID</a:t>
              </a:r>
            </a:p>
          </p:txBody>
        </p:sp>
        <p:sp>
          <p:nvSpPr>
            <p:cNvPr id="227348" name="Rectangle 12">
              <a:extLst>
                <a:ext uri="{FF2B5EF4-FFF2-40B4-BE49-F238E27FC236}">
                  <a16:creationId xmlns:a16="http://schemas.microsoft.com/office/drawing/2014/main" id="{C7E0EE86-5F6B-084C-8980-899D925AF1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0" y="2976"/>
              <a:ext cx="576" cy="24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000000"/>
                  </a:solidFill>
                  <a:latin typeface="Calibri" panose="020F0502020204030204" pitchFamily="34" charset="0"/>
                </a:rPr>
                <a:t>EX</a:t>
              </a:r>
            </a:p>
          </p:txBody>
        </p:sp>
        <p:sp>
          <p:nvSpPr>
            <p:cNvPr id="227349" name="Rectangle 13">
              <a:extLst>
                <a:ext uri="{FF2B5EF4-FFF2-40B4-BE49-F238E27FC236}">
                  <a16:creationId xmlns:a16="http://schemas.microsoft.com/office/drawing/2014/main" id="{F77A89C0-5C10-DC4F-8B4A-604A99585E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4" y="2976"/>
              <a:ext cx="576" cy="24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000000"/>
                  </a:solidFill>
                  <a:latin typeface="Calibri" panose="020F0502020204030204" pitchFamily="34" charset="0"/>
                </a:rPr>
                <a:t>MEM</a:t>
              </a:r>
            </a:p>
          </p:txBody>
        </p:sp>
        <p:sp>
          <p:nvSpPr>
            <p:cNvPr id="227350" name="Rectangle 14">
              <a:extLst>
                <a:ext uri="{FF2B5EF4-FFF2-40B4-BE49-F238E27FC236}">
                  <a16:creationId xmlns:a16="http://schemas.microsoft.com/office/drawing/2014/main" id="{8439F49E-4190-4D4E-82FF-6B57748FD0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8" y="2976"/>
              <a:ext cx="576" cy="24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000000"/>
                  </a:solidFill>
                  <a:latin typeface="Calibri" panose="020F0502020204030204" pitchFamily="34" charset="0"/>
                </a:rPr>
                <a:t>WB</a:t>
              </a:r>
            </a:p>
          </p:txBody>
        </p:sp>
      </p:grpSp>
      <p:sp>
        <p:nvSpPr>
          <p:cNvPr id="227345" name="Rectangle 8">
            <a:extLst>
              <a:ext uri="{FF2B5EF4-FFF2-40B4-BE49-F238E27FC236}">
                <a16:creationId xmlns:a16="http://schemas.microsoft.com/office/drawing/2014/main" id="{355D3E80-8B42-BB41-BE92-BD0E2CCEB8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640513"/>
            <a:ext cx="415607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>
                <a:srgbClr val="3B812F"/>
              </a:buClr>
              <a:buSzPct val="70000"/>
              <a:buFont typeface="Wingdings" pitchFamily="2" charset="2"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**Based on original figure from [P&amp;H CO&amp;D, COPYRIGHT 2004 Elsevier. ALL RIGHTS RESERVED.]</a:t>
            </a:r>
          </a:p>
        </p:txBody>
      </p:sp>
    </p:spTree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D7EA368-7916-524B-B360-ADC0FE53F2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996950"/>
            <a:ext cx="8610600" cy="519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Calibri" pitchFamily="34" charset="0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Calibri" pitchFamily="34" charset="0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Calibri" pitchFamily="34" charset="0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Calibri" pitchFamily="34" charset="0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kern="0" dirty="0">
                <a:solidFill>
                  <a:srgbClr val="00B050"/>
                </a:solidFill>
                <a:ea typeface="ＭＳ Ｐゴシック" charset="-128"/>
              </a:rPr>
              <a:t>ALU operation</a:t>
            </a:r>
            <a:r>
              <a:rPr lang="en-US" altLang="en-US" kern="0" dirty="0">
                <a:ea typeface="ＭＳ Ｐゴシック" charset="-128"/>
              </a:rPr>
              <a:t> (F</a:t>
            </a:r>
            <a:r>
              <a:rPr lang="en-US" altLang="en-US" kern="0" baseline="-25000" dirty="0">
                <a:ea typeface="ＭＳ Ｐゴシック" charset="-128"/>
              </a:rPr>
              <a:t>2:0</a:t>
            </a:r>
            <a:r>
              <a:rPr lang="en-US" altLang="en-US" kern="0" dirty="0">
                <a:ea typeface="ＭＳ Ｐゴシック" charset="-128"/>
              </a:rPr>
              <a:t>) comes from the control logic</a:t>
            </a:r>
          </a:p>
        </p:txBody>
      </p:sp>
      <p:sp>
        <p:nvSpPr>
          <p:cNvPr id="102401" name="Rectangle 2">
            <a:extLst>
              <a:ext uri="{FF2B5EF4-FFF2-40B4-BE49-F238E27FC236}">
                <a16:creationId xmlns:a16="http://schemas.microsoft.com/office/drawing/2014/main" id="{BBDEBFF8-92E6-D140-858D-CCFC30B0E566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247775"/>
            <a:ext cx="8077200" cy="478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33765" indent="-433765" eaLnBrk="1" hangingPunct="1">
              <a:spcBef>
                <a:spcPct val="20000"/>
              </a:spcBef>
              <a:buClr>
                <a:srgbClr val="000066"/>
              </a:buClr>
              <a:defRPr/>
            </a:pPr>
            <a:endParaRPr lang="en-US" sz="2954">
              <a:latin typeface="Times New Roman" pitchFamily="18" charset="0"/>
              <a:ea typeface="ＭＳ Ｐゴシック" charset="-128"/>
            </a:endParaRPr>
          </a:p>
          <a:p>
            <a:pPr marL="433765" indent="-433765" eaLnBrk="1" hangingPunct="1">
              <a:spcBef>
                <a:spcPct val="20000"/>
              </a:spcBef>
              <a:buClr>
                <a:srgbClr val="000066"/>
              </a:buClr>
              <a:defRPr/>
            </a:pPr>
            <a:endParaRPr lang="en-US" sz="2954">
              <a:latin typeface="Times New Roman" pitchFamily="18" charset="0"/>
              <a:ea typeface="ＭＳ Ｐゴシック" charset="-128"/>
            </a:endParaRPr>
          </a:p>
          <a:p>
            <a:pPr marL="433765" indent="-433765" eaLnBrk="1" hangingPunct="1">
              <a:spcBef>
                <a:spcPct val="20000"/>
              </a:spcBef>
              <a:buClr>
                <a:srgbClr val="000066"/>
              </a:buClr>
              <a:defRPr/>
            </a:pPr>
            <a:endParaRPr lang="en-US" sz="2954">
              <a:latin typeface="Times New Roman" pitchFamily="18" charset="0"/>
              <a:ea typeface="ＭＳ Ｐゴシック" charset="-128"/>
            </a:endParaRPr>
          </a:p>
        </p:txBody>
      </p:sp>
      <p:sp>
        <p:nvSpPr>
          <p:cNvPr id="228355" name="Rectangle 3">
            <a:extLst>
              <a:ext uri="{FF2B5EF4-FFF2-40B4-BE49-F238E27FC236}">
                <a16:creationId xmlns:a16="http://schemas.microsoft.com/office/drawing/2014/main" id="{E031810F-79B4-624D-B8B7-80E2E5685200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357188" y="0"/>
            <a:ext cx="7591425" cy="914400"/>
          </a:xfrm>
        </p:spPr>
        <p:txBody>
          <a:bodyPr anchor="ctr"/>
          <a:lstStyle/>
          <a:p>
            <a:pPr eaLnBrk="1" hangingPunct="1"/>
            <a:r>
              <a:rPr lang="en-US" altLang="en-US">
                <a:latin typeface="Garamond" panose="02020404030301010803" pitchFamily="18" charset="0"/>
                <a:ea typeface="ＭＳ Ｐゴシック" panose="020B0600070205080204" pitchFamily="34" charset="-128"/>
              </a:rPr>
              <a:t>Example: ALU Design</a:t>
            </a:r>
          </a:p>
        </p:txBody>
      </p:sp>
      <p:graphicFrame>
        <p:nvGraphicFramePr>
          <p:cNvPr id="228356" name="Content Placeholder 2">
            <a:extLst>
              <a:ext uri="{FF2B5EF4-FFF2-40B4-BE49-F238E27FC236}">
                <a16:creationId xmlns:a16="http://schemas.microsoft.com/office/drawing/2014/main" id="{77324B19-7CE7-5B41-893E-4F2EE0433788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4"/>
            </p:custDataLst>
          </p:nvPr>
        </p:nvGraphicFramePr>
        <p:xfrm>
          <a:off x="357188" y="1600200"/>
          <a:ext cx="4641850" cy="485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360" name="VISIO" r:id="rId8" imgW="16002000" imgH="16738600" progId="Visio.Drawing.6">
                  <p:embed/>
                </p:oleObj>
              </mc:Choice>
              <mc:Fallback>
                <p:oleObj name="VISIO" r:id="rId8" imgW="16002000" imgH="16738600" progId="Visio.Drawing.6">
                  <p:embed/>
                  <p:pic>
                    <p:nvPicPr>
                      <p:cNvPr id="0" name="Content Placeholder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88" y="1600200"/>
                        <a:ext cx="4641850" cy="4857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8357" name="Group 38">
            <a:extLst>
              <a:ext uri="{FF2B5EF4-FFF2-40B4-BE49-F238E27FC236}">
                <a16:creationId xmlns:a16="http://schemas.microsoft.com/office/drawing/2014/main" id="{EB10E2F3-39AE-704F-8E9A-7441F8AAA7EE}"/>
              </a:ext>
            </a:extLst>
          </p:cNvPr>
          <p:cNvPicPr>
            <a:picLocks noGrp="1" noChangeAspect="1" noChangeArrowheads="1"/>
          </p:cNvPicPr>
          <p:nvPr>
            <p:ph idx="10"/>
            <p:custDataLst>
              <p:tags r:id="rId5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97400" y="1689100"/>
            <a:ext cx="3987800" cy="4559300"/>
          </a:xfrm>
          <a:noFill/>
        </p:spPr>
      </p:pic>
    </p:spTree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1" name="Content Placeholder 2">
            <a:extLst>
              <a:ext uri="{FF2B5EF4-FFF2-40B4-BE49-F238E27FC236}">
                <a16:creationId xmlns:a16="http://schemas.microsoft.com/office/drawing/2014/main" id="{F8B9B23F-3AED-5442-B78C-6C189E5D43D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I-type: 2 register operands and 1 immediate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Semantics</a:t>
            </a:r>
          </a:p>
        </p:txBody>
      </p:sp>
      <p:sp>
        <p:nvSpPr>
          <p:cNvPr id="230402" name="Title 1">
            <a:extLst>
              <a:ext uri="{FF2B5EF4-FFF2-40B4-BE49-F238E27FC236}">
                <a16:creationId xmlns:a16="http://schemas.microsoft.com/office/drawing/2014/main" id="{C5B36EBD-1F64-6548-A003-3CB108AAE5C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I-Type ALU Instructions</a:t>
            </a:r>
          </a:p>
        </p:txBody>
      </p:sp>
      <p:sp>
        <p:nvSpPr>
          <p:cNvPr id="230403" name="Slide Number Placeholder 3">
            <a:extLst>
              <a:ext uri="{FF2B5EF4-FFF2-40B4-BE49-F238E27FC236}">
                <a16:creationId xmlns:a16="http://schemas.microsoft.com/office/drawing/2014/main" id="{B8447A72-8BD5-B74C-9A09-60872574F13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1B86CA9-36F3-BF4C-BC8A-374D7354E40C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69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230404" name="Group 3">
            <a:extLst>
              <a:ext uri="{FF2B5EF4-FFF2-40B4-BE49-F238E27FC236}">
                <a16:creationId xmlns:a16="http://schemas.microsoft.com/office/drawing/2014/main" id="{4F987445-96A9-4A45-91E8-B8DD6EEE86A8}"/>
              </a:ext>
            </a:extLst>
          </p:cNvPr>
          <p:cNvGrpSpPr>
            <a:grpSpLocks/>
          </p:cNvGrpSpPr>
          <p:nvPr/>
        </p:nvGrpSpPr>
        <p:grpSpPr bwMode="auto">
          <a:xfrm>
            <a:off x="1670050" y="3581400"/>
            <a:ext cx="5803900" cy="457200"/>
            <a:chOff x="838200" y="3657834"/>
            <a:chExt cx="5804400" cy="456966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C999D16A-2FAC-4A46-A3E4-82DEA5D14617}"/>
                </a:ext>
              </a:extLst>
            </p:cNvPr>
            <p:cNvSpPr/>
            <p:nvPr/>
          </p:nvSpPr>
          <p:spPr bwMode="auto">
            <a:xfrm>
              <a:off x="838200" y="3657834"/>
              <a:ext cx="1079593" cy="456966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 err="1">
                  <a:ea typeface="ＭＳ Ｐゴシック" charset="-128"/>
                </a:rPr>
                <a:t>addi</a:t>
              </a:r>
              <a:r>
                <a:rPr lang="en-US" dirty="0">
                  <a:ea typeface="ＭＳ Ｐゴシック" charset="-128"/>
                </a:rPr>
                <a:t> (0)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37FDC83B-B728-614A-B934-37DB05DFAC7E}"/>
                </a:ext>
              </a:extLst>
            </p:cNvPr>
            <p:cNvSpPr/>
            <p:nvPr/>
          </p:nvSpPr>
          <p:spPr bwMode="auto">
            <a:xfrm>
              <a:off x="1905092" y="3657834"/>
              <a:ext cx="914479" cy="456966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 err="1">
                  <a:ea typeface="ＭＳ Ｐゴシック" charset="-128"/>
                </a:rPr>
                <a:t>rs</a:t>
              </a:r>
              <a:endParaRPr lang="en-US" dirty="0">
                <a:ea typeface="ＭＳ Ｐゴシック" charset="-128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FE677F6D-AADB-B749-9461-C5B7D0C683C7}"/>
                </a:ext>
              </a:extLst>
            </p:cNvPr>
            <p:cNvSpPr/>
            <p:nvPr/>
          </p:nvSpPr>
          <p:spPr bwMode="auto">
            <a:xfrm>
              <a:off x="2819571" y="3657834"/>
              <a:ext cx="914479" cy="456966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 err="1">
                  <a:ea typeface="ＭＳ Ｐゴシック" charset="-128"/>
                </a:rPr>
                <a:t>rt</a:t>
              </a:r>
              <a:endParaRPr lang="en-US" dirty="0">
                <a:ea typeface="ＭＳ Ｐゴシック" charset="-128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69E332AA-1530-A04B-BECA-018AD5536955}"/>
                </a:ext>
              </a:extLst>
            </p:cNvPr>
            <p:cNvSpPr/>
            <p:nvPr/>
          </p:nvSpPr>
          <p:spPr bwMode="auto">
            <a:xfrm>
              <a:off x="3734049" y="3657834"/>
              <a:ext cx="2908551" cy="456966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>
                  <a:ea typeface="ＭＳ Ｐゴシック" charset="-128"/>
                </a:rPr>
                <a:t>immediate</a:t>
              </a:r>
              <a:endParaRPr lang="en-US" dirty="0">
                <a:ea typeface="ＭＳ Ｐゴシック" charset="-128"/>
              </a:endParaRPr>
            </a:p>
          </p:txBody>
        </p:sp>
      </p:grpSp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F0C387B1-93DD-4742-A8D1-358FA7DA112A}"/>
              </a:ext>
            </a:extLst>
          </p:cNvPr>
          <p:cNvSpPr txBox="1">
            <a:spLocks/>
          </p:cNvSpPr>
          <p:nvPr/>
        </p:nvSpPr>
        <p:spPr bwMode="auto">
          <a:xfrm>
            <a:off x="2173288" y="2216150"/>
            <a:ext cx="5483225" cy="4508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addi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 $s0, $s1, 5   </a:t>
            </a:r>
            <a:r>
              <a:rPr lang="de-CH" dirty="0">
                <a:solidFill>
                  <a:schemeClr val="accent3">
                    <a:lumMod val="50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#$s0=</a:t>
            </a:r>
            <a:r>
              <a:rPr lang="de-CH" b="1" dirty="0" err="1">
                <a:solidFill>
                  <a:schemeClr val="accent3">
                    <a:lumMod val="50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rt</a:t>
            </a:r>
            <a:r>
              <a:rPr lang="de-CH" dirty="0">
                <a:solidFill>
                  <a:schemeClr val="accent3">
                    <a:lumMod val="50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, $s1=</a:t>
            </a:r>
            <a:r>
              <a:rPr lang="de-CH" b="1" dirty="0" err="1">
                <a:solidFill>
                  <a:schemeClr val="accent3">
                    <a:lumMod val="50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rs</a:t>
            </a:r>
            <a:endParaRPr lang="de-CH" b="1" dirty="0">
              <a:solidFill>
                <a:schemeClr val="accent3">
                  <a:lumMod val="50000"/>
                </a:schemeClr>
              </a:solidFill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230406" name="Text Placeholder 7">
            <a:extLst>
              <a:ext uri="{FF2B5EF4-FFF2-40B4-BE49-F238E27FC236}">
                <a16:creationId xmlns:a16="http://schemas.microsoft.com/office/drawing/2014/main" id="{F120266B-6C54-EC4D-8C21-C6B925F86F05}"/>
              </a:ext>
            </a:extLst>
          </p:cNvPr>
          <p:cNvSpPr txBox="1">
            <a:spLocks/>
          </p:cNvSpPr>
          <p:nvPr/>
        </p:nvSpPr>
        <p:spPr bwMode="auto">
          <a:xfrm>
            <a:off x="1257300" y="1758950"/>
            <a:ext cx="6629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MIPS assembly (e.g., register-immediate signed addition)</a:t>
            </a:r>
            <a:endParaRPr lang="de-CH" altLang="en-US" sz="2000"/>
          </a:p>
        </p:txBody>
      </p:sp>
      <p:sp>
        <p:nvSpPr>
          <p:cNvPr id="230407" name="Text Placeholder 7">
            <a:extLst>
              <a:ext uri="{FF2B5EF4-FFF2-40B4-BE49-F238E27FC236}">
                <a16:creationId xmlns:a16="http://schemas.microsoft.com/office/drawing/2014/main" id="{A07383E6-B797-E343-91E9-943C28F3EBE1}"/>
              </a:ext>
            </a:extLst>
          </p:cNvPr>
          <p:cNvSpPr txBox="1">
            <a:spLocks/>
          </p:cNvSpPr>
          <p:nvPr/>
        </p:nvSpPr>
        <p:spPr bwMode="auto">
          <a:xfrm>
            <a:off x="1692275" y="2998788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Machine Encoding</a:t>
            </a:r>
            <a:endParaRPr lang="de-CH" altLang="en-US" sz="2000"/>
          </a:p>
        </p:txBody>
      </p:sp>
      <p:sp>
        <p:nvSpPr>
          <p:cNvPr id="230408" name="TextBox 28">
            <a:extLst>
              <a:ext uri="{FF2B5EF4-FFF2-40B4-BE49-F238E27FC236}">
                <a16:creationId xmlns:a16="http://schemas.microsoft.com/office/drawing/2014/main" id="{B82F9F6B-9C23-264C-BABA-A24AEC68E2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5063" y="4910138"/>
            <a:ext cx="664845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200">
                <a:solidFill>
                  <a:srgbClr val="00B050"/>
                </a:solidFill>
              </a:rPr>
              <a:t>if MEM[PC] == addi rs rt immediate</a:t>
            </a:r>
          </a:p>
          <a:p>
            <a:r>
              <a:rPr lang="en-US" altLang="en-US" sz="2000">
                <a:solidFill>
                  <a:srgbClr val="00B050"/>
                </a:solidFill>
                <a:sym typeface="Symbol" pitchFamily="2" charset="2"/>
              </a:rPr>
              <a:t>	PC  PC + 4</a:t>
            </a:r>
          </a:p>
          <a:p>
            <a:pPr>
              <a:buFont typeface="Wingdings" pitchFamily="2" charset="2"/>
              <a:buNone/>
            </a:pPr>
            <a:r>
              <a:rPr lang="en-US" altLang="en-US" sz="2200">
                <a:solidFill>
                  <a:srgbClr val="00B050"/>
                </a:solidFill>
              </a:rPr>
              <a:t>	</a:t>
            </a:r>
            <a:r>
              <a:rPr lang="en-US" altLang="en-US" sz="2000">
                <a:solidFill>
                  <a:srgbClr val="00B050"/>
                </a:solidFill>
              </a:rPr>
              <a:t>GPR[rt] </a:t>
            </a:r>
            <a:r>
              <a:rPr lang="en-US" altLang="en-US" sz="2000">
                <a:solidFill>
                  <a:srgbClr val="00B050"/>
                </a:solidFill>
                <a:sym typeface="Symbol" pitchFamily="2" charset="2"/>
              </a:rPr>
              <a:t> </a:t>
            </a:r>
            <a:r>
              <a:rPr lang="en-US" altLang="en-US" sz="2000">
                <a:solidFill>
                  <a:srgbClr val="00B050"/>
                </a:solidFill>
              </a:rPr>
              <a:t>GPR[rs] + sign-extend(immediate) 	</a:t>
            </a:r>
            <a:endParaRPr lang="en-US" altLang="en-US" sz="2000">
              <a:solidFill>
                <a:srgbClr val="00B050"/>
              </a:solidFill>
              <a:sym typeface="Symbol" pitchFamily="2" charset="2"/>
            </a:endParaRPr>
          </a:p>
        </p:txBody>
      </p:sp>
      <p:sp>
        <p:nvSpPr>
          <p:cNvPr id="230409" name="TextBox 29">
            <a:extLst>
              <a:ext uri="{FF2B5EF4-FFF2-40B4-BE49-F238E27FC236}">
                <a16:creationId xmlns:a16="http://schemas.microsoft.com/office/drawing/2014/main" id="{D23094DA-5077-FF4C-BED6-1109DCF7B6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56513" y="3455988"/>
            <a:ext cx="12366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3200">
                <a:solidFill>
                  <a:schemeClr val="tx2"/>
                </a:solidFill>
                <a:latin typeface="Garamond" panose="02020404030301010803" pitchFamily="18" charset="0"/>
              </a:rPr>
              <a:t>I-Type</a:t>
            </a:r>
          </a:p>
        </p:txBody>
      </p:sp>
      <p:sp>
        <p:nvSpPr>
          <p:cNvPr id="230410" name="TextBox 35">
            <a:extLst>
              <a:ext uri="{FF2B5EF4-FFF2-40B4-BE49-F238E27FC236}">
                <a16:creationId xmlns:a16="http://schemas.microsoft.com/office/drawing/2014/main" id="{7C1A4242-3884-AE47-B533-94D5D6EAAD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3038" y="4059238"/>
            <a:ext cx="9144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1600"/>
              <a:t>5 bits</a:t>
            </a:r>
          </a:p>
        </p:txBody>
      </p:sp>
      <p:sp>
        <p:nvSpPr>
          <p:cNvPr id="230411" name="TextBox 35">
            <a:extLst>
              <a:ext uri="{FF2B5EF4-FFF2-40B4-BE49-F238E27FC236}">
                <a16:creationId xmlns:a16="http://schemas.microsoft.com/office/drawing/2014/main" id="{B79766AA-C989-1840-BFAE-A02DF85A16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00" y="4081463"/>
            <a:ext cx="9144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1600"/>
              <a:t>5 bits</a:t>
            </a:r>
          </a:p>
        </p:txBody>
      </p:sp>
      <p:sp>
        <p:nvSpPr>
          <p:cNvPr id="230412" name="TextBox 35">
            <a:extLst>
              <a:ext uri="{FF2B5EF4-FFF2-40B4-BE49-F238E27FC236}">
                <a16:creationId xmlns:a16="http://schemas.microsoft.com/office/drawing/2014/main" id="{82B2AA0F-9CD2-B047-83D1-7FC854F5A7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8475" y="4051300"/>
            <a:ext cx="9144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1600"/>
              <a:t>6 bits</a:t>
            </a:r>
          </a:p>
        </p:txBody>
      </p:sp>
      <p:sp>
        <p:nvSpPr>
          <p:cNvPr id="230413" name="TextBox 35">
            <a:extLst>
              <a:ext uri="{FF2B5EF4-FFF2-40B4-BE49-F238E27FC236}">
                <a16:creationId xmlns:a16="http://schemas.microsoft.com/office/drawing/2014/main" id="{DFBF815E-3159-B349-8EC3-C00441C191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5288" y="4068763"/>
            <a:ext cx="9144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1600"/>
              <a:t>16 bits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1" name="Title 1">
            <a:extLst>
              <a:ext uri="{FF2B5EF4-FFF2-40B4-BE49-F238E27FC236}">
                <a16:creationId xmlns:a16="http://schemas.microsoft.com/office/drawing/2014/main" id="{761D6D11-F86D-AE46-AFA6-DA8690D5893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Recall: The Instruction Set Architecture</a:t>
            </a:r>
          </a:p>
        </p:txBody>
      </p:sp>
      <p:sp>
        <p:nvSpPr>
          <p:cNvPr id="31746" name="Content Placeholder 2">
            <a:extLst>
              <a:ext uri="{FF2B5EF4-FFF2-40B4-BE49-F238E27FC236}">
                <a16:creationId xmlns:a16="http://schemas.microsoft.com/office/drawing/2014/main" id="{CF19174F-62E0-6D47-9B43-365C67598C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066800"/>
            <a:ext cx="8610600" cy="5562600"/>
          </a:xfrm>
        </p:spPr>
        <p:txBody>
          <a:bodyPr>
            <a:normAutofit fontScale="92500" lnSpcReduction="20000"/>
          </a:bodyPr>
          <a:lstStyle/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The ISA is the </a:t>
            </a: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interface between </a:t>
            </a:r>
            <a:r>
              <a:rPr lang="en-US" altLang="en-US" dirty="0">
                <a:ea typeface="ＭＳ Ｐゴシック" charset="-128"/>
              </a:rPr>
              <a:t>what the </a:t>
            </a:r>
            <a:r>
              <a:rPr lang="en-US" altLang="en-US" dirty="0">
                <a:solidFill>
                  <a:srgbClr val="FF0000"/>
                </a:solidFill>
                <a:ea typeface="ＭＳ Ｐゴシック" charset="-128"/>
              </a:rPr>
              <a:t>software</a:t>
            </a:r>
            <a:r>
              <a:rPr lang="en-US" altLang="en-US" dirty="0">
                <a:ea typeface="ＭＳ Ｐゴシック" charset="-128"/>
              </a:rPr>
              <a:t> commands and what the </a:t>
            </a:r>
            <a:r>
              <a:rPr lang="en-US" altLang="en-US" dirty="0">
                <a:solidFill>
                  <a:srgbClr val="FF0000"/>
                </a:solidFill>
                <a:ea typeface="ＭＳ Ｐゴシック" charset="-128"/>
              </a:rPr>
              <a:t>hardware</a:t>
            </a:r>
            <a:r>
              <a:rPr lang="en-US" altLang="en-US" dirty="0">
                <a:ea typeface="ＭＳ Ｐゴシック" charset="-128"/>
              </a:rPr>
              <a:t> carries out</a:t>
            </a: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The ISA specifies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The 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memory organization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Address space (LC-3: 2</a:t>
            </a:r>
            <a:r>
              <a:rPr lang="en-US" altLang="en-US" baseline="30000" dirty="0">
                <a:ea typeface="ＭＳ Ｐゴシック" charset="-128"/>
              </a:rPr>
              <a:t>16</a:t>
            </a:r>
            <a:r>
              <a:rPr lang="en-US" altLang="en-US" dirty="0">
                <a:ea typeface="ＭＳ Ｐゴシック" charset="-128"/>
              </a:rPr>
              <a:t>, MIPS: 2</a:t>
            </a:r>
            <a:r>
              <a:rPr lang="en-US" altLang="en-US" baseline="30000" dirty="0">
                <a:ea typeface="ＭＳ Ｐゴシック" charset="-128"/>
              </a:rPr>
              <a:t>32</a:t>
            </a:r>
            <a:r>
              <a:rPr lang="en-US" altLang="en-US" dirty="0">
                <a:ea typeface="ＭＳ Ｐゴシック" charset="-128"/>
              </a:rPr>
              <a:t>)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Addressability (LC-3: 16 bits, MIPS: 32 bits)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Word- or Byte-addressable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The 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register set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R0 to R7 in LC-3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32 registers in MIPS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The 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instruction set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Opcodes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Data types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Addressing modes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Semantics of instructions</a:t>
            </a:r>
          </a:p>
        </p:txBody>
      </p:sp>
      <p:sp>
        <p:nvSpPr>
          <p:cNvPr id="158723" name="Slide Number Placeholder 3">
            <a:extLst>
              <a:ext uri="{FF2B5EF4-FFF2-40B4-BE49-F238E27FC236}">
                <a16:creationId xmlns:a16="http://schemas.microsoft.com/office/drawing/2014/main" id="{C773C3FE-0132-AC43-861F-2B088511F20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E2A91F5D-37D8-004F-B176-EBA6B5438511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58724" name="Text Box 4">
            <a:extLst>
              <a:ext uri="{FF2B5EF4-FFF2-40B4-BE49-F238E27FC236}">
                <a16:creationId xmlns:a16="http://schemas.microsoft.com/office/drawing/2014/main" id="{7813A21F-93F0-0F40-8C4B-AC9F587A6C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92925" y="3408363"/>
            <a:ext cx="1946275" cy="376237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Microarchitecture</a:t>
            </a:r>
          </a:p>
        </p:txBody>
      </p:sp>
      <p:sp>
        <p:nvSpPr>
          <p:cNvPr id="158725" name="Text Box 5">
            <a:extLst>
              <a:ext uri="{FF2B5EF4-FFF2-40B4-BE49-F238E27FC236}">
                <a16:creationId xmlns:a16="http://schemas.microsoft.com/office/drawing/2014/main" id="{E75DF142-B64A-694E-B7AB-741CFFE528F2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892925" y="3027363"/>
            <a:ext cx="1946275" cy="37623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ISA</a:t>
            </a:r>
          </a:p>
        </p:txBody>
      </p:sp>
      <p:sp>
        <p:nvSpPr>
          <p:cNvPr id="158726" name="Text Box 6">
            <a:extLst>
              <a:ext uri="{FF2B5EF4-FFF2-40B4-BE49-F238E27FC236}">
                <a16:creationId xmlns:a16="http://schemas.microsoft.com/office/drawing/2014/main" id="{F40FC6E3-783B-7C45-A2AF-8E04B495FAE5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892925" y="2646363"/>
            <a:ext cx="1946275" cy="376237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Program</a:t>
            </a:r>
          </a:p>
        </p:txBody>
      </p:sp>
      <p:sp>
        <p:nvSpPr>
          <p:cNvPr id="158727" name="Text Box 7">
            <a:extLst>
              <a:ext uri="{FF2B5EF4-FFF2-40B4-BE49-F238E27FC236}">
                <a16:creationId xmlns:a16="http://schemas.microsoft.com/office/drawing/2014/main" id="{239BCD79-2783-B547-BF35-38BA88411136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892925" y="2265363"/>
            <a:ext cx="1946275" cy="376237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Algorithm</a:t>
            </a:r>
          </a:p>
        </p:txBody>
      </p:sp>
      <p:sp>
        <p:nvSpPr>
          <p:cNvPr id="158728" name="Text Box 8">
            <a:extLst>
              <a:ext uri="{FF2B5EF4-FFF2-40B4-BE49-F238E27FC236}">
                <a16:creationId xmlns:a16="http://schemas.microsoft.com/office/drawing/2014/main" id="{D28DD73D-EB1B-C547-A1F8-F483D14F24BC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892925" y="1884363"/>
            <a:ext cx="1946275" cy="376237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Problem</a:t>
            </a:r>
          </a:p>
        </p:txBody>
      </p:sp>
      <p:sp>
        <p:nvSpPr>
          <p:cNvPr id="158729" name="Text Box 9">
            <a:extLst>
              <a:ext uri="{FF2B5EF4-FFF2-40B4-BE49-F238E27FC236}">
                <a16:creationId xmlns:a16="http://schemas.microsoft.com/office/drawing/2014/main" id="{B39AF0E3-86FB-3F48-B9BF-71E0BAB6EE4D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892925" y="3789363"/>
            <a:ext cx="1946275" cy="376237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Circuits</a:t>
            </a:r>
          </a:p>
        </p:txBody>
      </p:sp>
      <p:sp>
        <p:nvSpPr>
          <p:cNvPr id="158730" name="Text Box 10">
            <a:extLst>
              <a:ext uri="{FF2B5EF4-FFF2-40B4-BE49-F238E27FC236}">
                <a16:creationId xmlns:a16="http://schemas.microsoft.com/office/drawing/2014/main" id="{1B0DE436-9859-DF4F-8675-82B79840033C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892925" y="4170363"/>
            <a:ext cx="1946275" cy="376237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Electrons</a:t>
            </a:r>
          </a:p>
        </p:txBody>
      </p:sp>
    </p:spTree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49" name="Title 1">
            <a:extLst>
              <a:ext uri="{FF2B5EF4-FFF2-40B4-BE49-F238E27FC236}">
                <a16:creationId xmlns:a16="http://schemas.microsoft.com/office/drawing/2014/main" id="{BA3F4D1C-393D-2F48-AF5D-E6A98FF2CE2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Datapath for R and I-Type ALU Insts.</a:t>
            </a:r>
          </a:p>
        </p:txBody>
      </p:sp>
      <p:sp>
        <p:nvSpPr>
          <p:cNvPr id="232450" name="Content Placeholder 2">
            <a:extLst>
              <a:ext uri="{FF2B5EF4-FFF2-40B4-BE49-F238E27FC236}">
                <a16:creationId xmlns:a16="http://schemas.microsoft.com/office/drawing/2014/main" id="{9846431F-2014-D445-94CE-947D3C55BED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32451" name="Slide Number Placeholder 3">
            <a:extLst>
              <a:ext uri="{FF2B5EF4-FFF2-40B4-BE49-F238E27FC236}">
                <a16:creationId xmlns:a16="http://schemas.microsoft.com/office/drawing/2014/main" id="{E80BDC4F-F288-E642-BD64-C9FC6A8BC03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1A983007-86DD-DA45-9DCD-1DB358C8D17C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70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232452" name="Picture 3" descr="F0505">
            <a:extLst>
              <a:ext uri="{FF2B5EF4-FFF2-40B4-BE49-F238E27FC236}">
                <a16:creationId xmlns:a16="http://schemas.microsoft.com/office/drawing/2014/main" id="{38689802-928E-5341-B8B0-E0FE5C5890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600" y="990600"/>
            <a:ext cx="3463925" cy="296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2453" name="Picture 4" descr="F0509">
            <a:extLst>
              <a:ext uri="{FF2B5EF4-FFF2-40B4-BE49-F238E27FC236}">
                <a16:creationId xmlns:a16="http://schemas.microsoft.com/office/drawing/2014/main" id="{8F6050F2-5892-D94C-9F04-F9770510B9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3" r="31990"/>
          <a:stretch>
            <a:fillRect/>
          </a:stretch>
        </p:blipFill>
        <p:spPr bwMode="auto">
          <a:xfrm>
            <a:off x="3924300" y="2335213"/>
            <a:ext cx="3848100" cy="293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2454" name="Group 5">
            <a:extLst>
              <a:ext uri="{FF2B5EF4-FFF2-40B4-BE49-F238E27FC236}">
                <a16:creationId xmlns:a16="http://schemas.microsoft.com/office/drawing/2014/main" id="{2DD57D67-2AE3-7A40-91E4-E4CA4929AD30}"/>
              </a:ext>
            </a:extLst>
          </p:cNvPr>
          <p:cNvGrpSpPr>
            <a:grpSpLocks/>
          </p:cNvGrpSpPr>
          <p:nvPr/>
        </p:nvGrpSpPr>
        <p:grpSpPr bwMode="auto">
          <a:xfrm>
            <a:off x="6084888" y="3551238"/>
            <a:ext cx="1752600" cy="552450"/>
            <a:chOff x="3840" y="2676"/>
            <a:chExt cx="1104" cy="348"/>
          </a:xfrm>
        </p:grpSpPr>
        <p:sp>
          <p:nvSpPr>
            <p:cNvPr id="232489" name="Line 6">
              <a:extLst>
                <a:ext uri="{FF2B5EF4-FFF2-40B4-BE49-F238E27FC236}">
                  <a16:creationId xmlns:a16="http://schemas.microsoft.com/office/drawing/2014/main" id="{3EE87643-5BE8-AE4C-90C6-E2D5ED5F67B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72" y="3000"/>
              <a:ext cx="972" cy="24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2490" name="Line 7">
              <a:extLst>
                <a:ext uri="{FF2B5EF4-FFF2-40B4-BE49-F238E27FC236}">
                  <a16:creationId xmlns:a16="http://schemas.microsoft.com/office/drawing/2014/main" id="{461D0D07-36FE-344C-ADF0-9834B6E463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58" y="2676"/>
              <a:ext cx="0" cy="336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2491" name="Line 8">
              <a:extLst>
                <a:ext uri="{FF2B5EF4-FFF2-40B4-BE49-F238E27FC236}">
                  <a16:creationId xmlns:a16="http://schemas.microsoft.com/office/drawing/2014/main" id="{A60F8D78-6340-3449-ADC6-768706ACAF91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3891" y="2955"/>
              <a:ext cx="0" cy="102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32455" name="Freeform 9">
            <a:extLst>
              <a:ext uri="{FF2B5EF4-FFF2-40B4-BE49-F238E27FC236}">
                <a16:creationId xmlns:a16="http://schemas.microsoft.com/office/drawing/2014/main" id="{2DAF84C9-BC13-2942-902B-2811F03F4CCA}"/>
              </a:ext>
            </a:extLst>
          </p:cNvPr>
          <p:cNvSpPr>
            <a:spLocks/>
          </p:cNvSpPr>
          <p:nvPr/>
        </p:nvSpPr>
        <p:spPr bwMode="auto">
          <a:xfrm>
            <a:off x="7543800" y="3341688"/>
            <a:ext cx="533400" cy="1914525"/>
          </a:xfrm>
          <a:custGeom>
            <a:avLst/>
            <a:gdLst>
              <a:gd name="T0" fmla="*/ 2147483646 w 336"/>
              <a:gd name="T1" fmla="*/ 0 h 1200"/>
              <a:gd name="T2" fmla="*/ 2147483646 w 336"/>
              <a:gd name="T3" fmla="*/ 0 h 1200"/>
              <a:gd name="T4" fmla="*/ 2147483646 w 336"/>
              <a:gd name="T5" fmla="*/ 2147483646 h 1200"/>
              <a:gd name="T6" fmla="*/ 0 w 336"/>
              <a:gd name="T7" fmla="*/ 2147483646 h 1200"/>
              <a:gd name="T8" fmla="*/ 0 60000 65536"/>
              <a:gd name="T9" fmla="*/ 0 60000 65536"/>
              <a:gd name="T10" fmla="*/ 0 60000 65536"/>
              <a:gd name="T11" fmla="*/ 0 60000 65536"/>
              <a:gd name="T12" fmla="*/ 0 w 336"/>
              <a:gd name="T13" fmla="*/ 0 h 1200"/>
              <a:gd name="T14" fmla="*/ 336 w 336"/>
              <a:gd name="T15" fmla="*/ 1200 h 1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6" h="1200">
                <a:moveTo>
                  <a:pt x="96" y="0"/>
                </a:moveTo>
                <a:lnTo>
                  <a:pt x="336" y="0"/>
                </a:lnTo>
                <a:lnTo>
                  <a:pt x="336" y="1200"/>
                </a:lnTo>
                <a:lnTo>
                  <a:pt x="0" y="1200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2456" name="Text Box 10">
            <a:extLst>
              <a:ext uri="{FF2B5EF4-FFF2-40B4-BE49-F238E27FC236}">
                <a16:creationId xmlns:a16="http://schemas.microsoft.com/office/drawing/2014/main" id="{5E18DDF4-55E7-F34D-AE3A-9D8139908F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7763" y="4110038"/>
            <a:ext cx="2889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CC9900"/>
                </a:solidFill>
                <a:latin typeface="Calibri" panose="020F0502020204030204" pitchFamily="34" charset="0"/>
              </a:rPr>
              <a:t>1</a:t>
            </a:r>
          </a:p>
        </p:txBody>
      </p:sp>
      <p:sp>
        <p:nvSpPr>
          <p:cNvPr id="232457" name="Rectangle 11">
            <a:extLst>
              <a:ext uri="{FF2B5EF4-FFF2-40B4-BE49-F238E27FC236}">
                <a16:creationId xmlns:a16="http://schemas.microsoft.com/office/drawing/2014/main" id="{74BEE4B7-31E4-4147-B59D-442C4CD3D3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0400" y="2938463"/>
            <a:ext cx="381000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32458" name="Line 12">
            <a:extLst>
              <a:ext uri="{FF2B5EF4-FFF2-40B4-BE49-F238E27FC236}">
                <a16:creationId xmlns:a16="http://schemas.microsoft.com/office/drawing/2014/main" id="{007FE509-BFB7-3E4A-844E-8FC3D214E54F}"/>
              </a:ext>
            </a:extLst>
          </p:cNvPr>
          <p:cNvSpPr>
            <a:spLocks noChangeShapeType="1"/>
          </p:cNvSpPr>
          <p:nvPr/>
        </p:nvSpPr>
        <p:spPr bwMode="auto">
          <a:xfrm>
            <a:off x="7423150" y="2994025"/>
            <a:ext cx="368300" cy="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D0298D0-4677-0E4B-871D-6E0046D8A077}"/>
              </a:ext>
            </a:extLst>
          </p:cNvPr>
          <p:cNvGrpSpPr>
            <a:grpSpLocks/>
          </p:cNvGrpSpPr>
          <p:nvPr/>
        </p:nvGrpSpPr>
        <p:grpSpPr bwMode="auto">
          <a:xfrm>
            <a:off x="3221038" y="2971800"/>
            <a:ext cx="3865562" cy="1670050"/>
            <a:chOff x="2029" y="2304"/>
            <a:chExt cx="2435" cy="1052"/>
          </a:xfrm>
        </p:grpSpPr>
        <p:grpSp>
          <p:nvGrpSpPr>
            <p:cNvPr id="232473" name="Group 15">
              <a:extLst>
                <a:ext uri="{FF2B5EF4-FFF2-40B4-BE49-F238E27FC236}">
                  <a16:creationId xmlns:a16="http://schemas.microsoft.com/office/drawing/2014/main" id="{816DB4A3-6340-B741-A489-B6A2446517E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44" y="2496"/>
              <a:ext cx="720" cy="860"/>
              <a:chOff x="3744" y="2496"/>
              <a:chExt cx="720" cy="860"/>
            </a:xfrm>
          </p:grpSpPr>
          <p:grpSp>
            <p:nvGrpSpPr>
              <p:cNvPr id="232480" name="Group 16">
                <a:extLst>
                  <a:ext uri="{FF2B5EF4-FFF2-40B4-BE49-F238E27FC236}">
                    <a16:creationId xmlns:a16="http://schemas.microsoft.com/office/drawing/2014/main" id="{23334D18-EBCC-C440-AD7E-9D89A25A121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744" y="2496"/>
                <a:ext cx="720" cy="816"/>
                <a:chOff x="3744" y="2496"/>
                <a:chExt cx="720" cy="816"/>
              </a:xfrm>
            </p:grpSpPr>
            <p:sp>
              <p:nvSpPr>
                <p:cNvPr id="232482" name="Freeform 17">
                  <a:extLst>
                    <a:ext uri="{FF2B5EF4-FFF2-40B4-BE49-F238E27FC236}">
                      <a16:creationId xmlns:a16="http://schemas.microsoft.com/office/drawing/2014/main" id="{70C91F35-5690-D64F-85CD-5BC7D3E60C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84" y="2496"/>
                  <a:ext cx="96" cy="384"/>
                </a:xfrm>
                <a:custGeom>
                  <a:avLst/>
                  <a:gdLst>
                    <a:gd name="T0" fmla="*/ 0 w 290"/>
                    <a:gd name="T1" fmla="*/ 0 h 768"/>
                    <a:gd name="T2" fmla="*/ 0 w 290"/>
                    <a:gd name="T3" fmla="*/ 1 h 768"/>
                    <a:gd name="T4" fmla="*/ 0 w 290"/>
                    <a:gd name="T5" fmla="*/ 1 h 768"/>
                    <a:gd name="T6" fmla="*/ 0 w 290"/>
                    <a:gd name="T7" fmla="*/ 1 h 768"/>
                    <a:gd name="T8" fmla="*/ 0 w 290"/>
                    <a:gd name="T9" fmla="*/ 1 h 768"/>
                    <a:gd name="T10" fmla="*/ 0 w 290"/>
                    <a:gd name="T11" fmla="*/ 1 h 768"/>
                    <a:gd name="T12" fmla="*/ 0 w 290"/>
                    <a:gd name="T13" fmla="*/ 1 h 768"/>
                    <a:gd name="T14" fmla="*/ 0 w 290"/>
                    <a:gd name="T15" fmla="*/ 1 h 768"/>
                    <a:gd name="T16" fmla="*/ 0 w 290"/>
                    <a:gd name="T17" fmla="*/ 1 h 768"/>
                    <a:gd name="T18" fmla="*/ 0 w 290"/>
                    <a:gd name="T19" fmla="*/ 1 h 768"/>
                    <a:gd name="T20" fmla="*/ 0 w 290"/>
                    <a:gd name="T21" fmla="*/ 1 h 768"/>
                    <a:gd name="T22" fmla="*/ 0 w 290"/>
                    <a:gd name="T23" fmla="*/ 1 h 768"/>
                    <a:gd name="T24" fmla="*/ 0 w 290"/>
                    <a:gd name="T25" fmla="*/ 1 h 768"/>
                    <a:gd name="T26" fmla="*/ 0 w 290"/>
                    <a:gd name="T27" fmla="*/ 1 h 768"/>
                    <a:gd name="T28" fmla="*/ 0 w 290"/>
                    <a:gd name="T29" fmla="*/ 1 h 768"/>
                    <a:gd name="T30" fmla="*/ 0 w 290"/>
                    <a:gd name="T31" fmla="*/ 1 h 768"/>
                    <a:gd name="T32" fmla="*/ 0 w 290"/>
                    <a:gd name="T33" fmla="*/ 0 h 768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290"/>
                    <a:gd name="T52" fmla="*/ 0 h 768"/>
                    <a:gd name="T53" fmla="*/ 290 w 290"/>
                    <a:gd name="T54" fmla="*/ 768 h 768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290" h="768">
                      <a:moveTo>
                        <a:pt x="2" y="0"/>
                      </a:moveTo>
                      <a:lnTo>
                        <a:pt x="80" y="54"/>
                      </a:lnTo>
                      <a:lnTo>
                        <a:pt x="152" y="102"/>
                      </a:lnTo>
                      <a:lnTo>
                        <a:pt x="214" y="144"/>
                      </a:lnTo>
                      <a:lnTo>
                        <a:pt x="290" y="192"/>
                      </a:lnTo>
                      <a:lnTo>
                        <a:pt x="288" y="386"/>
                      </a:lnTo>
                      <a:lnTo>
                        <a:pt x="290" y="576"/>
                      </a:lnTo>
                      <a:lnTo>
                        <a:pt x="216" y="628"/>
                      </a:lnTo>
                      <a:lnTo>
                        <a:pt x="150" y="670"/>
                      </a:lnTo>
                      <a:lnTo>
                        <a:pt x="86" y="714"/>
                      </a:lnTo>
                      <a:lnTo>
                        <a:pt x="2" y="768"/>
                      </a:lnTo>
                      <a:lnTo>
                        <a:pt x="2" y="574"/>
                      </a:lnTo>
                      <a:lnTo>
                        <a:pt x="0" y="478"/>
                      </a:lnTo>
                      <a:lnTo>
                        <a:pt x="2" y="384"/>
                      </a:lnTo>
                      <a:lnTo>
                        <a:pt x="0" y="288"/>
                      </a:lnTo>
                      <a:lnTo>
                        <a:pt x="0" y="19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2483" name="Freeform 18">
                  <a:extLst>
                    <a:ext uri="{FF2B5EF4-FFF2-40B4-BE49-F238E27FC236}">
                      <a16:creationId xmlns:a16="http://schemas.microsoft.com/office/drawing/2014/main" id="{9F62A928-4845-0043-A4BC-6E7BD71622F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46" y="2688"/>
                  <a:ext cx="96" cy="624"/>
                </a:xfrm>
                <a:custGeom>
                  <a:avLst/>
                  <a:gdLst>
                    <a:gd name="T0" fmla="*/ 0 w 96"/>
                    <a:gd name="T1" fmla="*/ 624 h 624"/>
                    <a:gd name="T2" fmla="*/ 96 w 96"/>
                    <a:gd name="T3" fmla="*/ 624 h 624"/>
                    <a:gd name="T4" fmla="*/ 96 w 96"/>
                    <a:gd name="T5" fmla="*/ 0 h 624"/>
                    <a:gd name="T6" fmla="*/ 0 60000 65536"/>
                    <a:gd name="T7" fmla="*/ 0 60000 65536"/>
                    <a:gd name="T8" fmla="*/ 0 60000 65536"/>
                    <a:gd name="T9" fmla="*/ 0 w 96"/>
                    <a:gd name="T10" fmla="*/ 0 h 624"/>
                    <a:gd name="T11" fmla="*/ 96 w 96"/>
                    <a:gd name="T12" fmla="*/ 624 h 62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96" h="624">
                      <a:moveTo>
                        <a:pt x="0" y="624"/>
                      </a:moveTo>
                      <a:lnTo>
                        <a:pt x="96" y="624"/>
                      </a:lnTo>
                      <a:lnTo>
                        <a:pt x="96" y="0"/>
                      </a:lnTo>
                    </a:path>
                  </a:pathLst>
                </a:custGeom>
                <a:noFill/>
                <a:ln w="76200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2484" name="Line 19">
                  <a:extLst>
                    <a:ext uri="{FF2B5EF4-FFF2-40B4-BE49-F238E27FC236}">
                      <a16:creationId xmlns:a16="http://schemas.microsoft.com/office/drawing/2014/main" id="{7A7EAD70-A0A6-764F-B95E-67583740C99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744" y="2688"/>
                  <a:ext cx="240" cy="0"/>
                </a:xfrm>
                <a:prstGeom prst="line">
                  <a:avLst/>
                </a:prstGeom>
                <a:noFill/>
                <a:ln w="76200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2485" name="Freeform 20">
                  <a:extLst>
                    <a:ext uri="{FF2B5EF4-FFF2-40B4-BE49-F238E27FC236}">
                      <a16:creationId xmlns:a16="http://schemas.microsoft.com/office/drawing/2014/main" id="{F483E47C-1E26-C542-BC00-A9A9449CC0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40" y="2784"/>
                  <a:ext cx="144" cy="528"/>
                </a:xfrm>
                <a:custGeom>
                  <a:avLst/>
                  <a:gdLst>
                    <a:gd name="T0" fmla="*/ 0 w 144"/>
                    <a:gd name="T1" fmla="*/ 528 h 528"/>
                    <a:gd name="T2" fmla="*/ 48 w 144"/>
                    <a:gd name="T3" fmla="*/ 528 h 528"/>
                    <a:gd name="T4" fmla="*/ 48 w 144"/>
                    <a:gd name="T5" fmla="*/ 0 h 528"/>
                    <a:gd name="T6" fmla="*/ 144 w 144"/>
                    <a:gd name="T7" fmla="*/ 0 h 52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44"/>
                    <a:gd name="T13" fmla="*/ 0 h 528"/>
                    <a:gd name="T14" fmla="*/ 144 w 144"/>
                    <a:gd name="T15" fmla="*/ 528 h 52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44" h="528">
                      <a:moveTo>
                        <a:pt x="0" y="528"/>
                      </a:moveTo>
                      <a:lnTo>
                        <a:pt x="48" y="528"/>
                      </a:lnTo>
                      <a:lnTo>
                        <a:pt x="48" y="0"/>
                      </a:lnTo>
                      <a:lnTo>
                        <a:pt x="144" y="0"/>
                      </a:ln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2486" name="Line 21">
                  <a:extLst>
                    <a:ext uri="{FF2B5EF4-FFF2-40B4-BE49-F238E27FC236}">
                      <a16:creationId xmlns:a16="http://schemas.microsoft.com/office/drawing/2014/main" id="{C529FA4F-0C0A-2345-9AAB-0CC8EE12036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744" y="2592"/>
                  <a:ext cx="240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2487" name="Line 22">
                  <a:extLst>
                    <a:ext uri="{FF2B5EF4-FFF2-40B4-BE49-F238E27FC236}">
                      <a16:creationId xmlns:a16="http://schemas.microsoft.com/office/drawing/2014/main" id="{023F67CD-61DD-8E45-A93E-C62756FC487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032" y="2832"/>
                  <a:ext cx="0" cy="288"/>
                </a:xfrm>
                <a:prstGeom prst="line">
                  <a:avLst/>
                </a:prstGeom>
                <a:noFill/>
                <a:ln w="19050">
                  <a:solidFill>
                    <a:srgbClr val="FF99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2488" name="Text Box 23">
                  <a:extLst>
                    <a:ext uri="{FF2B5EF4-FFF2-40B4-BE49-F238E27FC236}">
                      <a16:creationId xmlns:a16="http://schemas.microsoft.com/office/drawing/2014/main" id="{227B58B0-BF57-E64D-B8C2-319D438B64A2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072" y="2979"/>
                  <a:ext cx="392" cy="1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905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Clr>
                      <a:schemeClr val="accent1"/>
                    </a:buClr>
                    <a:buSzPct val="65000"/>
                    <a:buFont typeface="Wingdings" pitchFamily="2" charset="2"/>
                    <a:buChar char="n"/>
                    <a:defRPr sz="24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accent2"/>
                    </a:buClr>
                    <a:buSzPct val="60000"/>
                    <a:buFont typeface="Wingdings" pitchFamily="2" charset="2"/>
                    <a:buChar char="q"/>
                    <a:defRPr sz="22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accent1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accent2"/>
                    </a:buClr>
                    <a:buSzPct val="70000"/>
                    <a:buFont typeface="Wingdings" pitchFamily="2" charset="2"/>
                    <a:buChar char="q"/>
                    <a:defRPr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accent1"/>
                    </a:buClr>
                    <a:buSzPct val="75000"/>
                    <a:buFont typeface="Wingdings" pitchFamily="2" charset="2"/>
                    <a:buChar char="§"/>
                    <a:defRPr sz="16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75000"/>
                    <a:buFont typeface="Wingdings" pitchFamily="2" charset="2"/>
                    <a:buChar char="§"/>
                    <a:defRPr sz="16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75000"/>
                    <a:buFont typeface="Wingdings" pitchFamily="2" charset="2"/>
                    <a:buChar char="§"/>
                    <a:defRPr sz="16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75000"/>
                    <a:buFont typeface="Wingdings" pitchFamily="2" charset="2"/>
                    <a:buChar char="§"/>
                    <a:defRPr sz="16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75000"/>
                    <a:buFont typeface="Wingdings" pitchFamily="2" charset="2"/>
                    <a:buChar char="§"/>
                    <a:defRPr sz="16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r>
                    <a:rPr lang="en-US" altLang="en-US" sz="1200">
                      <a:solidFill>
                        <a:srgbClr val="FF9900"/>
                      </a:solidFill>
                      <a:latin typeface="Calibri" panose="020F0502020204030204" pitchFamily="34" charset="0"/>
                    </a:rPr>
                    <a:t>ALUSrc</a:t>
                  </a:r>
                </a:p>
              </p:txBody>
            </p:sp>
          </p:grpSp>
          <p:sp>
            <p:nvSpPr>
              <p:cNvPr id="232481" name="Text Box 24">
                <a:extLst>
                  <a:ext uri="{FF2B5EF4-FFF2-40B4-BE49-F238E27FC236}">
                    <a16:creationId xmlns:a16="http://schemas.microsoft.com/office/drawing/2014/main" id="{5EDF9BDE-80E3-2A45-BACA-3AE24E27CEE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01" y="3123"/>
                <a:ext cx="506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SzPct val="60000"/>
                  <a:buFont typeface="Wingdings" pitchFamily="2" charset="2"/>
                  <a:buChar char="q"/>
                  <a:defRPr sz="22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q"/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800">
                    <a:solidFill>
                      <a:srgbClr val="CC9900"/>
                    </a:solidFill>
                    <a:latin typeface="Calibri" panose="020F0502020204030204" pitchFamily="34" charset="0"/>
                  </a:rPr>
                  <a:t>isItype</a:t>
                </a:r>
              </a:p>
            </p:txBody>
          </p:sp>
        </p:grpSp>
        <p:grpSp>
          <p:nvGrpSpPr>
            <p:cNvPr id="232474" name="Group 25">
              <a:extLst>
                <a:ext uri="{FF2B5EF4-FFF2-40B4-BE49-F238E27FC236}">
                  <a16:creationId xmlns:a16="http://schemas.microsoft.com/office/drawing/2014/main" id="{EBB7E75F-13DA-424B-9ED6-52F46DDE826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29" y="2304"/>
              <a:ext cx="694" cy="812"/>
              <a:chOff x="2029" y="2304"/>
              <a:chExt cx="694" cy="812"/>
            </a:xfrm>
          </p:grpSpPr>
          <p:sp>
            <p:nvSpPr>
              <p:cNvPr id="232475" name="Freeform 26">
                <a:extLst>
                  <a:ext uri="{FF2B5EF4-FFF2-40B4-BE49-F238E27FC236}">
                    <a16:creationId xmlns:a16="http://schemas.microsoft.com/office/drawing/2014/main" id="{46E0B8FC-3E4F-F949-9528-506AF0D4FB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0" y="2352"/>
                <a:ext cx="83" cy="336"/>
              </a:xfrm>
              <a:custGeom>
                <a:avLst/>
                <a:gdLst>
                  <a:gd name="T0" fmla="*/ 0 w 290"/>
                  <a:gd name="T1" fmla="*/ 0 h 768"/>
                  <a:gd name="T2" fmla="*/ 0 w 290"/>
                  <a:gd name="T3" fmla="*/ 0 h 768"/>
                  <a:gd name="T4" fmla="*/ 0 w 290"/>
                  <a:gd name="T5" fmla="*/ 0 h 768"/>
                  <a:gd name="T6" fmla="*/ 0 w 290"/>
                  <a:gd name="T7" fmla="*/ 0 h 768"/>
                  <a:gd name="T8" fmla="*/ 0 w 290"/>
                  <a:gd name="T9" fmla="*/ 0 h 768"/>
                  <a:gd name="T10" fmla="*/ 0 w 290"/>
                  <a:gd name="T11" fmla="*/ 0 h 768"/>
                  <a:gd name="T12" fmla="*/ 0 w 290"/>
                  <a:gd name="T13" fmla="*/ 0 h 768"/>
                  <a:gd name="T14" fmla="*/ 0 w 290"/>
                  <a:gd name="T15" fmla="*/ 0 h 768"/>
                  <a:gd name="T16" fmla="*/ 0 w 290"/>
                  <a:gd name="T17" fmla="*/ 0 h 768"/>
                  <a:gd name="T18" fmla="*/ 0 w 290"/>
                  <a:gd name="T19" fmla="*/ 0 h 768"/>
                  <a:gd name="T20" fmla="*/ 0 w 290"/>
                  <a:gd name="T21" fmla="*/ 0 h 768"/>
                  <a:gd name="T22" fmla="*/ 0 w 290"/>
                  <a:gd name="T23" fmla="*/ 0 h 768"/>
                  <a:gd name="T24" fmla="*/ 0 w 290"/>
                  <a:gd name="T25" fmla="*/ 0 h 768"/>
                  <a:gd name="T26" fmla="*/ 0 w 290"/>
                  <a:gd name="T27" fmla="*/ 0 h 768"/>
                  <a:gd name="T28" fmla="*/ 0 w 290"/>
                  <a:gd name="T29" fmla="*/ 0 h 768"/>
                  <a:gd name="T30" fmla="*/ 0 w 290"/>
                  <a:gd name="T31" fmla="*/ 0 h 768"/>
                  <a:gd name="T32" fmla="*/ 0 w 290"/>
                  <a:gd name="T33" fmla="*/ 0 h 76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90"/>
                  <a:gd name="T52" fmla="*/ 0 h 768"/>
                  <a:gd name="T53" fmla="*/ 290 w 290"/>
                  <a:gd name="T54" fmla="*/ 768 h 76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90" h="768">
                    <a:moveTo>
                      <a:pt x="2" y="0"/>
                    </a:moveTo>
                    <a:lnTo>
                      <a:pt x="80" y="54"/>
                    </a:lnTo>
                    <a:lnTo>
                      <a:pt x="152" y="102"/>
                    </a:lnTo>
                    <a:lnTo>
                      <a:pt x="214" y="144"/>
                    </a:lnTo>
                    <a:lnTo>
                      <a:pt x="290" y="192"/>
                    </a:lnTo>
                    <a:lnTo>
                      <a:pt x="288" y="386"/>
                    </a:lnTo>
                    <a:lnTo>
                      <a:pt x="290" y="576"/>
                    </a:lnTo>
                    <a:lnTo>
                      <a:pt x="216" y="628"/>
                    </a:lnTo>
                    <a:lnTo>
                      <a:pt x="150" y="670"/>
                    </a:lnTo>
                    <a:lnTo>
                      <a:pt x="86" y="714"/>
                    </a:lnTo>
                    <a:lnTo>
                      <a:pt x="2" y="768"/>
                    </a:lnTo>
                    <a:lnTo>
                      <a:pt x="2" y="574"/>
                    </a:lnTo>
                    <a:lnTo>
                      <a:pt x="0" y="478"/>
                    </a:lnTo>
                    <a:lnTo>
                      <a:pt x="2" y="384"/>
                    </a:lnTo>
                    <a:lnTo>
                      <a:pt x="0" y="288"/>
                    </a:lnTo>
                    <a:lnTo>
                      <a:pt x="0" y="19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1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476" name="Freeform 27">
                <a:extLst>
                  <a:ext uri="{FF2B5EF4-FFF2-40B4-BE49-F238E27FC236}">
                    <a16:creationId xmlns:a16="http://schemas.microsoft.com/office/drawing/2014/main" id="{0046402D-AB02-3146-A952-457DB5ED26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2" y="2304"/>
                <a:ext cx="48" cy="144"/>
              </a:xfrm>
              <a:custGeom>
                <a:avLst/>
                <a:gdLst>
                  <a:gd name="T0" fmla="*/ 0 w 48"/>
                  <a:gd name="T1" fmla="*/ 0 h 144"/>
                  <a:gd name="T2" fmla="*/ 0 w 48"/>
                  <a:gd name="T3" fmla="*/ 144 h 144"/>
                  <a:gd name="T4" fmla="*/ 48 w 48"/>
                  <a:gd name="T5" fmla="*/ 144 h 144"/>
                  <a:gd name="T6" fmla="*/ 0 60000 65536"/>
                  <a:gd name="T7" fmla="*/ 0 60000 65536"/>
                  <a:gd name="T8" fmla="*/ 0 60000 65536"/>
                  <a:gd name="T9" fmla="*/ 0 w 48"/>
                  <a:gd name="T10" fmla="*/ 0 h 144"/>
                  <a:gd name="T11" fmla="*/ 48 w 48"/>
                  <a:gd name="T12" fmla="*/ 144 h 14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8" h="144">
                    <a:moveTo>
                      <a:pt x="0" y="0"/>
                    </a:moveTo>
                    <a:lnTo>
                      <a:pt x="0" y="144"/>
                    </a:lnTo>
                    <a:lnTo>
                      <a:pt x="48" y="144"/>
                    </a:ln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2477" name="Text Box 28">
                <a:extLst>
                  <a:ext uri="{FF2B5EF4-FFF2-40B4-BE49-F238E27FC236}">
                    <a16:creationId xmlns:a16="http://schemas.microsoft.com/office/drawing/2014/main" id="{5DD6CB5C-064D-5042-8A4B-1162BCB27A7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084" y="2758"/>
                <a:ext cx="439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SzPct val="60000"/>
                  <a:buFont typeface="Wingdings" pitchFamily="2" charset="2"/>
                  <a:buChar char="q"/>
                  <a:defRPr sz="22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q"/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200">
                    <a:solidFill>
                      <a:srgbClr val="FF9900"/>
                    </a:solidFill>
                    <a:latin typeface="Calibri" panose="020F0502020204030204" pitchFamily="34" charset="0"/>
                  </a:rPr>
                  <a:t>RegDest</a:t>
                </a:r>
              </a:p>
            </p:txBody>
          </p:sp>
          <p:sp>
            <p:nvSpPr>
              <p:cNvPr id="232478" name="Freeform 29">
                <a:extLst>
                  <a:ext uri="{FF2B5EF4-FFF2-40B4-BE49-F238E27FC236}">
                    <a16:creationId xmlns:a16="http://schemas.microsoft.com/office/drawing/2014/main" id="{69BD256F-E327-424C-8BD6-CFBFF109AE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0" y="2640"/>
                <a:ext cx="288" cy="288"/>
              </a:xfrm>
              <a:custGeom>
                <a:avLst/>
                <a:gdLst>
                  <a:gd name="T0" fmla="*/ 288 w 288"/>
                  <a:gd name="T1" fmla="*/ 0 h 288"/>
                  <a:gd name="T2" fmla="*/ 288 w 288"/>
                  <a:gd name="T3" fmla="*/ 96 h 288"/>
                  <a:gd name="T4" fmla="*/ 0 w 288"/>
                  <a:gd name="T5" fmla="*/ 288 h 288"/>
                  <a:gd name="T6" fmla="*/ 0 60000 65536"/>
                  <a:gd name="T7" fmla="*/ 0 60000 65536"/>
                  <a:gd name="T8" fmla="*/ 0 60000 65536"/>
                  <a:gd name="T9" fmla="*/ 0 w 288"/>
                  <a:gd name="T10" fmla="*/ 0 h 288"/>
                  <a:gd name="T11" fmla="*/ 288 w 288"/>
                  <a:gd name="T12" fmla="*/ 288 h 2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88" h="288">
                    <a:moveTo>
                      <a:pt x="288" y="0"/>
                    </a:moveTo>
                    <a:lnTo>
                      <a:pt x="288" y="96"/>
                    </a:lnTo>
                    <a:lnTo>
                      <a:pt x="0" y="288"/>
                    </a:lnTo>
                  </a:path>
                </a:pathLst>
              </a:custGeom>
              <a:noFill/>
              <a:ln w="28575">
                <a:solidFill>
                  <a:srgbClr val="FF9900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2479" name="Rectangle 30">
                <a:extLst>
                  <a:ext uri="{FF2B5EF4-FFF2-40B4-BE49-F238E27FC236}">
                    <a16:creationId xmlns:a16="http://schemas.microsoft.com/office/drawing/2014/main" id="{DB79364D-29E5-4A44-A685-0B63C0FA59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29" y="2883"/>
                <a:ext cx="506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SzPct val="60000"/>
                  <a:buFont typeface="Wingdings" pitchFamily="2" charset="2"/>
                  <a:buChar char="q"/>
                  <a:defRPr sz="22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q"/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800">
                    <a:solidFill>
                      <a:srgbClr val="CC9900"/>
                    </a:solidFill>
                    <a:latin typeface="Calibri" panose="020F0502020204030204" pitchFamily="34" charset="0"/>
                  </a:rPr>
                  <a:t>isItype</a:t>
                </a:r>
              </a:p>
            </p:txBody>
          </p:sp>
        </p:grpSp>
      </p:grpSp>
      <p:sp>
        <p:nvSpPr>
          <p:cNvPr id="232460" name="Rectangle 31">
            <a:extLst>
              <a:ext uri="{FF2B5EF4-FFF2-40B4-BE49-F238E27FC236}">
                <a16:creationId xmlns:a16="http://schemas.microsoft.com/office/drawing/2014/main" id="{337C1985-3EC2-4549-9919-0CE036AB03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9975" y="3270250"/>
            <a:ext cx="414338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>
                <a:srgbClr val="3B812F"/>
              </a:buClr>
              <a:buSzPct val="70000"/>
              <a:buFont typeface="Wingdings" pitchFamily="2" charset="2"/>
              <a:buNone/>
            </a:pPr>
            <a:r>
              <a:rPr lang="en-US" altLang="en-US" sz="800">
                <a:solidFill>
                  <a:srgbClr val="3B812F"/>
                </a:solidFill>
                <a:latin typeface="Calibri" panose="020F0502020204030204" pitchFamily="34" charset="0"/>
              </a:rPr>
              <a:t>15:11</a:t>
            </a:r>
          </a:p>
        </p:txBody>
      </p:sp>
      <p:sp>
        <p:nvSpPr>
          <p:cNvPr id="232461" name="Rectangle 32">
            <a:extLst>
              <a:ext uri="{FF2B5EF4-FFF2-40B4-BE49-F238E27FC236}">
                <a16:creationId xmlns:a16="http://schemas.microsoft.com/office/drawing/2014/main" id="{50D4D69F-9825-4946-BCE1-112A9123C8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8388" y="2879725"/>
            <a:ext cx="417512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>
                <a:srgbClr val="3B812F"/>
              </a:buClr>
              <a:buSzPct val="70000"/>
              <a:buFont typeface="Wingdings" pitchFamily="2" charset="2"/>
              <a:buNone/>
            </a:pPr>
            <a:r>
              <a:rPr lang="en-US" altLang="en-US" sz="800">
                <a:solidFill>
                  <a:srgbClr val="3B812F"/>
                </a:solidFill>
                <a:latin typeface="Calibri" panose="020F0502020204030204" pitchFamily="34" charset="0"/>
              </a:rPr>
              <a:t>20:16</a:t>
            </a:r>
          </a:p>
        </p:txBody>
      </p:sp>
      <p:sp>
        <p:nvSpPr>
          <p:cNvPr id="232462" name="Rectangle 33">
            <a:extLst>
              <a:ext uri="{FF2B5EF4-FFF2-40B4-BE49-F238E27FC236}">
                <a16:creationId xmlns:a16="http://schemas.microsoft.com/office/drawing/2014/main" id="{AA5A2D74-99BA-494E-A4B0-38B83753B3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8388" y="2486025"/>
            <a:ext cx="417512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>
                <a:srgbClr val="3B812F"/>
              </a:buClr>
              <a:buSzPct val="70000"/>
              <a:buFont typeface="Wingdings" pitchFamily="2" charset="2"/>
              <a:buNone/>
            </a:pPr>
            <a:r>
              <a:rPr lang="en-US" altLang="en-US" sz="800">
                <a:solidFill>
                  <a:srgbClr val="3B812F"/>
                </a:solidFill>
                <a:latin typeface="Calibri" panose="020F0502020204030204" pitchFamily="34" charset="0"/>
              </a:rPr>
              <a:t>25:21</a:t>
            </a:r>
          </a:p>
        </p:txBody>
      </p:sp>
      <p:sp>
        <p:nvSpPr>
          <p:cNvPr id="232463" name="Rectangle 13">
            <a:extLst>
              <a:ext uri="{FF2B5EF4-FFF2-40B4-BE49-F238E27FC236}">
                <a16:creationId xmlns:a16="http://schemas.microsoft.com/office/drawing/2014/main" id="{CD02762B-EEB0-0749-801F-067C949608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25" y="6640513"/>
            <a:ext cx="415607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>
                <a:srgbClr val="3B812F"/>
              </a:buClr>
              <a:buSzPct val="70000"/>
              <a:buFont typeface="Wingdings" pitchFamily="2" charset="2"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**Based on original figure from [P&amp;H CO&amp;D, COPYRIGHT 2004 Elsevier. ALL RIGHTS RESERVED.]</a:t>
            </a:r>
          </a:p>
        </p:txBody>
      </p:sp>
      <p:sp>
        <p:nvSpPr>
          <p:cNvPr id="232464" name="Rectangle 3">
            <a:extLst>
              <a:ext uri="{FF2B5EF4-FFF2-40B4-BE49-F238E27FC236}">
                <a16:creationId xmlns:a16="http://schemas.microsoft.com/office/drawing/2014/main" id="{31CB0F17-4ACA-134D-9372-D80FF113A7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759450"/>
            <a:ext cx="5562600" cy="94615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if MEM[PC] == ADDI rt rs immediate</a:t>
            </a:r>
          </a:p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Calibri" panose="020F0502020204030204" pitchFamily="34" charset="0"/>
              </a:rPr>
              <a:t>GPR[rt] </a:t>
            </a:r>
            <a:r>
              <a:rPr lang="en-US" altLang="en-US" sz="1800">
                <a:solidFill>
                  <a:srgbClr val="000000"/>
                </a:solidFill>
                <a:latin typeface="Calibri" panose="020F0502020204030204" pitchFamily="34" charset="0"/>
                <a:sym typeface="Symbol" pitchFamily="2" charset="2"/>
              </a:rPr>
              <a:t> </a:t>
            </a:r>
            <a:r>
              <a:rPr lang="en-US" altLang="en-US" sz="1800">
                <a:solidFill>
                  <a:srgbClr val="000000"/>
                </a:solidFill>
                <a:latin typeface="Calibri" panose="020F0502020204030204" pitchFamily="34" charset="0"/>
              </a:rPr>
              <a:t>GPR[rs] + sign-extend (immediate) </a:t>
            </a:r>
            <a:endParaRPr lang="en-US" altLang="en-US" sz="1800">
              <a:solidFill>
                <a:srgbClr val="000000"/>
              </a:solidFill>
              <a:latin typeface="Calibri" panose="020F0502020204030204" pitchFamily="34" charset="0"/>
              <a:sym typeface="Symbol" pitchFamily="2" charset="2"/>
            </a:endParaRPr>
          </a:p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Calibri" panose="020F0502020204030204" pitchFamily="34" charset="0"/>
                <a:sym typeface="Symbol" pitchFamily="2" charset="2"/>
              </a:rPr>
              <a:t>PC  PC + 4</a:t>
            </a:r>
            <a:endParaRPr lang="en-US" altLang="en-US" sz="1600">
              <a:solidFill>
                <a:srgbClr val="000000"/>
              </a:solidFill>
              <a:latin typeface="Calibri" panose="020F0502020204030204" pitchFamily="34" charset="0"/>
              <a:sym typeface="Symbol" pitchFamily="2" charset="2"/>
            </a:endParaRPr>
          </a:p>
        </p:txBody>
      </p:sp>
      <p:sp>
        <p:nvSpPr>
          <p:cNvPr id="232465" name="AutoShape 4">
            <a:extLst>
              <a:ext uri="{FF2B5EF4-FFF2-40B4-BE49-F238E27FC236}">
                <a16:creationId xmlns:a16="http://schemas.microsoft.com/office/drawing/2014/main" id="{6C82E6FA-DA29-4549-A3C2-BC0A3ECE60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0" y="6080125"/>
            <a:ext cx="762000" cy="457200"/>
          </a:xfrm>
          <a:prstGeom prst="rightArrow">
            <a:avLst>
              <a:gd name="adj1" fmla="val 50000"/>
              <a:gd name="adj2" fmla="val 41667"/>
            </a:avLst>
          </a:prstGeom>
          <a:solidFill>
            <a:schemeClr val="accent1"/>
          </a:solidFill>
          <a:ln w="19050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32466" name="Text Box 5">
            <a:extLst>
              <a:ext uri="{FF2B5EF4-FFF2-40B4-BE49-F238E27FC236}">
                <a16:creationId xmlns:a16="http://schemas.microsoft.com/office/drawing/2014/main" id="{931DB637-9E4F-FB4A-8CEE-67450940A4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1738" y="5873750"/>
            <a:ext cx="23971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Combinational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state update logic</a:t>
            </a:r>
          </a:p>
        </p:txBody>
      </p:sp>
      <p:grpSp>
        <p:nvGrpSpPr>
          <p:cNvPr id="232467" name="Group 7">
            <a:extLst>
              <a:ext uri="{FF2B5EF4-FFF2-40B4-BE49-F238E27FC236}">
                <a16:creationId xmlns:a16="http://schemas.microsoft.com/office/drawing/2014/main" id="{89754FD2-3D9D-EA49-8998-E4CB70917A22}"/>
              </a:ext>
            </a:extLst>
          </p:cNvPr>
          <p:cNvGrpSpPr>
            <a:grpSpLocks/>
          </p:cNvGrpSpPr>
          <p:nvPr/>
        </p:nvGrpSpPr>
        <p:grpSpPr bwMode="auto">
          <a:xfrm>
            <a:off x="5715000" y="5546725"/>
            <a:ext cx="3352800" cy="304800"/>
            <a:chOff x="1392" y="2976"/>
            <a:chExt cx="3072" cy="240"/>
          </a:xfrm>
        </p:grpSpPr>
        <p:sp>
          <p:nvSpPr>
            <p:cNvPr id="232468" name="Rectangle 8">
              <a:extLst>
                <a:ext uri="{FF2B5EF4-FFF2-40B4-BE49-F238E27FC236}">
                  <a16:creationId xmlns:a16="http://schemas.microsoft.com/office/drawing/2014/main" id="{59785F51-6E0A-954D-97DE-07BD6EC68C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2" y="2976"/>
              <a:ext cx="576" cy="24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000000"/>
                  </a:solidFill>
                  <a:latin typeface="Calibri" panose="020F0502020204030204" pitchFamily="34" charset="0"/>
                </a:rPr>
                <a:t>IF</a:t>
              </a:r>
            </a:p>
          </p:txBody>
        </p:sp>
        <p:sp>
          <p:nvSpPr>
            <p:cNvPr id="232469" name="Rectangle 9">
              <a:extLst>
                <a:ext uri="{FF2B5EF4-FFF2-40B4-BE49-F238E27FC236}">
                  <a16:creationId xmlns:a16="http://schemas.microsoft.com/office/drawing/2014/main" id="{35183039-FCB6-DF4D-857D-BD1407DB28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2976"/>
              <a:ext cx="576" cy="24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000000"/>
                  </a:solidFill>
                  <a:latin typeface="Calibri" panose="020F0502020204030204" pitchFamily="34" charset="0"/>
                </a:rPr>
                <a:t>ID</a:t>
              </a:r>
            </a:p>
          </p:txBody>
        </p:sp>
        <p:sp>
          <p:nvSpPr>
            <p:cNvPr id="232470" name="Rectangle 10">
              <a:extLst>
                <a:ext uri="{FF2B5EF4-FFF2-40B4-BE49-F238E27FC236}">
                  <a16:creationId xmlns:a16="http://schemas.microsoft.com/office/drawing/2014/main" id="{33DE1E35-D40F-824B-BF98-50634E4554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0" y="2976"/>
              <a:ext cx="576" cy="24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000000"/>
                  </a:solidFill>
                  <a:latin typeface="Calibri" panose="020F0502020204030204" pitchFamily="34" charset="0"/>
                </a:rPr>
                <a:t>EX</a:t>
              </a:r>
            </a:p>
          </p:txBody>
        </p:sp>
        <p:sp>
          <p:nvSpPr>
            <p:cNvPr id="232471" name="Rectangle 11">
              <a:extLst>
                <a:ext uri="{FF2B5EF4-FFF2-40B4-BE49-F238E27FC236}">
                  <a16:creationId xmlns:a16="http://schemas.microsoft.com/office/drawing/2014/main" id="{C7551146-9E72-0349-97DA-0F2A60E1EB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4" y="2976"/>
              <a:ext cx="576" cy="24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000000"/>
                  </a:solidFill>
                  <a:latin typeface="Calibri" panose="020F0502020204030204" pitchFamily="34" charset="0"/>
                </a:rPr>
                <a:t>MEM</a:t>
              </a:r>
            </a:p>
          </p:txBody>
        </p:sp>
        <p:sp>
          <p:nvSpPr>
            <p:cNvPr id="232472" name="Rectangle 12">
              <a:extLst>
                <a:ext uri="{FF2B5EF4-FFF2-40B4-BE49-F238E27FC236}">
                  <a16:creationId xmlns:a16="http://schemas.microsoft.com/office/drawing/2014/main" id="{8ADBF709-87D9-CE42-A941-45D376E056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8" y="2976"/>
              <a:ext cx="576" cy="24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000000"/>
                  </a:solidFill>
                  <a:latin typeface="Calibri" panose="020F0502020204030204" pitchFamily="34" charset="0"/>
                </a:rPr>
                <a:t>WB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3" name="Content Placeholder 2">
            <a:extLst>
              <a:ext uri="{FF2B5EF4-FFF2-40B4-BE49-F238E27FC236}">
                <a16:creationId xmlns:a16="http://schemas.microsoft.com/office/drawing/2014/main" id="{8928C48C-BCEC-DE44-BE3C-37C0F5ECB40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ADD assembly and machine code </a:t>
            </a:r>
          </a:p>
        </p:txBody>
      </p:sp>
      <p:sp>
        <p:nvSpPr>
          <p:cNvPr id="233474" name="Title 1">
            <a:extLst>
              <a:ext uri="{FF2B5EF4-FFF2-40B4-BE49-F238E27FC236}">
                <a16:creationId xmlns:a16="http://schemas.microsoft.com/office/drawing/2014/main" id="{6FCE1651-53C4-7E46-A8A3-8D1E348397E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Recall: ADD with one Literal in LC-3</a:t>
            </a:r>
          </a:p>
        </p:txBody>
      </p:sp>
      <p:sp>
        <p:nvSpPr>
          <p:cNvPr id="233475" name="Slide Number Placeholder 3">
            <a:extLst>
              <a:ext uri="{FF2B5EF4-FFF2-40B4-BE49-F238E27FC236}">
                <a16:creationId xmlns:a16="http://schemas.microsoft.com/office/drawing/2014/main" id="{BCE2C2B7-CC04-894B-BF44-7DE54041CA4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D2E42BD4-279C-A34E-99FC-2C765923B20B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71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E7C48B88-535C-B745-9EC9-BD5A022D66E1}"/>
              </a:ext>
            </a:extLst>
          </p:cNvPr>
          <p:cNvSpPr txBox="1">
            <a:spLocks/>
          </p:cNvSpPr>
          <p:nvPr/>
        </p:nvSpPr>
        <p:spPr bwMode="auto">
          <a:xfrm>
            <a:off x="569913" y="2062163"/>
            <a:ext cx="3870325" cy="4508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>
                <a:latin typeface="Courier" charset="0"/>
                <a:ea typeface="Courier" charset="0"/>
                <a:cs typeface="Courier" charset="0"/>
              </a:rPr>
              <a:t>ADD R1, R4, #-2</a:t>
            </a:r>
          </a:p>
        </p:txBody>
      </p:sp>
      <p:sp>
        <p:nvSpPr>
          <p:cNvPr id="233477" name="Text Placeholder 7">
            <a:extLst>
              <a:ext uri="{FF2B5EF4-FFF2-40B4-BE49-F238E27FC236}">
                <a16:creationId xmlns:a16="http://schemas.microsoft.com/office/drawing/2014/main" id="{54F1F9FE-6195-CF49-AEC9-373CCBAEB04E}"/>
              </a:ext>
            </a:extLst>
          </p:cNvPr>
          <p:cNvSpPr txBox="1">
            <a:spLocks/>
          </p:cNvSpPr>
          <p:nvPr/>
        </p:nvSpPr>
        <p:spPr bwMode="auto">
          <a:xfrm>
            <a:off x="569913" y="1604963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LC-3 assembly</a:t>
            </a:r>
            <a:endParaRPr lang="de-CH" altLang="en-US" sz="2000"/>
          </a:p>
        </p:txBody>
      </p:sp>
      <p:sp>
        <p:nvSpPr>
          <p:cNvPr id="233478" name="Text Placeholder 7">
            <a:extLst>
              <a:ext uri="{FF2B5EF4-FFF2-40B4-BE49-F238E27FC236}">
                <a16:creationId xmlns:a16="http://schemas.microsoft.com/office/drawing/2014/main" id="{E103E729-9C25-C94C-A11A-651A21362DAA}"/>
              </a:ext>
            </a:extLst>
          </p:cNvPr>
          <p:cNvSpPr txBox="1">
            <a:spLocks/>
          </p:cNvSpPr>
          <p:nvPr/>
        </p:nvSpPr>
        <p:spPr bwMode="auto">
          <a:xfrm>
            <a:off x="158750" y="28448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Field Values</a:t>
            </a:r>
            <a:endParaRPr lang="de-CH" altLang="en-US" sz="2000"/>
          </a:p>
        </p:txBody>
      </p:sp>
      <p:sp>
        <p:nvSpPr>
          <p:cNvPr id="233479" name="Text Placeholder 7">
            <a:extLst>
              <a:ext uri="{FF2B5EF4-FFF2-40B4-BE49-F238E27FC236}">
                <a16:creationId xmlns:a16="http://schemas.microsoft.com/office/drawing/2014/main" id="{A8EE5714-2F3D-C24A-96C3-8ADF7DBEC7EA}"/>
              </a:ext>
            </a:extLst>
          </p:cNvPr>
          <p:cNvSpPr txBox="1">
            <a:spLocks/>
          </p:cNvSpPr>
          <p:nvPr/>
        </p:nvSpPr>
        <p:spPr bwMode="auto">
          <a:xfrm>
            <a:off x="152400" y="4570413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Machine Code</a:t>
            </a:r>
            <a:endParaRPr lang="de-CH" altLang="en-US" sz="2000"/>
          </a:p>
        </p:txBody>
      </p:sp>
      <p:grpSp>
        <p:nvGrpSpPr>
          <p:cNvPr id="233480" name="Group 32">
            <a:extLst>
              <a:ext uri="{FF2B5EF4-FFF2-40B4-BE49-F238E27FC236}">
                <a16:creationId xmlns:a16="http://schemas.microsoft.com/office/drawing/2014/main" id="{CB8C8685-1E35-084C-A930-4474A6DAEE6D}"/>
              </a:ext>
            </a:extLst>
          </p:cNvPr>
          <p:cNvGrpSpPr>
            <a:grpSpLocks/>
          </p:cNvGrpSpPr>
          <p:nvPr/>
        </p:nvGrpSpPr>
        <p:grpSpPr bwMode="auto">
          <a:xfrm>
            <a:off x="215900" y="3241675"/>
            <a:ext cx="4578350" cy="795338"/>
            <a:chOff x="838200" y="3319046"/>
            <a:chExt cx="4578600" cy="795754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C321E730-F40D-EC47-B85A-C3A5A3D68A7A}"/>
                </a:ext>
              </a:extLst>
            </p:cNvPr>
            <p:cNvSpPr/>
            <p:nvPr/>
          </p:nvSpPr>
          <p:spPr bwMode="auto">
            <a:xfrm>
              <a:off x="838200" y="3657361"/>
              <a:ext cx="1079559" cy="457439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1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C99A93A2-DA51-434E-BF0A-4402C1422FC3}"/>
                </a:ext>
              </a:extLst>
            </p:cNvPr>
            <p:cNvSpPr/>
            <p:nvPr/>
          </p:nvSpPr>
          <p:spPr bwMode="auto">
            <a:xfrm>
              <a:off x="1905058" y="3657361"/>
              <a:ext cx="914450" cy="457439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1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C5AF0846-D23E-9D42-9312-9CFB64EB0B19}"/>
                </a:ext>
              </a:extLst>
            </p:cNvPr>
            <p:cNvSpPr/>
            <p:nvPr/>
          </p:nvSpPr>
          <p:spPr bwMode="auto">
            <a:xfrm>
              <a:off x="2819508" y="3657361"/>
              <a:ext cx="914450" cy="457439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4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87408B17-DB0E-4442-B233-2E899BD2BC55}"/>
                </a:ext>
              </a:extLst>
            </p:cNvPr>
            <p:cNvSpPr/>
            <p:nvPr/>
          </p:nvSpPr>
          <p:spPr bwMode="auto">
            <a:xfrm>
              <a:off x="3713320" y="3657361"/>
              <a:ext cx="328630" cy="457439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1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02283952-A932-3C47-9EC1-8A5004791CEA}"/>
                </a:ext>
              </a:extLst>
            </p:cNvPr>
            <p:cNvSpPr/>
            <p:nvPr/>
          </p:nvSpPr>
          <p:spPr bwMode="auto">
            <a:xfrm>
              <a:off x="4041950" y="3657361"/>
              <a:ext cx="1374850" cy="457439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-2</a:t>
              </a:r>
            </a:p>
          </p:txBody>
        </p:sp>
        <p:sp>
          <p:nvSpPr>
            <p:cNvPr id="233513" name="TextBox 46">
              <a:extLst>
                <a:ext uri="{FF2B5EF4-FFF2-40B4-BE49-F238E27FC236}">
                  <a16:creationId xmlns:a16="http://schemas.microsoft.com/office/drawing/2014/main" id="{69E58603-9996-7742-8997-40EE4356CA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200" y="3319046"/>
              <a:ext cx="1066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OP</a:t>
              </a:r>
            </a:p>
          </p:txBody>
        </p:sp>
        <p:sp>
          <p:nvSpPr>
            <p:cNvPr id="233514" name="TextBox 47">
              <a:extLst>
                <a:ext uri="{FF2B5EF4-FFF2-40B4-BE49-F238E27FC236}">
                  <a16:creationId xmlns:a16="http://schemas.microsoft.com/office/drawing/2014/main" id="{202A0E42-81F1-4949-AEA6-68B27DAB00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05000" y="3319046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DR</a:t>
              </a:r>
            </a:p>
          </p:txBody>
        </p:sp>
        <p:sp>
          <p:nvSpPr>
            <p:cNvPr id="233515" name="TextBox 48">
              <a:extLst>
                <a:ext uri="{FF2B5EF4-FFF2-40B4-BE49-F238E27FC236}">
                  <a16:creationId xmlns:a16="http://schemas.microsoft.com/office/drawing/2014/main" id="{EC7C0934-8109-FC42-8095-F253CDDB5A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19400" y="3319046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SR</a:t>
              </a:r>
            </a:p>
          </p:txBody>
        </p:sp>
        <p:sp>
          <p:nvSpPr>
            <p:cNvPr id="233516" name="TextBox 49">
              <a:extLst>
                <a:ext uri="{FF2B5EF4-FFF2-40B4-BE49-F238E27FC236}">
                  <a16:creationId xmlns:a16="http://schemas.microsoft.com/office/drawing/2014/main" id="{45FEA38F-B1A4-F742-84CC-E80BAC5F7F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41900" y="3319046"/>
              <a:ext cx="13749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imm5</a:t>
              </a:r>
            </a:p>
          </p:txBody>
        </p:sp>
      </p:grpSp>
      <p:grpSp>
        <p:nvGrpSpPr>
          <p:cNvPr id="233481" name="Group 50">
            <a:extLst>
              <a:ext uri="{FF2B5EF4-FFF2-40B4-BE49-F238E27FC236}">
                <a16:creationId xmlns:a16="http://schemas.microsoft.com/office/drawing/2014/main" id="{4D0A61D0-0417-214D-970E-081076E84150}"/>
              </a:ext>
            </a:extLst>
          </p:cNvPr>
          <p:cNvGrpSpPr>
            <a:grpSpLocks/>
          </p:cNvGrpSpPr>
          <p:nvPr/>
        </p:nvGrpSpPr>
        <p:grpSpPr bwMode="auto">
          <a:xfrm>
            <a:off x="219075" y="4951413"/>
            <a:ext cx="4578350" cy="795337"/>
            <a:chOff x="838200" y="3319046"/>
            <a:chExt cx="4578600" cy="795754"/>
          </a:xfrm>
        </p:grpSpPr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CAC664B0-E5CA-9447-8201-0306FAFB8A08}"/>
                </a:ext>
              </a:extLst>
            </p:cNvPr>
            <p:cNvSpPr/>
            <p:nvPr/>
          </p:nvSpPr>
          <p:spPr bwMode="auto">
            <a:xfrm>
              <a:off x="838200" y="3657360"/>
              <a:ext cx="1079559" cy="457440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0 0 0 1</a:t>
              </a: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1134116E-E16E-3844-9696-5D57D3B4A85F}"/>
                </a:ext>
              </a:extLst>
            </p:cNvPr>
            <p:cNvSpPr/>
            <p:nvPr/>
          </p:nvSpPr>
          <p:spPr bwMode="auto">
            <a:xfrm>
              <a:off x="1905058" y="3657360"/>
              <a:ext cx="914450" cy="457440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0 0 1</a:t>
              </a: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0D590766-E455-4B48-B09C-7F6F99BC723D}"/>
                </a:ext>
              </a:extLst>
            </p:cNvPr>
            <p:cNvSpPr/>
            <p:nvPr/>
          </p:nvSpPr>
          <p:spPr bwMode="auto">
            <a:xfrm>
              <a:off x="2819508" y="3657360"/>
              <a:ext cx="914450" cy="457440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1 0 0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C88796F3-4406-2345-BCFC-2B8AA9B8B35D}"/>
                </a:ext>
              </a:extLst>
            </p:cNvPr>
            <p:cNvSpPr/>
            <p:nvPr/>
          </p:nvSpPr>
          <p:spPr bwMode="auto">
            <a:xfrm>
              <a:off x="3713320" y="3657360"/>
              <a:ext cx="328630" cy="457440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1</a:t>
              </a: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D3C923B8-7A6E-8B4E-B2AD-C0C701A8D43A}"/>
                </a:ext>
              </a:extLst>
            </p:cNvPr>
            <p:cNvSpPr/>
            <p:nvPr/>
          </p:nvSpPr>
          <p:spPr bwMode="auto">
            <a:xfrm>
              <a:off x="4041950" y="3657360"/>
              <a:ext cx="1374850" cy="457440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1 1 1 1 0</a:t>
              </a:r>
            </a:p>
          </p:txBody>
        </p:sp>
        <p:sp>
          <p:nvSpPr>
            <p:cNvPr id="233504" name="TextBox 56">
              <a:extLst>
                <a:ext uri="{FF2B5EF4-FFF2-40B4-BE49-F238E27FC236}">
                  <a16:creationId xmlns:a16="http://schemas.microsoft.com/office/drawing/2014/main" id="{C94630F8-82FF-D240-80FE-9CCA002D6F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200" y="3319046"/>
              <a:ext cx="1066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OP</a:t>
              </a:r>
            </a:p>
          </p:txBody>
        </p:sp>
        <p:sp>
          <p:nvSpPr>
            <p:cNvPr id="233505" name="TextBox 57">
              <a:extLst>
                <a:ext uri="{FF2B5EF4-FFF2-40B4-BE49-F238E27FC236}">
                  <a16:creationId xmlns:a16="http://schemas.microsoft.com/office/drawing/2014/main" id="{15CF22D6-FA08-C94B-B786-71FD38863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05000" y="3319046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DR</a:t>
              </a:r>
            </a:p>
          </p:txBody>
        </p:sp>
        <p:sp>
          <p:nvSpPr>
            <p:cNvPr id="233506" name="TextBox 58">
              <a:extLst>
                <a:ext uri="{FF2B5EF4-FFF2-40B4-BE49-F238E27FC236}">
                  <a16:creationId xmlns:a16="http://schemas.microsoft.com/office/drawing/2014/main" id="{C045F91E-5EA9-F44D-8349-7CA88875FA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19400" y="3319046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SR</a:t>
              </a:r>
            </a:p>
          </p:txBody>
        </p:sp>
        <p:sp>
          <p:nvSpPr>
            <p:cNvPr id="233507" name="TextBox 59">
              <a:extLst>
                <a:ext uri="{FF2B5EF4-FFF2-40B4-BE49-F238E27FC236}">
                  <a16:creationId xmlns:a16="http://schemas.microsoft.com/office/drawing/2014/main" id="{8F407798-5F7A-F349-B3F5-499E63FFBA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41900" y="3319046"/>
              <a:ext cx="13749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imm5</a:t>
              </a:r>
            </a:p>
          </p:txBody>
        </p:sp>
      </p:grpSp>
      <p:sp>
        <p:nvSpPr>
          <p:cNvPr id="233482" name="TextBox 64">
            <a:extLst>
              <a:ext uri="{FF2B5EF4-FFF2-40B4-BE49-F238E27FC236}">
                <a16:creationId xmlns:a16="http://schemas.microsoft.com/office/drawing/2014/main" id="{8583153D-AECD-5B46-B00F-FD426D28AB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5713413"/>
            <a:ext cx="35401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15</a:t>
            </a:r>
          </a:p>
        </p:txBody>
      </p:sp>
      <p:sp>
        <p:nvSpPr>
          <p:cNvPr id="233483" name="TextBox 64">
            <a:extLst>
              <a:ext uri="{FF2B5EF4-FFF2-40B4-BE49-F238E27FC236}">
                <a16:creationId xmlns:a16="http://schemas.microsoft.com/office/drawing/2014/main" id="{64D593ED-995E-1A47-AD51-3836B94B23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4075" y="5713413"/>
            <a:ext cx="376238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12</a:t>
            </a:r>
          </a:p>
        </p:txBody>
      </p:sp>
      <p:sp>
        <p:nvSpPr>
          <p:cNvPr id="233484" name="TextBox 64">
            <a:extLst>
              <a:ext uri="{FF2B5EF4-FFF2-40B4-BE49-F238E27FC236}">
                <a16:creationId xmlns:a16="http://schemas.microsoft.com/office/drawing/2014/main" id="{4967AD39-1D2C-944F-9564-090E149E1B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0175" y="5713413"/>
            <a:ext cx="35401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11</a:t>
            </a:r>
          </a:p>
        </p:txBody>
      </p:sp>
      <p:sp>
        <p:nvSpPr>
          <p:cNvPr id="233485" name="TextBox 64">
            <a:extLst>
              <a:ext uri="{FF2B5EF4-FFF2-40B4-BE49-F238E27FC236}">
                <a16:creationId xmlns:a16="http://schemas.microsoft.com/office/drawing/2014/main" id="{91E59425-D7AF-1F49-A936-74FDD0591D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0538" y="5713413"/>
            <a:ext cx="35401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9</a:t>
            </a:r>
          </a:p>
        </p:txBody>
      </p:sp>
      <p:sp>
        <p:nvSpPr>
          <p:cNvPr id="233486" name="TextBox 64">
            <a:extLst>
              <a:ext uri="{FF2B5EF4-FFF2-40B4-BE49-F238E27FC236}">
                <a16:creationId xmlns:a16="http://schemas.microsoft.com/office/drawing/2014/main" id="{788CEEAF-0B55-1345-8036-4856F669BB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4575" y="5713413"/>
            <a:ext cx="35401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8</a:t>
            </a:r>
          </a:p>
        </p:txBody>
      </p:sp>
      <p:sp>
        <p:nvSpPr>
          <p:cNvPr id="233487" name="TextBox 64">
            <a:extLst>
              <a:ext uri="{FF2B5EF4-FFF2-40B4-BE49-F238E27FC236}">
                <a16:creationId xmlns:a16="http://schemas.microsoft.com/office/drawing/2014/main" id="{3EABA094-C3C7-8547-97C1-794A33A946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0175" y="5713413"/>
            <a:ext cx="35401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6</a:t>
            </a:r>
          </a:p>
        </p:txBody>
      </p:sp>
      <p:sp>
        <p:nvSpPr>
          <p:cNvPr id="233488" name="TextBox 64">
            <a:extLst>
              <a:ext uri="{FF2B5EF4-FFF2-40B4-BE49-F238E27FC236}">
                <a16:creationId xmlns:a16="http://schemas.microsoft.com/office/drawing/2014/main" id="{18BA0C87-973B-B84C-B949-8A7746EC42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24350" y="5713413"/>
            <a:ext cx="35401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0</a:t>
            </a:r>
          </a:p>
        </p:txBody>
      </p:sp>
      <p:sp>
        <p:nvSpPr>
          <p:cNvPr id="233489" name="TextBox 64">
            <a:extLst>
              <a:ext uri="{FF2B5EF4-FFF2-40B4-BE49-F238E27FC236}">
                <a16:creationId xmlns:a16="http://schemas.microsoft.com/office/drawing/2014/main" id="{91B3C946-D833-174B-9390-39625A8548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1500" y="5713413"/>
            <a:ext cx="35401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5</a:t>
            </a:r>
          </a:p>
        </p:txBody>
      </p:sp>
      <p:sp>
        <p:nvSpPr>
          <p:cNvPr id="233490" name="TextBox 64">
            <a:extLst>
              <a:ext uri="{FF2B5EF4-FFF2-40B4-BE49-F238E27FC236}">
                <a16:creationId xmlns:a16="http://schemas.microsoft.com/office/drawing/2014/main" id="{7825C195-219F-4347-9F2F-8FB8C5EA0F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2825" y="5713413"/>
            <a:ext cx="35401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4</a:t>
            </a:r>
          </a:p>
        </p:txBody>
      </p:sp>
      <p:grpSp>
        <p:nvGrpSpPr>
          <p:cNvPr id="233491" name="Group 3">
            <a:extLst>
              <a:ext uri="{FF2B5EF4-FFF2-40B4-BE49-F238E27FC236}">
                <a16:creationId xmlns:a16="http://schemas.microsoft.com/office/drawing/2014/main" id="{29AC38AA-A6E9-E040-8A1F-C7C64A0BB9CE}"/>
              </a:ext>
            </a:extLst>
          </p:cNvPr>
          <p:cNvGrpSpPr>
            <a:grpSpLocks/>
          </p:cNvGrpSpPr>
          <p:nvPr/>
        </p:nvGrpSpPr>
        <p:grpSpPr bwMode="auto">
          <a:xfrm>
            <a:off x="4686300" y="1608138"/>
            <a:ext cx="4381500" cy="4105275"/>
            <a:chOff x="4686300" y="1381211"/>
            <a:chExt cx="4381500" cy="4105189"/>
          </a:xfrm>
        </p:grpSpPr>
        <p:pic>
          <p:nvPicPr>
            <p:cNvPr id="233492" name="Picture 2">
              <a:extLst>
                <a:ext uri="{FF2B5EF4-FFF2-40B4-BE49-F238E27FC236}">
                  <a16:creationId xmlns:a16="http://schemas.microsoft.com/office/drawing/2014/main" id="{1B6CAEEE-B255-B546-A20C-C565592D55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86300" y="1381211"/>
              <a:ext cx="4381500" cy="41051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3493" name="Text Placeholder 7">
              <a:extLst>
                <a:ext uri="{FF2B5EF4-FFF2-40B4-BE49-F238E27FC236}">
                  <a16:creationId xmlns:a16="http://schemas.microsoft.com/office/drawing/2014/main" id="{00B0A041-FD08-F24D-9B84-9757F5C7922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524223" y="1444608"/>
              <a:ext cx="1161247" cy="321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1383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5955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0527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5099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buFont typeface="Wingdings" pitchFamily="2" charset="2"/>
                <a:buNone/>
              </a:pPr>
              <a:r>
                <a:rPr lang="en-US" altLang="en-US" sz="1400">
                  <a:solidFill>
                    <a:srgbClr val="0432FF"/>
                  </a:solidFill>
                </a:rPr>
                <a:t>Register file</a:t>
              </a:r>
              <a:endParaRPr lang="de-CH" altLang="en-US" sz="1400">
                <a:solidFill>
                  <a:srgbClr val="0432FF"/>
                </a:solidFill>
              </a:endParaRPr>
            </a:p>
          </p:txBody>
        </p:sp>
        <p:sp>
          <p:nvSpPr>
            <p:cNvPr id="233494" name="Text Placeholder 7">
              <a:extLst>
                <a:ext uri="{FF2B5EF4-FFF2-40B4-BE49-F238E27FC236}">
                  <a16:creationId xmlns:a16="http://schemas.microsoft.com/office/drawing/2014/main" id="{5BE5F5BD-B881-1D43-A33A-5C05066A03E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161477" y="2579196"/>
              <a:ext cx="652854" cy="321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1383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5955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0527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5099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buFont typeface="Wingdings" pitchFamily="2" charset="2"/>
                <a:buNone/>
              </a:pPr>
              <a:r>
                <a:rPr lang="en-US" altLang="en-US" sz="1400">
                  <a:solidFill>
                    <a:srgbClr val="0432FF"/>
                  </a:solidFill>
                </a:rPr>
                <a:t>SR</a:t>
              </a:r>
              <a:endParaRPr lang="de-CH" altLang="en-US" sz="1400">
                <a:solidFill>
                  <a:srgbClr val="0432FF"/>
                </a:solidFill>
              </a:endParaRPr>
            </a:p>
          </p:txBody>
        </p:sp>
        <p:sp>
          <p:nvSpPr>
            <p:cNvPr id="233495" name="Text Placeholder 7">
              <a:extLst>
                <a:ext uri="{FF2B5EF4-FFF2-40B4-BE49-F238E27FC236}">
                  <a16:creationId xmlns:a16="http://schemas.microsoft.com/office/drawing/2014/main" id="{0A3F1084-83CD-B642-85D8-339840F881A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161477" y="1899832"/>
              <a:ext cx="652854" cy="321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1383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5955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0527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5099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buFont typeface="Wingdings" pitchFamily="2" charset="2"/>
                <a:buNone/>
              </a:pPr>
              <a:r>
                <a:rPr lang="en-US" altLang="en-US" sz="1400">
                  <a:solidFill>
                    <a:srgbClr val="0432FF"/>
                  </a:solidFill>
                </a:rPr>
                <a:t>DR</a:t>
              </a:r>
              <a:endParaRPr lang="de-CH" altLang="en-US" sz="1400">
                <a:solidFill>
                  <a:srgbClr val="0432FF"/>
                </a:solidFill>
              </a:endParaRPr>
            </a:p>
          </p:txBody>
        </p:sp>
        <p:sp>
          <p:nvSpPr>
            <p:cNvPr id="233496" name="Text Placeholder 7">
              <a:extLst>
                <a:ext uri="{FF2B5EF4-FFF2-40B4-BE49-F238E27FC236}">
                  <a16:creationId xmlns:a16="http://schemas.microsoft.com/office/drawing/2014/main" id="{5E1768C5-1FBE-C846-99DA-B9310AB70B0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524223" y="4893588"/>
              <a:ext cx="652854" cy="500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1383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5955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0527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5099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buFont typeface="Wingdings" pitchFamily="2" charset="2"/>
                <a:buNone/>
              </a:pPr>
              <a:r>
                <a:rPr lang="en-US" altLang="en-US" sz="1400">
                  <a:solidFill>
                    <a:srgbClr val="0432FF"/>
                  </a:solidFill>
                </a:rPr>
                <a:t>From FSM</a:t>
              </a:r>
              <a:endParaRPr lang="de-CH" altLang="en-US" sz="1400">
                <a:solidFill>
                  <a:srgbClr val="0432FF"/>
                </a:solidFill>
              </a:endParaRPr>
            </a:p>
          </p:txBody>
        </p:sp>
        <p:sp>
          <p:nvSpPr>
            <p:cNvPr id="233497" name="Text Placeholder 7">
              <a:extLst>
                <a:ext uri="{FF2B5EF4-FFF2-40B4-BE49-F238E27FC236}">
                  <a16:creationId xmlns:a16="http://schemas.microsoft.com/office/drawing/2014/main" id="{9C22781E-9B37-F448-9EFE-CDC81FC56A1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873751" y="2193114"/>
              <a:ext cx="1755649" cy="321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1383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5955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0527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5099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buFont typeface="Wingdings" pitchFamily="2" charset="2"/>
                <a:buNone/>
              </a:pPr>
              <a:r>
                <a:rPr lang="en-US" altLang="en-US" sz="1400">
                  <a:solidFill>
                    <a:srgbClr val="0432FF"/>
                  </a:solidFill>
                </a:rPr>
                <a:t>Instruction register</a:t>
              </a:r>
              <a:endParaRPr lang="de-CH" altLang="en-US" sz="1400">
                <a:solidFill>
                  <a:srgbClr val="0432FF"/>
                </a:solidFill>
              </a:endParaRPr>
            </a:p>
          </p:txBody>
        </p:sp>
        <p:sp>
          <p:nvSpPr>
            <p:cNvPr id="233498" name="Text Placeholder 7">
              <a:extLst>
                <a:ext uri="{FF2B5EF4-FFF2-40B4-BE49-F238E27FC236}">
                  <a16:creationId xmlns:a16="http://schemas.microsoft.com/office/drawing/2014/main" id="{1778168F-C26D-4A43-82C1-FF6302B7CE4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36295" y="2895600"/>
              <a:ext cx="874105" cy="500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1383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5955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0527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5099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buFont typeface="Wingdings" pitchFamily="2" charset="2"/>
                <a:buNone/>
              </a:pPr>
              <a:r>
                <a:rPr lang="en-US" altLang="en-US" sz="1400">
                  <a:solidFill>
                    <a:srgbClr val="0432FF"/>
                  </a:solidFill>
                </a:rPr>
                <a:t>Sign-extend</a:t>
              </a:r>
              <a:endParaRPr lang="de-CH" altLang="en-US" sz="1400">
                <a:solidFill>
                  <a:srgbClr val="0432FF"/>
                </a:solidFill>
              </a:endParaRPr>
            </a:p>
          </p:txBody>
        </p:sp>
      </p:grpSp>
    </p:spTree>
  </p:cSld>
  <p:clrMapOvr>
    <a:masterClrMapping/>
  </p:clrMapOvr>
  <p:transition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1" name="Title 4">
            <a:extLst>
              <a:ext uri="{FF2B5EF4-FFF2-40B4-BE49-F238E27FC236}">
                <a16:creationId xmlns:a16="http://schemas.microsoft.com/office/drawing/2014/main" id="{5C5AD12C-C572-8545-A752-6D02198930D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80772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Single-Cycle Datapath for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 i="1">
                <a:ea typeface="ＭＳ Ｐゴシック" panose="020B0600070205080204" pitchFamily="34" charset="-128"/>
              </a:rPr>
              <a:t>Data Movement Instructions</a:t>
            </a:r>
          </a:p>
        </p:txBody>
      </p:sp>
      <p:sp>
        <p:nvSpPr>
          <p:cNvPr id="235522" name="Subtitle 5">
            <a:extLst>
              <a:ext uri="{FF2B5EF4-FFF2-40B4-BE49-F238E27FC236}">
                <a16:creationId xmlns:a16="http://schemas.microsoft.com/office/drawing/2014/main" id="{FF11E8B4-EF59-C047-8C6D-C9F2532B701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5" name="Content Placeholder 2">
            <a:extLst>
              <a:ext uri="{FF2B5EF4-FFF2-40B4-BE49-F238E27FC236}">
                <a16:creationId xmlns:a16="http://schemas.microsoft.com/office/drawing/2014/main" id="{A483D468-B4A8-DB46-B627-FED665CCF84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Load 4-byte word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Semantics</a:t>
            </a:r>
          </a:p>
        </p:txBody>
      </p:sp>
      <p:sp>
        <p:nvSpPr>
          <p:cNvPr id="236546" name="Title 1">
            <a:extLst>
              <a:ext uri="{FF2B5EF4-FFF2-40B4-BE49-F238E27FC236}">
                <a16:creationId xmlns:a16="http://schemas.microsoft.com/office/drawing/2014/main" id="{D2F45343-F8B4-D148-BFF8-B724B68B2BC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Load Instructions</a:t>
            </a:r>
          </a:p>
        </p:txBody>
      </p:sp>
      <p:sp>
        <p:nvSpPr>
          <p:cNvPr id="236547" name="Slide Number Placeholder 3">
            <a:extLst>
              <a:ext uri="{FF2B5EF4-FFF2-40B4-BE49-F238E27FC236}">
                <a16:creationId xmlns:a16="http://schemas.microsoft.com/office/drawing/2014/main" id="{5C05DABB-69C4-334E-800D-22FA6845B09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8C9C6DFF-701E-6648-BFED-C237C986C210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73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236548" name="Group 28">
            <a:extLst>
              <a:ext uri="{FF2B5EF4-FFF2-40B4-BE49-F238E27FC236}">
                <a16:creationId xmlns:a16="http://schemas.microsoft.com/office/drawing/2014/main" id="{02117E91-9BD7-EA4F-BB2E-F3CFCF8E4587}"/>
              </a:ext>
            </a:extLst>
          </p:cNvPr>
          <p:cNvGrpSpPr>
            <a:grpSpLocks/>
          </p:cNvGrpSpPr>
          <p:nvPr/>
        </p:nvGrpSpPr>
        <p:grpSpPr bwMode="auto">
          <a:xfrm>
            <a:off x="1670050" y="2846388"/>
            <a:ext cx="5803900" cy="811212"/>
            <a:chOff x="838200" y="3304004"/>
            <a:chExt cx="5804400" cy="810796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564172A2-6B7E-0D4D-B62A-7328B6F6AE88}"/>
                </a:ext>
              </a:extLst>
            </p:cNvPr>
            <p:cNvSpPr/>
            <p:nvPr/>
          </p:nvSpPr>
          <p:spPr bwMode="auto">
            <a:xfrm>
              <a:off x="838200" y="3657834"/>
              <a:ext cx="1079593" cy="456966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 err="1">
                  <a:ea typeface="ＭＳ Ｐゴシック" charset="-128"/>
                </a:rPr>
                <a:t>lw</a:t>
              </a:r>
              <a:r>
                <a:rPr lang="en-US" dirty="0">
                  <a:ea typeface="ＭＳ Ｐゴシック" charset="-128"/>
                </a:rPr>
                <a:t> (35)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6649100C-0736-FD47-88EE-742486001818}"/>
                </a:ext>
              </a:extLst>
            </p:cNvPr>
            <p:cNvSpPr/>
            <p:nvPr/>
          </p:nvSpPr>
          <p:spPr bwMode="auto">
            <a:xfrm>
              <a:off x="1905092" y="3657834"/>
              <a:ext cx="914479" cy="456966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base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7CD7EAE-B5BF-F349-88AB-F98E85E54B2B}"/>
                </a:ext>
              </a:extLst>
            </p:cNvPr>
            <p:cNvSpPr/>
            <p:nvPr/>
          </p:nvSpPr>
          <p:spPr bwMode="auto">
            <a:xfrm>
              <a:off x="2819571" y="3657834"/>
              <a:ext cx="914479" cy="456966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 err="1">
                  <a:ea typeface="ＭＳ Ｐゴシック" charset="-128"/>
                </a:rPr>
                <a:t>rt</a:t>
              </a:r>
              <a:endParaRPr lang="en-US" dirty="0">
                <a:ea typeface="ＭＳ Ｐゴシック" charset="-128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F848A3FE-26F6-7C4F-9372-C833BB6AFDFD}"/>
                </a:ext>
              </a:extLst>
            </p:cNvPr>
            <p:cNvSpPr/>
            <p:nvPr/>
          </p:nvSpPr>
          <p:spPr bwMode="auto">
            <a:xfrm>
              <a:off x="3734049" y="3657834"/>
              <a:ext cx="2908551" cy="456966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offset</a:t>
              </a:r>
            </a:p>
          </p:txBody>
        </p:sp>
        <p:sp>
          <p:nvSpPr>
            <p:cNvPr id="236566" name="TextBox 2">
              <a:extLst>
                <a:ext uri="{FF2B5EF4-FFF2-40B4-BE49-F238E27FC236}">
                  <a16:creationId xmlns:a16="http://schemas.microsoft.com/office/drawing/2014/main" id="{DDC09B66-BE39-AA4D-BA47-4A799BC7E7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200" y="3304004"/>
              <a:ext cx="1066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op</a:t>
              </a:r>
            </a:p>
          </p:txBody>
        </p:sp>
        <p:sp>
          <p:nvSpPr>
            <p:cNvPr id="236567" name="TextBox 35">
              <a:extLst>
                <a:ext uri="{FF2B5EF4-FFF2-40B4-BE49-F238E27FC236}">
                  <a16:creationId xmlns:a16="http://schemas.microsoft.com/office/drawing/2014/main" id="{D0E499B2-9883-2041-9208-F1481DFB4F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05000" y="3304004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rs=base</a:t>
              </a:r>
            </a:p>
          </p:txBody>
        </p:sp>
        <p:sp>
          <p:nvSpPr>
            <p:cNvPr id="236568" name="TextBox 36">
              <a:extLst>
                <a:ext uri="{FF2B5EF4-FFF2-40B4-BE49-F238E27FC236}">
                  <a16:creationId xmlns:a16="http://schemas.microsoft.com/office/drawing/2014/main" id="{3A217549-1AA2-FF47-B5A5-44A8469CB8C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19400" y="3304004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rt</a:t>
              </a:r>
            </a:p>
          </p:txBody>
        </p:sp>
        <p:sp>
          <p:nvSpPr>
            <p:cNvPr id="236569" name="TextBox 40">
              <a:extLst>
                <a:ext uri="{FF2B5EF4-FFF2-40B4-BE49-F238E27FC236}">
                  <a16:creationId xmlns:a16="http://schemas.microsoft.com/office/drawing/2014/main" id="{092EBAE4-1891-5446-8F8E-B040E9BC79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33800" y="3304004"/>
              <a:ext cx="2908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imm=offset</a:t>
              </a:r>
            </a:p>
          </p:txBody>
        </p:sp>
      </p:grpSp>
      <p:sp>
        <p:nvSpPr>
          <p:cNvPr id="46" name="Content Placeholder 5">
            <a:extLst>
              <a:ext uri="{FF2B5EF4-FFF2-40B4-BE49-F238E27FC236}">
                <a16:creationId xmlns:a16="http://schemas.microsoft.com/office/drawing/2014/main" id="{A6FF6359-574E-C347-AC94-0A14261B71B1}"/>
              </a:ext>
            </a:extLst>
          </p:cNvPr>
          <p:cNvSpPr txBox="1">
            <a:spLocks/>
          </p:cNvSpPr>
          <p:nvPr/>
        </p:nvSpPr>
        <p:spPr bwMode="auto">
          <a:xfrm>
            <a:off x="2081213" y="1905000"/>
            <a:ext cx="5157787" cy="4508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lw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  $s3, 8($s0)  </a:t>
            </a:r>
            <a:r>
              <a:rPr lang="de-CH" dirty="0">
                <a:solidFill>
                  <a:schemeClr val="accent3">
                    <a:lumMod val="50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#$s0=</a:t>
            </a:r>
            <a:r>
              <a:rPr lang="de-CH" b="1" dirty="0" err="1">
                <a:solidFill>
                  <a:schemeClr val="accent3">
                    <a:lumMod val="50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rs</a:t>
            </a:r>
            <a:r>
              <a:rPr lang="de-CH" dirty="0">
                <a:solidFill>
                  <a:schemeClr val="accent3">
                    <a:lumMod val="50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, $s3=</a:t>
            </a:r>
            <a:r>
              <a:rPr lang="de-CH" b="1" dirty="0" err="1">
                <a:solidFill>
                  <a:schemeClr val="accent3">
                    <a:lumMod val="50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rt</a:t>
            </a:r>
            <a:endParaRPr lang="de-CH" b="1" dirty="0">
              <a:solidFill>
                <a:schemeClr val="accent3">
                  <a:lumMod val="50000"/>
                </a:schemeClr>
              </a:solidFill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236550" name="Text Placeholder 7">
            <a:extLst>
              <a:ext uri="{FF2B5EF4-FFF2-40B4-BE49-F238E27FC236}">
                <a16:creationId xmlns:a16="http://schemas.microsoft.com/office/drawing/2014/main" id="{FEB91629-C575-C34B-A553-C178921487F0}"/>
              </a:ext>
            </a:extLst>
          </p:cNvPr>
          <p:cNvSpPr txBox="1">
            <a:spLocks/>
          </p:cNvSpPr>
          <p:nvPr/>
        </p:nvSpPr>
        <p:spPr bwMode="auto">
          <a:xfrm>
            <a:off x="2073275" y="14478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MIPS assembly</a:t>
            </a:r>
            <a:endParaRPr lang="de-CH" altLang="en-US" sz="2000"/>
          </a:p>
        </p:txBody>
      </p:sp>
      <p:sp>
        <p:nvSpPr>
          <p:cNvPr id="236551" name="Text Placeholder 7">
            <a:extLst>
              <a:ext uri="{FF2B5EF4-FFF2-40B4-BE49-F238E27FC236}">
                <a16:creationId xmlns:a16="http://schemas.microsoft.com/office/drawing/2014/main" id="{CCA87B5A-27DF-E449-85C5-648B735E5272}"/>
              </a:ext>
            </a:extLst>
          </p:cNvPr>
          <p:cNvSpPr txBox="1">
            <a:spLocks/>
          </p:cNvSpPr>
          <p:nvPr/>
        </p:nvSpPr>
        <p:spPr bwMode="auto">
          <a:xfrm>
            <a:off x="1692275" y="2465388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Machine Encoding</a:t>
            </a:r>
            <a:endParaRPr lang="de-CH" altLang="en-US" sz="2000"/>
          </a:p>
        </p:txBody>
      </p:sp>
      <p:sp>
        <p:nvSpPr>
          <p:cNvPr id="236552" name="TextBox 48">
            <a:extLst>
              <a:ext uri="{FF2B5EF4-FFF2-40B4-BE49-F238E27FC236}">
                <a16:creationId xmlns:a16="http://schemas.microsoft.com/office/drawing/2014/main" id="{14C0E8EA-7FC0-B245-ABE0-81CA1418E1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96200" y="3048000"/>
            <a:ext cx="12350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3200">
                <a:solidFill>
                  <a:schemeClr val="tx2"/>
                </a:solidFill>
                <a:latin typeface="Garamond" panose="02020404030301010803" pitchFamily="18" charset="0"/>
              </a:rPr>
              <a:t>I-Type</a:t>
            </a:r>
          </a:p>
        </p:txBody>
      </p:sp>
      <p:sp>
        <p:nvSpPr>
          <p:cNvPr id="236553" name="TextBox 64">
            <a:extLst>
              <a:ext uri="{FF2B5EF4-FFF2-40B4-BE49-F238E27FC236}">
                <a16:creationId xmlns:a16="http://schemas.microsoft.com/office/drawing/2014/main" id="{446D00C8-FF07-E84D-BCC9-66310E5C41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7875" y="3654425"/>
            <a:ext cx="35401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15</a:t>
            </a:r>
          </a:p>
        </p:txBody>
      </p:sp>
      <p:sp>
        <p:nvSpPr>
          <p:cNvPr id="236554" name="TextBox 64">
            <a:extLst>
              <a:ext uri="{FF2B5EF4-FFF2-40B4-BE49-F238E27FC236}">
                <a16:creationId xmlns:a16="http://schemas.microsoft.com/office/drawing/2014/main" id="{7CF7655F-3EEF-C540-B763-A8F6F65DA7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3651250"/>
            <a:ext cx="35401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0</a:t>
            </a:r>
          </a:p>
        </p:txBody>
      </p:sp>
      <p:sp>
        <p:nvSpPr>
          <p:cNvPr id="236555" name="TextBox 64">
            <a:extLst>
              <a:ext uri="{FF2B5EF4-FFF2-40B4-BE49-F238E27FC236}">
                <a16:creationId xmlns:a16="http://schemas.microsoft.com/office/drawing/2014/main" id="{14FD7AA4-B537-CA46-B24F-67A043AB5F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1475" y="3654425"/>
            <a:ext cx="35401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16</a:t>
            </a:r>
          </a:p>
        </p:txBody>
      </p:sp>
      <p:sp>
        <p:nvSpPr>
          <p:cNvPr id="236556" name="TextBox 64">
            <a:extLst>
              <a:ext uri="{FF2B5EF4-FFF2-40B4-BE49-F238E27FC236}">
                <a16:creationId xmlns:a16="http://schemas.microsoft.com/office/drawing/2014/main" id="{C267265E-8221-E847-9475-01F62551F8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00" y="3654425"/>
            <a:ext cx="35401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20</a:t>
            </a:r>
          </a:p>
        </p:txBody>
      </p:sp>
      <p:sp>
        <p:nvSpPr>
          <p:cNvPr id="236557" name="TextBox 64">
            <a:extLst>
              <a:ext uri="{FF2B5EF4-FFF2-40B4-BE49-F238E27FC236}">
                <a16:creationId xmlns:a16="http://schemas.microsoft.com/office/drawing/2014/main" id="{B9B55FEB-2B66-424C-B901-67753A5497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5488" y="3654425"/>
            <a:ext cx="35401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21</a:t>
            </a:r>
          </a:p>
        </p:txBody>
      </p:sp>
      <p:sp>
        <p:nvSpPr>
          <p:cNvPr id="236558" name="TextBox 64">
            <a:extLst>
              <a:ext uri="{FF2B5EF4-FFF2-40B4-BE49-F238E27FC236}">
                <a16:creationId xmlns:a16="http://schemas.microsoft.com/office/drawing/2014/main" id="{456E3B8D-E707-954B-99E3-2DADC1CA5A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9550" y="3641725"/>
            <a:ext cx="35401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25</a:t>
            </a:r>
          </a:p>
        </p:txBody>
      </p:sp>
      <p:sp>
        <p:nvSpPr>
          <p:cNvPr id="236559" name="TextBox 64">
            <a:extLst>
              <a:ext uri="{FF2B5EF4-FFF2-40B4-BE49-F238E27FC236}">
                <a16:creationId xmlns:a16="http://schemas.microsoft.com/office/drawing/2014/main" id="{45385CB9-1AE7-7246-86FD-E8C396E019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3625" y="3648075"/>
            <a:ext cx="35401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26</a:t>
            </a:r>
          </a:p>
        </p:txBody>
      </p:sp>
      <p:sp>
        <p:nvSpPr>
          <p:cNvPr id="236560" name="TextBox 64">
            <a:extLst>
              <a:ext uri="{FF2B5EF4-FFF2-40B4-BE49-F238E27FC236}">
                <a16:creationId xmlns:a16="http://schemas.microsoft.com/office/drawing/2014/main" id="{EB05574E-1625-C243-AF32-20C25A7CBC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9738" y="3636963"/>
            <a:ext cx="35401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31</a:t>
            </a:r>
          </a:p>
        </p:txBody>
      </p:sp>
      <p:sp>
        <p:nvSpPr>
          <p:cNvPr id="236561" name="TextBox 54">
            <a:extLst>
              <a:ext uri="{FF2B5EF4-FFF2-40B4-BE49-F238E27FC236}">
                <a16:creationId xmlns:a16="http://schemas.microsoft.com/office/drawing/2014/main" id="{8A010B7B-E203-F34D-90D6-BF5EA7F589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5063" y="4910138"/>
            <a:ext cx="4838700" cy="135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200">
                <a:solidFill>
                  <a:srgbClr val="00B050"/>
                </a:solidFill>
              </a:rPr>
              <a:t>if MEM[PC] == lw rt offset</a:t>
            </a:r>
            <a:r>
              <a:rPr lang="en-US" altLang="en-US" sz="2200" baseline="-25000">
                <a:solidFill>
                  <a:srgbClr val="00B050"/>
                </a:solidFill>
              </a:rPr>
              <a:t>16</a:t>
            </a:r>
            <a:r>
              <a:rPr lang="en-US" altLang="en-US" sz="2200">
                <a:solidFill>
                  <a:srgbClr val="00B050"/>
                </a:solidFill>
              </a:rPr>
              <a:t> (base)</a:t>
            </a:r>
          </a:p>
          <a:p>
            <a:r>
              <a:rPr lang="en-US" altLang="en-US" sz="2000">
                <a:solidFill>
                  <a:srgbClr val="00B050"/>
                </a:solidFill>
                <a:sym typeface="Symbol" pitchFamily="2" charset="2"/>
              </a:rPr>
              <a:t>	PC  PC + 4</a:t>
            </a:r>
          </a:p>
          <a:p>
            <a:pPr>
              <a:buFont typeface="Wingdings" pitchFamily="2" charset="2"/>
              <a:buNone/>
            </a:pPr>
            <a:r>
              <a:rPr lang="en-US" altLang="en-US" sz="2000">
                <a:solidFill>
                  <a:srgbClr val="00B050"/>
                </a:solidFill>
              </a:rPr>
              <a:t>	EA = sign-extend(offset) + GPR(base)</a:t>
            </a:r>
          </a:p>
          <a:p>
            <a:pPr>
              <a:buFont typeface="Wingdings" pitchFamily="2" charset="2"/>
              <a:buNone/>
            </a:pPr>
            <a:r>
              <a:rPr lang="en-US" altLang="en-US" sz="2000">
                <a:solidFill>
                  <a:srgbClr val="00B050"/>
                </a:solidFill>
              </a:rPr>
              <a:t>	GPR[rt] </a:t>
            </a:r>
            <a:r>
              <a:rPr lang="en-US" altLang="en-US" sz="2000">
                <a:solidFill>
                  <a:srgbClr val="00B050"/>
                </a:solidFill>
                <a:sym typeface="Symbol" pitchFamily="2" charset="2"/>
              </a:rPr>
              <a:t> </a:t>
            </a:r>
            <a:r>
              <a:rPr lang="en-US" altLang="en-US" sz="2000">
                <a:solidFill>
                  <a:srgbClr val="00B050"/>
                </a:solidFill>
              </a:rPr>
              <a:t>MEM[ translate(EA) ] 	</a:t>
            </a:r>
            <a:endParaRPr lang="en-US" altLang="en-US" sz="2000">
              <a:solidFill>
                <a:srgbClr val="00B050"/>
              </a:solidFill>
              <a:sym typeface="Symbol" pitchFamily="2" charset="2"/>
            </a:endParaRPr>
          </a:p>
        </p:txBody>
      </p:sp>
    </p:spTree>
  </p:cSld>
  <p:clrMapOvr>
    <a:masterClrMapping/>
  </p:clrMapOvr>
  <p:transition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3" name="Title 1">
            <a:extLst>
              <a:ext uri="{FF2B5EF4-FFF2-40B4-BE49-F238E27FC236}">
                <a16:creationId xmlns:a16="http://schemas.microsoft.com/office/drawing/2014/main" id="{98AE3365-86D8-F54A-89D3-B2717A2C939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LW Datapath</a:t>
            </a:r>
          </a:p>
        </p:txBody>
      </p:sp>
      <p:sp>
        <p:nvSpPr>
          <p:cNvPr id="238594" name="Content Placeholder 2">
            <a:extLst>
              <a:ext uri="{FF2B5EF4-FFF2-40B4-BE49-F238E27FC236}">
                <a16:creationId xmlns:a16="http://schemas.microsoft.com/office/drawing/2014/main" id="{A11BFBBE-FFAD-F44D-9C9F-C1450047E33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38595" name="Slide Number Placeholder 3">
            <a:extLst>
              <a:ext uri="{FF2B5EF4-FFF2-40B4-BE49-F238E27FC236}">
                <a16:creationId xmlns:a16="http://schemas.microsoft.com/office/drawing/2014/main" id="{33CA38B2-597E-0C42-B664-174102D9563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00B1789F-1FE7-DE4B-80B6-915547A24C66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74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238596" name="Picture 3" descr="F0505">
            <a:extLst>
              <a:ext uri="{FF2B5EF4-FFF2-40B4-BE49-F238E27FC236}">
                <a16:creationId xmlns:a16="http://schemas.microsoft.com/office/drawing/2014/main" id="{76E293BE-2782-A449-ABDC-0B3A27F370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371600"/>
            <a:ext cx="2978150" cy="259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8597" name="Picture 4" descr="F0509">
            <a:extLst>
              <a:ext uri="{FF2B5EF4-FFF2-40B4-BE49-F238E27FC236}">
                <a16:creationId xmlns:a16="http://schemas.microsoft.com/office/drawing/2014/main" id="{DE816B89-52EE-1949-A3C2-019851F00A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3" r="31990"/>
          <a:stretch>
            <a:fillRect/>
          </a:stretch>
        </p:blipFill>
        <p:spPr bwMode="auto">
          <a:xfrm>
            <a:off x="2782888" y="2547938"/>
            <a:ext cx="3308350" cy="256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8598" name="Group 5">
            <a:extLst>
              <a:ext uri="{FF2B5EF4-FFF2-40B4-BE49-F238E27FC236}">
                <a16:creationId xmlns:a16="http://schemas.microsoft.com/office/drawing/2014/main" id="{3472E0F5-523E-0B42-A567-D6585D21166E}"/>
              </a:ext>
            </a:extLst>
          </p:cNvPr>
          <p:cNvGrpSpPr>
            <a:grpSpLocks/>
          </p:cNvGrpSpPr>
          <p:nvPr/>
        </p:nvGrpSpPr>
        <p:grpSpPr bwMode="auto">
          <a:xfrm>
            <a:off x="4640263" y="3613150"/>
            <a:ext cx="1506537" cy="484188"/>
            <a:chOff x="3840" y="2676"/>
            <a:chExt cx="1104" cy="348"/>
          </a:xfrm>
        </p:grpSpPr>
        <p:sp>
          <p:nvSpPr>
            <p:cNvPr id="238628" name="Line 6">
              <a:extLst>
                <a:ext uri="{FF2B5EF4-FFF2-40B4-BE49-F238E27FC236}">
                  <a16:creationId xmlns:a16="http://schemas.microsoft.com/office/drawing/2014/main" id="{DC692AAC-E940-7C47-B5ED-01D5243446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72" y="3000"/>
              <a:ext cx="972" cy="24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8629" name="Line 7">
              <a:extLst>
                <a:ext uri="{FF2B5EF4-FFF2-40B4-BE49-F238E27FC236}">
                  <a16:creationId xmlns:a16="http://schemas.microsoft.com/office/drawing/2014/main" id="{13AD277F-CE5E-0A4A-8D0B-52773BD7C05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58" y="2676"/>
              <a:ext cx="0" cy="336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8630" name="Line 8">
              <a:extLst>
                <a:ext uri="{FF2B5EF4-FFF2-40B4-BE49-F238E27FC236}">
                  <a16:creationId xmlns:a16="http://schemas.microsoft.com/office/drawing/2014/main" id="{B4D8553D-377A-484D-9BF4-C1D6BE1AB4D7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3891" y="2955"/>
              <a:ext cx="0" cy="102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38599" name="Freeform 9">
            <a:extLst>
              <a:ext uri="{FF2B5EF4-FFF2-40B4-BE49-F238E27FC236}">
                <a16:creationId xmlns:a16="http://schemas.microsoft.com/office/drawing/2014/main" id="{0200D1E5-48DE-064A-9631-6E05740FFAE3}"/>
              </a:ext>
            </a:extLst>
          </p:cNvPr>
          <p:cNvSpPr>
            <a:spLocks/>
          </p:cNvSpPr>
          <p:nvPr/>
        </p:nvSpPr>
        <p:spPr bwMode="auto">
          <a:xfrm>
            <a:off x="4846638" y="3371850"/>
            <a:ext cx="131762" cy="533400"/>
          </a:xfrm>
          <a:custGeom>
            <a:avLst/>
            <a:gdLst>
              <a:gd name="T0" fmla="*/ 2147483646 w 290"/>
              <a:gd name="T1" fmla="*/ 0 h 768"/>
              <a:gd name="T2" fmla="*/ 2147483646 w 290"/>
              <a:gd name="T3" fmla="*/ 2147483646 h 768"/>
              <a:gd name="T4" fmla="*/ 2147483646 w 290"/>
              <a:gd name="T5" fmla="*/ 2147483646 h 768"/>
              <a:gd name="T6" fmla="*/ 2147483646 w 290"/>
              <a:gd name="T7" fmla="*/ 2147483646 h 768"/>
              <a:gd name="T8" fmla="*/ 2147483646 w 290"/>
              <a:gd name="T9" fmla="*/ 2147483646 h 768"/>
              <a:gd name="T10" fmla="*/ 2147483646 w 290"/>
              <a:gd name="T11" fmla="*/ 2147483646 h 768"/>
              <a:gd name="T12" fmla="*/ 2147483646 w 290"/>
              <a:gd name="T13" fmla="*/ 2147483646 h 768"/>
              <a:gd name="T14" fmla="*/ 2147483646 w 290"/>
              <a:gd name="T15" fmla="*/ 2147483646 h 768"/>
              <a:gd name="T16" fmla="*/ 2147483646 w 290"/>
              <a:gd name="T17" fmla="*/ 2147483646 h 768"/>
              <a:gd name="T18" fmla="*/ 2147483646 w 290"/>
              <a:gd name="T19" fmla="*/ 2147483646 h 768"/>
              <a:gd name="T20" fmla="*/ 2147483646 w 290"/>
              <a:gd name="T21" fmla="*/ 2147483646 h 768"/>
              <a:gd name="T22" fmla="*/ 2147483646 w 290"/>
              <a:gd name="T23" fmla="*/ 2147483646 h 768"/>
              <a:gd name="T24" fmla="*/ 0 w 290"/>
              <a:gd name="T25" fmla="*/ 2147483646 h 768"/>
              <a:gd name="T26" fmla="*/ 2147483646 w 290"/>
              <a:gd name="T27" fmla="*/ 2147483646 h 768"/>
              <a:gd name="T28" fmla="*/ 0 w 290"/>
              <a:gd name="T29" fmla="*/ 2147483646 h 768"/>
              <a:gd name="T30" fmla="*/ 0 w 290"/>
              <a:gd name="T31" fmla="*/ 2147483646 h 768"/>
              <a:gd name="T32" fmla="*/ 2147483646 w 290"/>
              <a:gd name="T33" fmla="*/ 0 h 76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90"/>
              <a:gd name="T52" fmla="*/ 0 h 768"/>
              <a:gd name="T53" fmla="*/ 290 w 290"/>
              <a:gd name="T54" fmla="*/ 768 h 76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90" h="768">
                <a:moveTo>
                  <a:pt x="2" y="0"/>
                </a:moveTo>
                <a:lnTo>
                  <a:pt x="80" y="54"/>
                </a:lnTo>
                <a:lnTo>
                  <a:pt x="152" y="102"/>
                </a:lnTo>
                <a:lnTo>
                  <a:pt x="214" y="144"/>
                </a:lnTo>
                <a:lnTo>
                  <a:pt x="290" y="192"/>
                </a:lnTo>
                <a:lnTo>
                  <a:pt x="288" y="386"/>
                </a:lnTo>
                <a:lnTo>
                  <a:pt x="290" y="576"/>
                </a:lnTo>
                <a:lnTo>
                  <a:pt x="216" y="628"/>
                </a:lnTo>
                <a:lnTo>
                  <a:pt x="150" y="670"/>
                </a:lnTo>
                <a:lnTo>
                  <a:pt x="86" y="714"/>
                </a:lnTo>
                <a:lnTo>
                  <a:pt x="2" y="768"/>
                </a:lnTo>
                <a:lnTo>
                  <a:pt x="2" y="574"/>
                </a:lnTo>
                <a:lnTo>
                  <a:pt x="0" y="478"/>
                </a:lnTo>
                <a:lnTo>
                  <a:pt x="2" y="384"/>
                </a:lnTo>
                <a:lnTo>
                  <a:pt x="0" y="288"/>
                </a:lnTo>
                <a:lnTo>
                  <a:pt x="0" y="190"/>
                </a:lnTo>
                <a:lnTo>
                  <a:pt x="2" y="0"/>
                </a:ln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8600" name="Freeform 10">
            <a:extLst>
              <a:ext uri="{FF2B5EF4-FFF2-40B4-BE49-F238E27FC236}">
                <a16:creationId xmlns:a16="http://schemas.microsoft.com/office/drawing/2014/main" id="{1E21542B-37F0-6641-8C74-1B6E117AD70E}"/>
              </a:ext>
            </a:extLst>
          </p:cNvPr>
          <p:cNvSpPr>
            <a:spLocks/>
          </p:cNvSpPr>
          <p:nvPr/>
        </p:nvSpPr>
        <p:spPr bwMode="auto">
          <a:xfrm>
            <a:off x="4659313" y="3638550"/>
            <a:ext cx="130175" cy="868363"/>
          </a:xfrm>
          <a:custGeom>
            <a:avLst/>
            <a:gdLst>
              <a:gd name="T0" fmla="*/ 0 w 96"/>
              <a:gd name="T1" fmla="*/ 2147483646 h 624"/>
              <a:gd name="T2" fmla="*/ 2147483646 w 96"/>
              <a:gd name="T3" fmla="*/ 2147483646 h 624"/>
              <a:gd name="T4" fmla="*/ 2147483646 w 96"/>
              <a:gd name="T5" fmla="*/ 0 h 624"/>
              <a:gd name="T6" fmla="*/ 0 60000 65536"/>
              <a:gd name="T7" fmla="*/ 0 60000 65536"/>
              <a:gd name="T8" fmla="*/ 0 60000 65536"/>
              <a:gd name="T9" fmla="*/ 0 w 96"/>
              <a:gd name="T10" fmla="*/ 0 h 624"/>
              <a:gd name="T11" fmla="*/ 96 w 96"/>
              <a:gd name="T12" fmla="*/ 624 h 62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6" h="624">
                <a:moveTo>
                  <a:pt x="0" y="624"/>
                </a:moveTo>
                <a:lnTo>
                  <a:pt x="96" y="624"/>
                </a:lnTo>
                <a:lnTo>
                  <a:pt x="96" y="0"/>
                </a:lnTo>
              </a:path>
            </a:pathLst>
          </a:custGeom>
          <a:noFill/>
          <a:ln w="762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8601" name="Line 11">
            <a:extLst>
              <a:ext uri="{FF2B5EF4-FFF2-40B4-BE49-F238E27FC236}">
                <a16:creationId xmlns:a16="http://schemas.microsoft.com/office/drawing/2014/main" id="{F1AA0718-74F2-F244-9BC6-5F06E025371E}"/>
              </a:ext>
            </a:extLst>
          </p:cNvPr>
          <p:cNvSpPr>
            <a:spLocks noChangeShapeType="1"/>
          </p:cNvSpPr>
          <p:nvPr/>
        </p:nvSpPr>
        <p:spPr bwMode="auto">
          <a:xfrm>
            <a:off x="4519613" y="3638550"/>
            <a:ext cx="327025" cy="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8602" name="Freeform 12">
            <a:extLst>
              <a:ext uri="{FF2B5EF4-FFF2-40B4-BE49-F238E27FC236}">
                <a16:creationId xmlns:a16="http://schemas.microsoft.com/office/drawing/2014/main" id="{0EE52F7D-C8CD-7840-B5F5-28CBF4FC1A6C}"/>
              </a:ext>
            </a:extLst>
          </p:cNvPr>
          <p:cNvSpPr>
            <a:spLocks/>
          </p:cNvSpPr>
          <p:nvPr/>
        </p:nvSpPr>
        <p:spPr bwMode="auto">
          <a:xfrm>
            <a:off x="4649788" y="3771900"/>
            <a:ext cx="196850" cy="735013"/>
          </a:xfrm>
          <a:custGeom>
            <a:avLst/>
            <a:gdLst>
              <a:gd name="T0" fmla="*/ 0 w 144"/>
              <a:gd name="T1" fmla="*/ 2147483646 h 528"/>
              <a:gd name="T2" fmla="*/ 2147483646 w 144"/>
              <a:gd name="T3" fmla="*/ 2147483646 h 528"/>
              <a:gd name="T4" fmla="*/ 2147483646 w 144"/>
              <a:gd name="T5" fmla="*/ 0 h 528"/>
              <a:gd name="T6" fmla="*/ 2147483646 w 144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144"/>
              <a:gd name="T13" fmla="*/ 0 h 528"/>
              <a:gd name="T14" fmla="*/ 144 w 144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4" h="528">
                <a:moveTo>
                  <a:pt x="0" y="528"/>
                </a:moveTo>
                <a:lnTo>
                  <a:pt x="48" y="528"/>
                </a:lnTo>
                <a:lnTo>
                  <a:pt x="48" y="0"/>
                </a:lnTo>
                <a:lnTo>
                  <a:pt x="144" y="0"/>
                </a:ln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8603" name="Line 13">
            <a:extLst>
              <a:ext uri="{FF2B5EF4-FFF2-40B4-BE49-F238E27FC236}">
                <a16:creationId xmlns:a16="http://schemas.microsoft.com/office/drawing/2014/main" id="{898E8BF8-0FAD-C14F-83BB-E038FADD26AA}"/>
              </a:ext>
            </a:extLst>
          </p:cNvPr>
          <p:cNvSpPr>
            <a:spLocks noChangeShapeType="1"/>
          </p:cNvSpPr>
          <p:nvPr/>
        </p:nvSpPr>
        <p:spPr bwMode="auto">
          <a:xfrm>
            <a:off x="4519613" y="3505200"/>
            <a:ext cx="3270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8604" name="Line 14">
            <a:extLst>
              <a:ext uri="{FF2B5EF4-FFF2-40B4-BE49-F238E27FC236}">
                <a16:creationId xmlns:a16="http://schemas.microsoft.com/office/drawing/2014/main" id="{DB46FAA5-1B99-BE47-A8CB-7415687B35BF}"/>
              </a:ext>
            </a:extLst>
          </p:cNvPr>
          <p:cNvSpPr>
            <a:spLocks noChangeShapeType="1"/>
          </p:cNvSpPr>
          <p:nvPr/>
        </p:nvSpPr>
        <p:spPr bwMode="auto">
          <a:xfrm>
            <a:off x="4911725" y="3838575"/>
            <a:ext cx="0" cy="401638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8605" name="Text Box 15">
            <a:extLst>
              <a:ext uri="{FF2B5EF4-FFF2-40B4-BE49-F238E27FC236}">
                <a16:creationId xmlns:a16="http://schemas.microsoft.com/office/drawing/2014/main" id="{19A9CCE1-022C-F549-8BA0-821379D23A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8075" y="4043363"/>
            <a:ext cx="6223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ALUSrc</a:t>
            </a:r>
          </a:p>
        </p:txBody>
      </p:sp>
      <p:sp>
        <p:nvSpPr>
          <p:cNvPr id="238606" name="Rectangle 16">
            <a:extLst>
              <a:ext uri="{FF2B5EF4-FFF2-40B4-BE49-F238E27FC236}">
                <a16:creationId xmlns:a16="http://schemas.microsoft.com/office/drawing/2014/main" id="{B876456C-1C34-2546-B430-77764D4E41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546725"/>
            <a:ext cx="5410200" cy="1311275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if MEM[PC]==LW rt offset</a:t>
            </a:r>
            <a:r>
              <a:rPr lang="en-US" altLang="en-US" sz="2000" baseline="-25000">
                <a:solidFill>
                  <a:srgbClr val="000000"/>
                </a:solidFill>
                <a:latin typeface="Calibri" panose="020F0502020204030204" pitchFamily="34" charset="0"/>
              </a:rPr>
              <a:t>16</a:t>
            </a: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 (base)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       EA = sign-extend(offset) + GPR[base]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       GPR[rt] </a:t>
            </a: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sym typeface="Symbol" pitchFamily="2" charset="2"/>
              </a:rPr>
              <a:t> MEM[ </a:t>
            </a:r>
            <a:r>
              <a:rPr lang="en-US" altLang="en-US" sz="2000">
                <a:solidFill>
                  <a:srgbClr val="5F5F5F"/>
                </a:solidFill>
                <a:latin typeface="Calibri" panose="020F0502020204030204" pitchFamily="34" charset="0"/>
                <a:sym typeface="Symbol" pitchFamily="2" charset="2"/>
              </a:rPr>
              <a:t>translate</a:t>
            </a: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sym typeface="Symbol" pitchFamily="2" charset="2"/>
              </a:rPr>
              <a:t>(EA) ]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sym typeface="Symbol" pitchFamily="2" charset="2"/>
              </a:rPr>
              <a:t>       PC  PC + 4</a:t>
            </a:r>
            <a:endParaRPr lang="en-US" altLang="en-US" sz="1400">
              <a:solidFill>
                <a:srgbClr val="000000"/>
              </a:solidFill>
              <a:latin typeface="Calibri" panose="020F0502020204030204" pitchFamily="34" charset="0"/>
              <a:sym typeface="Symbol" pitchFamily="2" charset="2"/>
            </a:endParaRPr>
          </a:p>
        </p:txBody>
      </p:sp>
      <p:sp>
        <p:nvSpPr>
          <p:cNvPr id="238607" name="AutoShape 17">
            <a:extLst>
              <a:ext uri="{FF2B5EF4-FFF2-40B4-BE49-F238E27FC236}">
                <a16:creationId xmlns:a16="http://schemas.microsoft.com/office/drawing/2014/main" id="{B1886118-2A8C-4249-92B8-31542B2068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5400" y="6172200"/>
            <a:ext cx="762000" cy="457200"/>
          </a:xfrm>
          <a:prstGeom prst="rightArrow">
            <a:avLst>
              <a:gd name="adj1" fmla="val 50000"/>
              <a:gd name="adj2" fmla="val 41667"/>
            </a:avLst>
          </a:prstGeom>
          <a:solidFill>
            <a:schemeClr val="accent1"/>
          </a:solidFill>
          <a:ln w="19050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38608" name="Text Box 18">
            <a:extLst>
              <a:ext uri="{FF2B5EF4-FFF2-40B4-BE49-F238E27FC236}">
                <a16:creationId xmlns:a16="http://schemas.microsoft.com/office/drawing/2014/main" id="{42388811-94E3-8D4D-8140-535FBC548F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1738" y="5965825"/>
            <a:ext cx="23971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Combinational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state update logic</a:t>
            </a:r>
          </a:p>
        </p:txBody>
      </p:sp>
      <p:grpSp>
        <p:nvGrpSpPr>
          <p:cNvPr id="238609" name="Group 19">
            <a:extLst>
              <a:ext uri="{FF2B5EF4-FFF2-40B4-BE49-F238E27FC236}">
                <a16:creationId xmlns:a16="http://schemas.microsoft.com/office/drawing/2014/main" id="{5981BEE2-030F-1E48-8980-66096DF59CBE}"/>
              </a:ext>
            </a:extLst>
          </p:cNvPr>
          <p:cNvGrpSpPr>
            <a:grpSpLocks/>
          </p:cNvGrpSpPr>
          <p:nvPr/>
        </p:nvGrpSpPr>
        <p:grpSpPr bwMode="auto">
          <a:xfrm>
            <a:off x="5715000" y="5638800"/>
            <a:ext cx="3352800" cy="304800"/>
            <a:chOff x="1392" y="2976"/>
            <a:chExt cx="3072" cy="240"/>
          </a:xfrm>
        </p:grpSpPr>
        <p:sp>
          <p:nvSpPr>
            <p:cNvPr id="238623" name="Rectangle 20">
              <a:extLst>
                <a:ext uri="{FF2B5EF4-FFF2-40B4-BE49-F238E27FC236}">
                  <a16:creationId xmlns:a16="http://schemas.microsoft.com/office/drawing/2014/main" id="{BA98112C-A4B7-704F-86BD-65540F0814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2" y="2976"/>
              <a:ext cx="576" cy="24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000000"/>
                  </a:solidFill>
                  <a:latin typeface="Calibri" panose="020F0502020204030204" pitchFamily="34" charset="0"/>
                </a:rPr>
                <a:t>IF</a:t>
              </a:r>
            </a:p>
          </p:txBody>
        </p:sp>
        <p:sp>
          <p:nvSpPr>
            <p:cNvPr id="238624" name="Rectangle 21">
              <a:extLst>
                <a:ext uri="{FF2B5EF4-FFF2-40B4-BE49-F238E27FC236}">
                  <a16:creationId xmlns:a16="http://schemas.microsoft.com/office/drawing/2014/main" id="{5CC1FDDC-0117-CF48-B5C5-AFB2C795C2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2976"/>
              <a:ext cx="576" cy="24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000000"/>
                  </a:solidFill>
                  <a:latin typeface="Calibri" panose="020F0502020204030204" pitchFamily="34" charset="0"/>
                </a:rPr>
                <a:t>ID</a:t>
              </a:r>
            </a:p>
          </p:txBody>
        </p:sp>
        <p:sp>
          <p:nvSpPr>
            <p:cNvPr id="238625" name="Rectangle 22">
              <a:extLst>
                <a:ext uri="{FF2B5EF4-FFF2-40B4-BE49-F238E27FC236}">
                  <a16:creationId xmlns:a16="http://schemas.microsoft.com/office/drawing/2014/main" id="{80AAA901-44C5-FD45-B16C-EE57EBDA44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0" y="2976"/>
              <a:ext cx="576" cy="24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000000"/>
                  </a:solidFill>
                  <a:latin typeface="Calibri" panose="020F0502020204030204" pitchFamily="34" charset="0"/>
                </a:rPr>
                <a:t>EX</a:t>
              </a:r>
            </a:p>
          </p:txBody>
        </p:sp>
        <p:sp>
          <p:nvSpPr>
            <p:cNvPr id="238626" name="Rectangle 23">
              <a:extLst>
                <a:ext uri="{FF2B5EF4-FFF2-40B4-BE49-F238E27FC236}">
                  <a16:creationId xmlns:a16="http://schemas.microsoft.com/office/drawing/2014/main" id="{1028568B-5DB0-614B-9292-41765F5509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4" y="2976"/>
              <a:ext cx="576" cy="24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000000"/>
                  </a:solidFill>
                  <a:latin typeface="Calibri" panose="020F0502020204030204" pitchFamily="34" charset="0"/>
                </a:rPr>
                <a:t>MEM</a:t>
              </a:r>
            </a:p>
          </p:txBody>
        </p:sp>
        <p:sp>
          <p:nvSpPr>
            <p:cNvPr id="238627" name="Rectangle 24">
              <a:extLst>
                <a:ext uri="{FF2B5EF4-FFF2-40B4-BE49-F238E27FC236}">
                  <a16:creationId xmlns:a16="http://schemas.microsoft.com/office/drawing/2014/main" id="{44AB2D00-0EA2-BE47-B40D-379D0C76F5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8" y="2976"/>
              <a:ext cx="576" cy="24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000000"/>
                  </a:solidFill>
                  <a:latin typeface="Calibri" panose="020F0502020204030204" pitchFamily="34" charset="0"/>
                </a:rPr>
                <a:t>WB</a:t>
              </a:r>
            </a:p>
          </p:txBody>
        </p:sp>
      </p:grpSp>
      <p:pic>
        <p:nvPicPr>
          <p:cNvPr id="238610" name="Picture 25" descr="F0508">
            <a:extLst>
              <a:ext uri="{FF2B5EF4-FFF2-40B4-BE49-F238E27FC236}">
                <a16:creationId xmlns:a16="http://schemas.microsoft.com/office/drawing/2014/main" id="{FDF8C69D-5784-8542-8BDC-086D519860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47" b="9525"/>
          <a:stretch>
            <a:fillRect/>
          </a:stretch>
        </p:blipFill>
        <p:spPr bwMode="auto">
          <a:xfrm>
            <a:off x="6400800" y="2438400"/>
            <a:ext cx="2074863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8611" name="Text Box 26">
            <a:extLst>
              <a:ext uri="{FF2B5EF4-FFF2-40B4-BE49-F238E27FC236}">
                <a16:creationId xmlns:a16="http://schemas.microsoft.com/office/drawing/2014/main" id="{D849B745-C04B-0D4D-9F95-EE79C94C4D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6800" y="4108450"/>
            <a:ext cx="3032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CC9900"/>
                </a:solidFill>
                <a:latin typeface="Calibri" panose="020F0502020204030204" pitchFamily="34" charset="0"/>
              </a:rPr>
              <a:t>1</a:t>
            </a:r>
          </a:p>
        </p:txBody>
      </p:sp>
      <p:sp>
        <p:nvSpPr>
          <p:cNvPr id="238612" name="Text Box 27">
            <a:extLst>
              <a:ext uri="{FF2B5EF4-FFF2-40B4-BE49-F238E27FC236}">
                <a16:creationId xmlns:a16="http://schemas.microsoft.com/office/drawing/2014/main" id="{0ED7B4B6-3BC7-334B-8553-F34B5DAA49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1900" y="2228850"/>
            <a:ext cx="5397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CC9900"/>
                </a:solidFill>
                <a:latin typeface="Calibri" panose="020F0502020204030204" pitchFamily="34" charset="0"/>
              </a:rPr>
              <a:t>add</a:t>
            </a:r>
          </a:p>
        </p:txBody>
      </p:sp>
      <p:sp>
        <p:nvSpPr>
          <p:cNvPr id="238613" name="Text Box 28">
            <a:extLst>
              <a:ext uri="{FF2B5EF4-FFF2-40B4-BE49-F238E27FC236}">
                <a16:creationId xmlns:a16="http://schemas.microsoft.com/office/drawing/2014/main" id="{57130621-F71C-EC4C-804D-C38F87BFCC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5988" y="4195763"/>
            <a:ext cx="8032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CC9900"/>
                </a:solidFill>
                <a:latin typeface="Calibri" panose="020F0502020204030204" pitchFamily="34" charset="0"/>
              </a:rPr>
              <a:t>isItype</a:t>
            </a:r>
          </a:p>
        </p:txBody>
      </p:sp>
      <p:sp>
        <p:nvSpPr>
          <p:cNvPr id="238614" name="Freeform 29">
            <a:extLst>
              <a:ext uri="{FF2B5EF4-FFF2-40B4-BE49-F238E27FC236}">
                <a16:creationId xmlns:a16="http://schemas.microsoft.com/office/drawing/2014/main" id="{7721EA4C-E33C-EF45-947F-9366EF5E5E2C}"/>
              </a:ext>
            </a:extLst>
          </p:cNvPr>
          <p:cNvSpPr>
            <a:spLocks/>
          </p:cNvSpPr>
          <p:nvPr/>
        </p:nvSpPr>
        <p:spPr bwMode="auto">
          <a:xfrm>
            <a:off x="2984500" y="3186113"/>
            <a:ext cx="120650" cy="436562"/>
          </a:xfrm>
          <a:custGeom>
            <a:avLst/>
            <a:gdLst>
              <a:gd name="T0" fmla="*/ 2147483646 w 290"/>
              <a:gd name="T1" fmla="*/ 0 h 768"/>
              <a:gd name="T2" fmla="*/ 2147483646 w 290"/>
              <a:gd name="T3" fmla="*/ 2147483646 h 768"/>
              <a:gd name="T4" fmla="*/ 2147483646 w 290"/>
              <a:gd name="T5" fmla="*/ 2147483646 h 768"/>
              <a:gd name="T6" fmla="*/ 2147483646 w 290"/>
              <a:gd name="T7" fmla="*/ 2147483646 h 768"/>
              <a:gd name="T8" fmla="*/ 2147483646 w 290"/>
              <a:gd name="T9" fmla="*/ 2147483646 h 768"/>
              <a:gd name="T10" fmla="*/ 2147483646 w 290"/>
              <a:gd name="T11" fmla="*/ 2147483646 h 768"/>
              <a:gd name="T12" fmla="*/ 2147483646 w 290"/>
              <a:gd name="T13" fmla="*/ 2147483646 h 768"/>
              <a:gd name="T14" fmla="*/ 2147483646 w 290"/>
              <a:gd name="T15" fmla="*/ 2147483646 h 768"/>
              <a:gd name="T16" fmla="*/ 2147483646 w 290"/>
              <a:gd name="T17" fmla="*/ 2147483646 h 768"/>
              <a:gd name="T18" fmla="*/ 2147483646 w 290"/>
              <a:gd name="T19" fmla="*/ 2147483646 h 768"/>
              <a:gd name="T20" fmla="*/ 2147483646 w 290"/>
              <a:gd name="T21" fmla="*/ 2147483646 h 768"/>
              <a:gd name="T22" fmla="*/ 2147483646 w 290"/>
              <a:gd name="T23" fmla="*/ 2147483646 h 768"/>
              <a:gd name="T24" fmla="*/ 0 w 290"/>
              <a:gd name="T25" fmla="*/ 2147483646 h 768"/>
              <a:gd name="T26" fmla="*/ 2147483646 w 290"/>
              <a:gd name="T27" fmla="*/ 2147483646 h 768"/>
              <a:gd name="T28" fmla="*/ 0 w 290"/>
              <a:gd name="T29" fmla="*/ 2147483646 h 768"/>
              <a:gd name="T30" fmla="*/ 0 w 290"/>
              <a:gd name="T31" fmla="*/ 2147483646 h 768"/>
              <a:gd name="T32" fmla="*/ 2147483646 w 290"/>
              <a:gd name="T33" fmla="*/ 0 h 76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90"/>
              <a:gd name="T52" fmla="*/ 0 h 768"/>
              <a:gd name="T53" fmla="*/ 290 w 290"/>
              <a:gd name="T54" fmla="*/ 768 h 76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90" h="768">
                <a:moveTo>
                  <a:pt x="2" y="0"/>
                </a:moveTo>
                <a:lnTo>
                  <a:pt x="80" y="54"/>
                </a:lnTo>
                <a:lnTo>
                  <a:pt x="152" y="102"/>
                </a:lnTo>
                <a:lnTo>
                  <a:pt x="214" y="144"/>
                </a:lnTo>
                <a:lnTo>
                  <a:pt x="290" y="192"/>
                </a:lnTo>
                <a:lnTo>
                  <a:pt x="288" y="386"/>
                </a:lnTo>
                <a:lnTo>
                  <a:pt x="290" y="576"/>
                </a:lnTo>
                <a:lnTo>
                  <a:pt x="216" y="628"/>
                </a:lnTo>
                <a:lnTo>
                  <a:pt x="150" y="670"/>
                </a:lnTo>
                <a:lnTo>
                  <a:pt x="86" y="714"/>
                </a:lnTo>
                <a:lnTo>
                  <a:pt x="2" y="768"/>
                </a:lnTo>
                <a:lnTo>
                  <a:pt x="2" y="574"/>
                </a:lnTo>
                <a:lnTo>
                  <a:pt x="0" y="478"/>
                </a:lnTo>
                <a:lnTo>
                  <a:pt x="2" y="384"/>
                </a:lnTo>
                <a:lnTo>
                  <a:pt x="0" y="288"/>
                </a:lnTo>
                <a:lnTo>
                  <a:pt x="0" y="190"/>
                </a:lnTo>
                <a:lnTo>
                  <a:pt x="2" y="0"/>
                </a:ln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8615" name="Freeform 30">
            <a:extLst>
              <a:ext uri="{FF2B5EF4-FFF2-40B4-BE49-F238E27FC236}">
                <a16:creationId xmlns:a16="http://schemas.microsoft.com/office/drawing/2014/main" id="{DCA05931-2D65-2C49-8D29-88A350F56FB9}"/>
              </a:ext>
            </a:extLst>
          </p:cNvPr>
          <p:cNvSpPr>
            <a:spLocks/>
          </p:cNvSpPr>
          <p:nvPr/>
        </p:nvSpPr>
        <p:spPr bwMode="auto">
          <a:xfrm>
            <a:off x="2914650" y="3124200"/>
            <a:ext cx="69850" cy="187325"/>
          </a:xfrm>
          <a:custGeom>
            <a:avLst/>
            <a:gdLst>
              <a:gd name="T0" fmla="*/ 0 w 48"/>
              <a:gd name="T1" fmla="*/ 0 h 144"/>
              <a:gd name="T2" fmla="*/ 0 w 48"/>
              <a:gd name="T3" fmla="*/ 2147483646 h 144"/>
              <a:gd name="T4" fmla="*/ 2147483646 w 48"/>
              <a:gd name="T5" fmla="*/ 2147483646 h 144"/>
              <a:gd name="T6" fmla="*/ 0 60000 65536"/>
              <a:gd name="T7" fmla="*/ 0 60000 65536"/>
              <a:gd name="T8" fmla="*/ 0 60000 65536"/>
              <a:gd name="T9" fmla="*/ 0 w 48"/>
              <a:gd name="T10" fmla="*/ 0 h 144"/>
              <a:gd name="T11" fmla="*/ 48 w 48"/>
              <a:gd name="T12" fmla="*/ 144 h 1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8" h="144">
                <a:moveTo>
                  <a:pt x="0" y="0"/>
                </a:moveTo>
                <a:lnTo>
                  <a:pt x="0" y="144"/>
                </a:lnTo>
                <a:lnTo>
                  <a:pt x="48" y="144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8616" name="Text Box 31">
            <a:extLst>
              <a:ext uri="{FF2B5EF4-FFF2-40B4-BE49-F238E27FC236}">
                <a16:creationId xmlns:a16="http://schemas.microsoft.com/office/drawing/2014/main" id="{F06615FA-DE4E-A142-AA74-14A9579842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4075" y="3902075"/>
            <a:ext cx="695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RegDest</a:t>
            </a:r>
          </a:p>
        </p:txBody>
      </p:sp>
      <p:sp>
        <p:nvSpPr>
          <p:cNvPr id="238617" name="Freeform 32">
            <a:extLst>
              <a:ext uri="{FF2B5EF4-FFF2-40B4-BE49-F238E27FC236}">
                <a16:creationId xmlns:a16="http://schemas.microsoft.com/office/drawing/2014/main" id="{DB27D093-50F0-5D49-BC09-159FBAB96101}"/>
              </a:ext>
            </a:extLst>
          </p:cNvPr>
          <p:cNvSpPr>
            <a:spLocks/>
          </p:cNvSpPr>
          <p:nvPr/>
        </p:nvSpPr>
        <p:spPr bwMode="auto">
          <a:xfrm>
            <a:off x="2633663" y="3560763"/>
            <a:ext cx="420687" cy="374650"/>
          </a:xfrm>
          <a:custGeom>
            <a:avLst/>
            <a:gdLst>
              <a:gd name="T0" fmla="*/ 2147483646 w 288"/>
              <a:gd name="T1" fmla="*/ 0 h 288"/>
              <a:gd name="T2" fmla="*/ 2147483646 w 288"/>
              <a:gd name="T3" fmla="*/ 2147483646 h 288"/>
              <a:gd name="T4" fmla="*/ 0 w 288"/>
              <a:gd name="T5" fmla="*/ 2147483646 h 288"/>
              <a:gd name="T6" fmla="*/ 0 60000 65536"/>
              <a:gd name="T7" fmla="*/ 0 60000 65536"/>
              <a:gd name="T8" fmla="*/ 0 60000 65536"/>
              <a:gd name="T9" fmla="*/ 0 w 288"/>
              <a:gd name="T10" fmla="*/ 0 h 288"/>
              <a:gd name="T11" fmla="*/ 288 w 288"/>
              <a:gd name="T12" fmla="*/ 288 h 28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88" h="288">
                <a:moveTo>
                  <a:pt x="288" y="0"/>
                </a:moveTo>
                <a:lnTo>
                  <a:pt x="288" y="96"/>
                </a:lnTo>
                <a:lnTo>
                  <a:pt x="0" y="288"/>
                </a:lnTo>
              </a:path>
            </a:pathLst>
          </a:custGeom>
          <a:noFill/>
          <a:ln w="28575">
            <a:solidFill>
              <a:srgbClr val="FF99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8618" name="Rectangle 33">
            <a:extLst>
              <a:ext uri="{FF2B5EF4-FFF2-40B4-BE49-F238E27FC236}">
                <a16:creationId xmlns:a16="http://schemas.microsoft.com/office/drawing/2014/main" id="{ACDB24C9-FB21-3E4A-B320-57A3547F45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01838" y="4013200"/>
            <a:ext cx="8032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CC9900"/>
                </a:solidFill>
                <a:latin typeface="Calibri" panose="020F0502020204030204" pitchFamily="34" charset="0"/>
              </a:rPr>
              <a:t>isItype</a:t>
            </a:r>
          </a:p>
        </p:txBody>
      </p:sp>
      <p:sp>
        <p:nvSpPr>
          <p:cNvPr id="238619" name="Rectangle 34">
            <a:extLst>
              <a:ext uri="{FF2B5EF4-FFF2-40B4-BE49-F238E27FC236}">
                <a16:creationId xmlns:a16="http://schemas.microsoft.com/office/drawing/2014/main" id="{A318105D-723A-D245-9DEC-B12B58D898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7338" y="3070225"/>
            <a:ext cx="381000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38620" name="Line 35">
            <a:extLst>
              <a:ext uri="{FF2B5EF4-FFF2-40B4-BE49-F238E27FC236}">
                <a16:creationId xmlns:a16="http://schemas.microsoft.com/office/drawing/2014/main" id="{006507BE-8C37-2744-914C-4C3606A12E44}"/>
              </a:ext>
            </a:extLst>
          </p:cNvPr>
          <p:cNvSpPr>
            <a:spLocks noChangeShapeType="1"/>
          </p:cNvSpPr>
          <p:nvPr/>
        </p:nvSpPr>
        <p:spPr bwMode="auto">
          <a:xfrm>
            <a:off x="5791200" y="3125788"/>
            <a:ext cx="274638" cy="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8621" name="Text Box 26">
            <a:extLst>
              <a:ext uri="{FF2B5EF4-FFF2-40B4-BE49-F238E27FC236}">
                <a16:creationId xmlns:a16="http://schemas.microsoft.com/office/drawing/2014/main" id="{C8A4B38B-9080-7448-90A7-BF240AB2EC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9000" y="4430713"/>
            <a:ext cx="3032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CC9900"/>
                </a:solidFill>
                <a:latin typeface="Calibri" panose="020F0502020204030204" pitchFamily="34" charset="0"/>
              </a:rPr>
              <a:t>1</a:t>
            </a:r>
          </a:p>
        </p:txBody>
      </p:sp>
      <p:sp>
        <p:nvSpPr>
          <p:cNvPr id="238622" name="Text Box 26">
            <a:extLst>
              <a:ext uri="{FF2B5EF4-FFF2-40B4-BE49-F238E27FC236}">
                <a16:creationId xmlns:a16="http://schemas.microsoft.com/office/drawing/2014/main" id="{143C1CF6-8515-6C41-9C88-EDF7A0DE86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9000" y="2057400"/>
            <a:ext cx="301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CC9900"/>
                </a:solidFill>
                <a:latin typeface="Calibri" panose="020F0502020204030204" pitchFamily="34" charset="0"/>
              </a:rPr>
              <a:t>0</a:t>
            </a:r>
          </a:p>
        </p:txBody>
      </p:sp>
    </p:spTree>
  </p:cSld>
  <p:clrMapOvr>
    <a:masterClrMapping/>
  </p:clrMapOvr>
  <p:transition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7" name="Title 1">
            <a:extLst>
              <a:ext uri="{FF2B5EF4-FFF2-40B4-BE49-F238E27FC236}">
                <a16:creationId xmlns:a16="http://schemas.microsoft.com/office/drawing/2014/main" id="{4E9CEF4C-61CE-4944-A18B-4856D82FD8C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Store Instructions</a:t>
            </a:r>
          </a:p>
        </p:txBody>
      </p:sp>
      <p:sp>
        <p:nvSpPr>
          <p:cNvPr id="239618" name="Content Placeholder 2">
            <a:extLst>
              <a:ext uri="{FF2B5EF4-FFF2-40B4-BE49-F238E27FC236}">
                <a16:creationId xmlns:a16="http://schemas.microsoft.com/office/drawing/2014/main" id="{5DCEDCAE-B314-C94F-B700-B921FDF7474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Store 4-byte word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Semantics</a:t>
            </a:r>
          </a:p>
        </p:txBody>
      </p:sp>
      <p:sp>
        <p:nvSpPr>
          <p:cNvPr id="239619" name="Slide Number Placeholder 3">
            <a:extLst>
              <a:ext uri="{FF2B5EF4-FFF2-40B4-BE49-F238E27FC236}">
                <a16:creationId xmlns:a16="http://schemas.microsoft.com/office/drawing/2014/main" id="{B11D47C5-1C93-0F4A-BE60-D763951E23B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9900385-1C2A-C142-BAED-CCD36C7CC3F0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75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E72241E-4782-4F40-B634-913BB452FD1F}"/>
              </a:ext>
            </a:extLst>
          </p:cNvPr>
          <p:cNvSpPr txBox="1">
            <a:spLocks/>
          </p:cNvSpPr>
          <p:nvPr/>
        </p:nvSpPr>
        <p:spPr bwMode="auto">
          <a:xfrm>
            <a:off x="1943100" y="1981200"/>
            <a:ext cx="5257800" cy="385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sw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   $s3, 8($s0) </a:t>
            </a:r>
            <a:r>
              <a:rPr lang="de-CH" dirty="0">
                <a:solidFill>
                  <a:schemeClr val="accent3">
                    <a:lumMod val="50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#$s0=</a:t>
            </a:r>
            <a:r>
              <a:rPr lang="de-CH" b="1" dirty="0" err="1">
                <a:solidFill>
                  <a:schemeClr val="accent3">
                    <a:lumMod val="50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rs</a:t>
            </a:r>
            <a:r>
              <a:rPr lang="de-CH" dirty="0">
                <a:solidFill>
                  <a:schemeClr val="accent3">
                    <a:lumMod val="50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, $s3=</a:t>
            </a:r>
            <a:r>
              <a:rPr lang="de-CH" b="1" dirty="0" err="1">
                <a:solidFill>
                  <a:schemeClr val="accent3">
                    <a:lumMod val="50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rt</a:t>
            </a:r>
            <a:endParaRPr lang="de-CH" b="1" dirty="0">
              <a:solidFill>
                <a:schemeClr val="accent3">
                  <a:lumMod val="50000"/>
                </a:schemeClr>
              </a:solidFill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239621" name="Text Placeholder 7">
            <a:extLst>
              <a:ext uri="{FF2B5EF4-FFF2-40B4-BE49-F238E27FC236}">
                <a16:creationId xmlns:a16="http://schemas.microsoft.com/office/drawing/2014/main" id="{A313555B-AF08-BB49-995E-3DD34F905F6B}"/>
              </a:ext>
            </a:extLst>
          </p:cNvPr>
          <p:cNvSpPr txBox="1">
            <a:spLocks/>
          </p:cNvSpPr>
          <p:nvPr/>
        </p:nvSpPr>
        <p:spPr bwMode="auto">
          <a:xfrm>
            <a:off x="1981200" y="15240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MIPS assembly</a:t>
            </a:r>
            <a:endParaRPr lang="de-CH" altLang="en-US" sz="2000"/>
          </a:p>
        </p:txBody>
      </p:sp>
      <p:grpSp>
        <p:nvGrpSpPr>
          <p:cNvPr id="239622" name="Group 9">
            <a:extLst>
              <a:ext uri="{FF2B5EF4-FFF2-40B4-BE49-F238E27FC236}">
                <a16:creationId xmlns:a16="http://schemas.microsoft.com/office/drawing/2014/main" id="{B0FC609C-14FB-3C49-B9BD-60003619633C}"/>
              </a:ext>
            </a:extLst>
          </p:cNvPr>
          <p:cNvGrpSpPr>
            <a:grpSpLocks/>
          </p:cNvGrpSpPr>
          <p:nvPr/>
        </p:nvGrpSpPr>
        <p:grpSpPr bwMode="auto">
          <a:xfrm>
            <a:off x="1670050" y="3103563"/>
            <a:ext cx="5803900" cy="811212"/>
            <a:chOff x="838200" y="3304004"/>
            <a:chExt cx="5804400" cy="810796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5E99DA3-766E-484D-BAA7-48677FBEA7FD}"/>
                </a:ext>
              </a:extLst>
            </p:cNvPr>
            <p:cNvSpPr/>
            <p:nvPr/>
          </p:nvSpPr>
          <p:spPr bwMode="auto">
            <a:xfrm>
              <a:off x="838200" y="3657834"/>
              <a:ext cx="1079593" cy="456966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 err="1">
                  <a:ea typeface="ＭＳ Ｐゴシック" charset="-128"/>
                </a:rPr>
                <a:t>sw</a:t>
              </a:r>
              <a:r>
                <a:rPr lang="en-US" dirty="0">
                  <a:ea typeface="ＭＳ Ｐゴシック" charset="-128"/>
                </a:rPr>
                <a:t> (43)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79FA232-2E1A-3C44-B216-74BB76426034}"/>
                </a:ext>
              </a:extLst>
            </p:cNvPr>
            <p:cNvSpPr/>
            <p:nvPr/>
          </p:nvSpPr>
          <p:spPr bwMode="auto">
            <a:xfrm>
              <a:off x="1905092" y="3657834"/>
              <a:ext cx="914479" cy="456966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base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A4C0220-1721-544D-A824-1CE60EC82CAD}"/>
                </a:ext>
              </a:extLst>
            </p:cNvPr>
            <p:cNvSpPr/>
            <p:nvPr/>
          </p:nvSpPr>
          <p:spPr bwMode="auto">
            <a:xfrm>
              <a:off x="2819571" y="3657834"/>
              <a:ext cx="914479" cy="456966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 err="1">
                  <a:ea typeface="ＭＳ Ｐゴシック" charset="-128"/>
                </a:rPr>
                <a:t>rt</a:t>
              </a:r>
              <a:endParaRPr lang="en-US" dirty="0">
                <a:ea typeface="ＭＳ Ｐゴシック" charset="-128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8814AF7-7DEF-6C46-9D6C-3A92F5B9EA5B}"/>
                </a:ext>
              </a:extLst>
            </p:cNvPr>
            <p:cNvSpPr/>
            <p:nvPr/>
          </p:nvSpPr>
          <p:spPr bwMode="auto">
            <a:xfrm>
              <a:off x="3734049" y="3657834"/>
              <a:ext cx="2908551" cy="456966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offset</a:t>
              </a:r>
            </a:p>
          </p:txBody>
        </p:sp>
        <p:sp>
          <p:nvSpPr>
            <p:cNvPr id="239638" name="TextBox 2">
              <a:extLst>
                <a:ext uri="{FF2B5EF4-FFF2-40B4-BE49-F238E27FC236}">
                  <a16:creationId xmlns:a16="http://schemas.microsoft.com/office/drawing/2014/main" id="{A01489B1-26B4-084F-882D-479718A7CC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200" y="3304004"/>
              <a:ext cx="1066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op</a:t>
              </a:r>
            </a:p>
          </p:txBody>
        </p:sp>
        <p:sp>
          <p:nvSpPr>
            <p:cNvPr id="239639" name="TextBox 35">
              <a:extLst>
                <a:ext uri="{FF2B5EF4-FFF2-40B4-BE49-F238E27FC236}">
                  <a16:creationId xmlns:a16="http://schemas.microsoft.com/office/drawing/2014/main" id="{AAAB19B3-9196-9146-AE68-160CB34EE7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05000" y="3304005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rs=base</a:t>
              </a:r>
            </a:p>
          </p:txBody>
        </p:sp>
        <p:sp>
          <p:nvSpPr>
            <p:cNvPr id="239640" name="TextBox 36">
              <a:extLst>
                <a:ext uri="{FF2B5EF4-FFF2-40B4-BE49-F238E27FC236}">
                  <a16:creationId xmlns:a16="http://schemas.microsoft.com/office/drawing/2014/main" id="{5C31D4DC-36D7-EC46-B1CC-CC3B004D31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19400" y="3304004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rt</a:t>
              </a:r>
            </a:p>
          </p:txBody>
        </p:sp>
        <p:sp>
          <p:nvSpPr>
            <p:cNvPr id="239641" name="TextBox 40">
              <a:extLst>
                <a:ext uri="{FF2B5EF4-FFF2-40B4-BE49-F238E27FC236}">
                  <a16:creationId xmlns:a16="http://schemas.microsoft.com/office/drawing/2014/main" id="{B95725D1-BF03-834F-99A8-660F88CF9D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33800" y="3304004"/>
              <a:ext cx="2908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imm=offset</a:t>
              </a:r>
            </a:p>
          </p:txBody>
        </p:sp>
      </p:grpSp>
      <p:sp>
        <p:nvSpPr>
          <p:cNvPr id="239623" name="Text Placeholder 7">
            <a:extLst>
              <a:ext uri="{FF2B5EF4-FFF2-40B4-BE49-F238E27FC236}">
                <a16:creationId xmlns:a16="http://schemas.microsoft.com/office/drawing/2014/main" id="{D0C37C53-93D5-974E-AEF4-35A878FE52C3}"/>
              </a:ext>
            </a:extLst>
          </p:cNvPr>
          <p:cNvSpPr txBox="1">
            <a:spLocks/>
          </p:cNvSpPr>
          <p:nvPr/>
        </p:nvSpPr>
        <p:spPr bwMode="auto">
          <a:xfrm>
            <a:off x="1692275" y="2722563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Machine Encoding</a:t>
            </a:r>
            <a:endParaRPr lang="de-CH" altLang="en-US" sz="2000"/>
          </a:p>
        </p:txBody>
      </p:sp>
      <p:sp>
        <p:nvSpPr>
          <p:cNvPr id="239624" name="TextBox 19">
            <a:extLst>
              <a:ext uri="{FF2B5EF4-FFF2-40B4-BE49-F238E27FC236}">
                <a16:creationId xmlns:a16="http://schemas.microsoft.com/office/drawing/2014/main" id="{7DF40221-62B8-C743-8D0D-550B9C5877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5063" y="4910138"/>
            <a:ext cx="4838700" cy="135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200">
                <a:solidFill>
                  <a:srgbClr val="00B050"/>
                </a:solidFill>
              </a:rPr>
              <a:t>if Mem[PC] == sw rt offset</a:t>
            </a:r>
            <a:r>
              <a:rPr lang="en-US" altLang="en-US" sz="2200" baseline="-25000">
                <a:solidFill>
                  <a:srgbClr val="00B050"/>
                </a:solidFill>
              </a:rPr>
              <a:t>16</a:t>
            </a:r>
            <a:r>
              <a:rPr lang="en-US" altLang="en-US" sz="2200">
                <a:solidFill>
                  <a:srgbClr val="00B050"/>
                </a:solidFill>
              </a:rPr>
              <a:t> (base)</a:t>
            </a:r>
          </a:p>
          <a:p>
            <a:r>
              <a:rPr lang="en-US" altLang="en-US" sz="2000">
                <a:solidFill>
                  <a:srgbClr val="00B050"/>
                </a:solidFill>
                <a:sym typeface="Symbol" pitchFamily="2" charset="2"/>
              </a:rPr>
              <a:t>	PC  PC + 4</a:t>
            </a:r>
          </a:p>
          <a:p>
            <a:pPr>
              <a:buFont typeface="Wingdings" pitchFamily="2" charset="2"/>
              <a:buNone/>
            </a:pPr>
            <a:r>
              <a:rPr lang="en-US" altLang="en-US" sz="2000">
                <a:solidFill>
                  <a:srgbClr val="00B050"/>
                </a:solidFill>
              </a:rPr>
              <a:t>	EA = sign-extend(offset) + GPR(base)</a:t>
            </a:r>
          </a:p>
          <a:p>
            <a:pPr>
              <a:buFont typeface="Wingdings" pitchFamily="2" charset="2"/>
              <a:buNone/>
            </a:pPr>
            <a:r>
              <a:rPr lang="en-US" altLang="en-US" sz="2000">
                <a:solidFill>
                  <a:srgbClr val="00B050"/>
                </a:solidFill>
              </a:rPr>
              <a:t>	MEM[ translate(EA) ] </a:t>
            </a:r>
            <a:r>
              <a:rPr lang="en-US" altLang="en-US" sz="2000">
                <a:solidFill>
                  <a:srgbClr val="00B050"/>
                </a:solidFill>
                <a:sym typeface="Symbol" pitchFamily="2" charset="2"/>
              </a:rPr>
              <a:t> </a:t>
            </a:r>
            <a:r>
              <a:rPr lang="en-US" altLang="en-US" sz="2000">
                <a:solidFill>
                  <a:srgbClr val="00B050"/>
                </a:solidFill>
              </a:rPr>
              <a:t>GPR[rt]</a:t>
            </a:r>
            <a:endParaRPr lang="en-US" altLang="en-US" sz="2000">
              <a:solidFill>
                <a:srgbClr val="00B050"/>
              </a:solidFill>
              <a:sym typeface="Symbol" pitchFamily="2" charset="2"/>
            </a:endParaRPr>
          </a:p>
        </p:txBody>
      </p:sp>
      <p:sp>
        <p:nvSpPr>
          <p:cNvPr id="239625" name="TextBox 21">
            <a:extLst>
              <a:ext uri="{FF2B5EF4-FFF2-40B4-BE49-F238E27FC236}">
                <a16:creationId xmlns:a16="http://schemas.microsoft.com/office/drawing/2014/main" id="{7479C3F2-FBF7-2449-9352-638DEAB894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96200" y="3352800"/>
            <a:ext cx="12350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3200">
                <a:solidFill>
                  <a:schemeClr val="tx2"/>
                </a:solidFill>
                <a:latin typeface="Garamond" panose="02020404030301010803" pitchFamily="18" charset="0"/>
              </a:rPr>
              <a:t>I-Type</a:t>
            </a:r>
          </a:p>
        </p:txBody>
      </p:sp>
      <p:sp>
        <p:nvSpPr>
          <p:cNvPr id="239626" name="TextBox 64">
            <a:extLst>
              <a:ext uri="{FF2B5EF4-FFF2-40B4-BE49-F238E27FC236}">
                <a16:creationId xmlns:a16="http://schemas.microsoft.com/office/drawing/2014/main" id="{ACA2085A-7826-6E4A-ACB7-7D796366A4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7875" y="3903663"/>
            <a:ext cx="35401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15</a:t>
            </a:r>
          </a:p>
        </p:txBody>
      </p:sp>
      <p:sp>
        <p:nvSpPr>
          <p:cNvPr id="239627" name="TextBox 64">
            <a:extLst>
              <a:ext uri="{FF2B5EF4-FFF2-40B4-BE49-F238E27FC236}">
                <a16:creationId xmlns:a16="http://schemas.microsoft.com/office/drawing/2014/main" id="{92084669-80EF-C64D-923D-654CAED835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3900488"/>
            <a:ext cx="35401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0</a:t>
            </a:r>
          </a:p>
        </p:txBody>
      </p:sp>
      <p:sp>
        <p:nvSpPr>
          <p:cNvPr id="239628" name="TextBox 64">
            <a:extLst>
              <a:ext uri="{FF2B5EF4-FFF2-40B4-BE49-F238E27FC236}">
                <a16:creationId xmlns:a16="http://schemas.microsoft.com/office/drawing/2014/main" id="{3912D0F3-52D2-024A-B2A9-AA217ED2A5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4188" y="3903663"/>
            <a:ext cx="35401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16</a:t>
            </a:r>
          </a:p>
        </p:txBody>
      </p:sp>
      <p:sp>
        <p:nvSpPr>
          <p:cNvPr id="239629" name="TextBox 64">
            <a:extLst>
              <a:ext uri="{FF2B5EF4-FFF2-40B4-BE49-F238E27FC236}">
                <a16:creationId xmlns:a16="http://schemas.microsoft.com/office/drawing/2014/main" id="{691ED4CA-798A-9B4A-B1FB-B1C6254737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400" y="3903663"/>
            <a:ext cx="35401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20</a:t>
            </a:r>
          </a:p>
        </p:txBody>
      </p:sp>
      <p:sp>
        <p:nvSpPr>
          <p:cNvPr id="239630" name="TextBox 64">
            <a:extLst>
              <a:ext uri="{FF2B5EF4-FFF2-40B4-BE49-F238E27FC236}">
                <a16:creationId xmlns:a16="http://schemas.microsoft.com/office/drawing/2014/main" id="{9706FC78-5570-2541-B977-DCFF95A447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79788" y="3903663"/>
            <a:ext cx="35401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21</a:t>
            </a:r>
          </a:p>
        </p:txBody>
      </p:sp>
      <p:sp>
        <p:nvSpPr>
          <p:cNvPr id="239631" name="TextBox 64">
            <a:extLst>
              <a:ext uri="{FF2B5EF4-FFF2-40B4-BE49-F238E27FC236}">
                <a16:creationId xmlns:a16="http://schemas.microsoft.com/office/drawing/2014/main" id="{956A90D6-314E-8149-9C2B-5E5ECB1FBE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9550" y="3890963"/>
            <a:ext cx="35401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25</a:t>
            </a:r>
          </a:p>
        </p:txBody>
      </p:sp>
      <p:sp>
        <p:nvSpPr>
          <p:cNvPr id="239632" name="TextBox 64">
            <a:extLst>
              <a:ext uri="{FF2B5EF4-FFF2-40B4-BE49-F238E27FC236}">
                <a16:creationId xmlns:a16="http://schemas.microsoft.com/office/drawing/2014/main" id="{9560438D-1459-7840-905A-AB93458CF9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5388" y="3897313"/>
            <a:ext cx="35401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26</a:t>
            </a:r>
          </a:p>
        </p:txBody>
      </p:sp>
      <p:sp>
        <p:nvSpPr>
          <p:cNvPr id="239633" name="TextBox 64">
            <a:extLst>
              <a:ext uri="{FF2B5EF4-FFF2-40B4-BE49-F238E27FC236}">
                <a16:creationId xmlns:a16="http://schemas.microsoft.com/office/drawing/2014/main" id="{30021FBB-19E6-8D45-9793-BFEFFE527D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00" y="3886200"/>
            <a:ext cx="35401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31</a:t>
            </a:r>
          </a:p>
        </p:txBody>
      </p:sp>
    </p:spTree>
  </p:cSld>
  <p:clrMapOvr>
    <a:masterClrMapping/>
  </p:clrMapOvr>
  <p:transition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1" name="Title 1">
            <a:extLst>
              <a:ext uri="{FF2B5EF4-FFF2-40B4-BE49-F238E27FC236}">
                <a16:creationId xmlns:a16="http://schemas.microsoft.com/office/drawing/2014/main" id="{F6F378B2-8774-C249-962C-F080BEB680C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SW Datapath</a:t>
            </a:r>
          </a:p>
        </p:txBody>
      </p:sp>
      <p:sp>
        <p:nvSpPr>
          <p:cNvPr id="240642" name="Content Placeholder 2">
            <a:extLst>
              <a:ext uri="{FF2B5EF4-FFF2-40B4-BE49-F238E27FC236}">
                <a16:creationId xmlns:a16="http://schemas.microsoft.com/office/drawing/2014/main" id="{3496A1A1-3848-1448-8DCE-FC66A986F8D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40643" name="Slide Number Placeholder 3">
            <a:extLst>
              <a:ext uri="{FF2B5EF4-FFF2-40B4-BE49-F238E27FC236}">
                <a16:creationId xmlns:a16="http://schemas.microsoft.com/office/drawing/2014/main" id="{00BBE1F7-42CA-EB49-B0C4-323D5B6861B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087E2399-2A4D-AB41-A769-78B6A350E123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76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240644" name="Picture 3" descr="F0505">
            <a:extLst>
              <a:ext uri="{FF2B5EF4-FFF2-40B4-BE49-F238E27FC236}">
                <a16:creationId xmlns:a16="http://schemas.microsoft.com/office/drawing/2014/main" id="{EC6A64A6-0356-F648-9986-E924DED000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371600"/>
            <a:ext cx="2978150" cy="259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0645" name="Picture 4" descr="F0509">
            <a:extLst>
              <a:ext uri="{FF2B5EF4-FFF2-40B4-BE49-F238E27FC236}">
                <a16:creationId xmlns:a16="http://schemas.microsoft.com/office/drawing/2014/main" id="{B4D47409-7F9A-3745-9031-987EFDB142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3" r="31990"/>
          <a:stretch>
            <a:fillRect/>
          </a:stretch>
        </p:blipFill>
        <p:spPr bwMode="auto">
          <a:xfrm>
            <a:off x="2782888" y="2547938"/>
            <a:ext cx="3308350" cy="256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0646" name="Line 5">
            <a:extLst>
              <a:ext uri="{FF2B5EF4-FFF2-40B4-BE49-F238E27FC236}">
                <a16:creationId xmlns:a16="http://schemas.microsoft.com/office/drawing/2014/main" id="{63F201F9-8699-EC4D-89BA-A5085ED2D453}"/>
              </a:ext>
            </a:extLst>
          </p:cNvPr>
          <p:cNvSpPr>
            <a:spLocks noChangeShapeType="1"/>
          </p:cNvSpPr>
          <p:nvPr/>
        </p:nvSpPr>
        <p:spPr bwMode="auto">
          <a:xfrm>
            <a:off x="4819650" y="4064000"/>
            <a:ext cx="1327150" cy="33338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0647" name="Rectangle 6">
            <a:extLst>
              <a:ext uri="{FF2B5EF4-FFF2-40B4-BE49-F238E27FC236}">
                <a16:creationId xmlns:a16="http://schemas.microsoft.com/office/drawing/2014/main" id="{6340476B-A74E-8B4B-93BF-76D42232AE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546725"/>
            <a:ext cx="5410200" cy="1311275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if MEM[PC]==SW rt offset</a:t>
            </a:r>
            <a:r>
              <a:rPr lang="en-US" altLang="en-US" sz="2000" baseline="-25000">
                <a:solidFill>
                  <a:srgbClr val="000000"/>
                </a:solidFill>
                <a:latin typeface="Calibri" panose="020F0502020204030204" pitchFamily="34" charset="0"/>
              </a:rPr>
              <a:t>16</a:t>
            </a: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 (base)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       EA = sign-extend(offset) + GPR[base]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       </a:t>
            </a: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sym typeface="Symbol" pitchFamily="2" charset="2"/>
              </a:rPr>
              <a:t>MEM[ </a:t>
            </a:r>
            <a:r>
              <a:rPr lang="en-US" altLang="en-US" sz="2000">
                <a:solidFill>
                  <a:srgbClr val="5F5F5F"/>
                </a:solidFill>
                <a:latin typeface="Calibri" panose="020F0502020204030204" pitchFamily="34" charset="0"/>
                <a:sym typeface="Symbol" pitchFamily="2" charset="2"/>
              </a:rPr>
              <a:t>translate</a:t>
            </a: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sym typeface="Symbol" pitchFamily="2" charset="2"/>
              </a:rPr>
              <a:t>(EA) ]  </a:t>
            </a: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GPR[rt] </a:t>
            </a:r>
            <a:endParaRPr lang="en-US" altLang="en-US" sz="1800">
              <a:solidFill>
                <a:srgbClr val="000000"/>
              </a:solidFill>
              <a:latin typeface="Calibri" panose="020F0502020204030204" pitchFamily="34" charset="0"/>
              <a:sym typeface="Symbol" pitchFamily="2" charset="2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Calibri" panose="020F0502020204030204" pitchFamily="34" charset="0"/>
                <a:sym typeface="Symbol" pitchFamily="2" charset="2"/>
              </a:rPr>
              <a:t>        </a:t>
            </a: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sym typeface="Symbol" pitchFamily="2" charset="2"/>
              </a:rPr>
              <a:t>PC  PC + 4</a:t>
            </a:r>
          </a:p>
        </p:txBody>
      </p:sp>
      <p:sp>
        <p:nvSpPr>
          <p:cNvPr id="240648" name="AutoShape 7">
            <a:extLst>
              <a:ext uri="{FF2B5EF4-FFF2-40B4-BE49-F238E27FC236}">
                <a16:creationId xmlns:a16="http://schemas.microsoft.com/office/drawing/2014/main" id="{849422C0-CA68-544C-95A5-A57CA9678C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5400" y="6172200"/>
            <a:ext cx="762000" cy="457200"/>
          </a:xfrm>
          <a:prstGeom prst="rightArrow">
            <a:avLst>
              <a:gd name="adj1" fmla="val 50000"/>
              <a:gd name="adj2" fmla="val 41667"/>
            </a:avLst>
          </a:prstGeom>
          <a:solidFill>
            <a:schemeClr val="accent1"/>
          </a:solidFill>
          <a:ln w="19050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40649" name="Text Box 8">
            <a:extLst>
              <a:ext uri="{FF2B5EF4-FFF2-40B4-BE49-F238E27FC236}">
                <a16:creationId xmlns:a16="http://schemas.microsoft.com/office/drawing/2014/main" id="{BFC76655-D098-F044-A44E-2407EC80AB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1738" y="5965825"/>
            <a:ext cx="23971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Combinational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state update logic</a:t>
            </a:r>
          </a:p>
        </p:txBody>
      </p:sp>
      <p:grpSp>
        <p:nvGrpSpPr>
          <p:cNvPr id="240650" name="Group 9">
            <a:extLst>
              <a:ext uri="{FF2B5EF4-FFF2-40B4-BE49-F238E27FC236}">
                <a16:creationId xmlns:a16="http://schemas.microsoft.com/office/drawing/2014/main" id="{1D022F7D-9122-8D44-A57B-AAAA34344E4F}"/>
              </a:ext>
            </a:extLst>
          </p:cNvPr>
          <p:cNvGrpSpPr>
            <a:grpSpLocks/>
          </p:cNvGrpSpPr>
          <p:nvPr/>
        </p:nvGrpSpPr>
        <p:grpSpPr bwMode="auto">
          <a:xfrm>
            <a:off x="5715000" y="5638800"/>
            <a:ext cx="3352800" cy="304800"/>
            <a:chOff x="1392" y="2976"/>
            <a:chExt cx="3072" cy="240"/>
          </a:xfrm>
        </p:grpSpPr>
        <p:sp>
          <p:nvSpPr>
            <p:cNvPr id="240674" name="Rectangle 10">
              <a:extLst>
                <a:ext uri="{FF2B5EF4-FFF2-40B4-BE49-F238E27FC236}">
                  <a16:creationId xmlns:a16="http://schemas.microsoft.com/office/drawing/2014/main" id="{32F36561-13E1-3A44-A26D-F0BCD0E99E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2" y="2976"/>
              <a:ext cx="576" cy="24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000000"/>
                  </a:solidFill>
                  <a:latin typeface="Calibri" panose="020F0502020204030204" pitchFamily="34" charset="0"/>
                </a:rPr>
                <a:t>IF</a:t>
              </a:r>
            </a:p>
          </p:txBody>
        </p:sp>
        <p:sp>
          <p:nvSpPr>
            <p:cNvPr id="240675" name="Rectangle 11">
              <a:extLst>
                <a:ext uri="{FF2B5EF4-FFF2-40B4-BE49-F238E27FC236}">
                  <a16:creationId xmlns:a16="http://schemas.microsoft.com/office/drawing/2014/main" id="{8BF8F703-A90E-FC49-9A0B-124345D736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2976"/>
              <a:ext cx="576" cy="24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000000"/>
                  </a:solidFill>
                  <a:latin typeface="Calibri" panose="020F0502020204030204" pitchFamily="34" charset="0"/>
                </a:rPr>
                <a:t>ID</a:t>
              </a:r>
            </a:p>
          </p:txBody>
        </p:sp>
        <p:sp>
          <p:nvSpPr>
            <p:cNvPr id="240676" name="Rectangle 12">
              <a:extLst>
                <a:ext uri="{FF2B5EF4-FFF2-40B4-BE49-F238E27FC236}">
                  <a16:creationId xmlns:a16="http://schemas.microsoft.com/office/drawing/2014/main" id="{5D8DF38E-674F-544F-8153-2AF47D8215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0" y="2976"/>
              <a:ext cx="576" cy="24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000000"/>
                  </a:solidFill>
                  <a:latin typeface="Calibri" panose="020F0502020204030204" pitchFamily="34" charset="0"/>
                </a:rPr>
                <a:t>EX</a:t>
              </a:r>
            </a:p>
          </p:txBody>
        </p:sp>
        <p:sp>
          <p:nvSpPr>
            <p:cNvPr id="240677" name="Rectangle 13">
              <a:extLst>
                <a:ext uri="{FF2B5EF4-FFF2-40B4-BE49-F238E27FC236}">
                  <a16:creationId xmlns:a16="http://schemas.microsoft.com/office/drawing/2014/main" id="{810F9F02-9D0B-9E47-823F-0FED866F2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4" y="2976"/>
              <a:ext cx="576" cy="24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000000"/>
                  </a:solidFill>
                  <a:latin typeface="Calibri" panose="020F0502020204030204" pitchFamily="34" charset="0"/>
                </a:rPr>
                <a:t>MEM</a:t>
              </a:r>
            </a:p>
          </p:txBody>
        </p:sp>
        <p:sp>
          <p:nvSpPr>
            <p:cNvPr id="240678" name="Rectangle 14">
              <a:extLst>
                <a:ext uri="{FF2B5EF4-FFF2-40B4-BE49-F238E27FC236}">
                  <a16:creationId xmlns:a16="http://schemas.microsoft.com/office/drawing/2014/main" id="{C127F054-48A2-3B4D-ADD9-F65B87DE0B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8" y="2976"/>
              <a:ext cx="576" cy="24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rgbClr val="000000"/>
                  </a:solidFill>
                  <a:latin typeface="Calibri" panose="020F0502020204030204" pitchFamily="34" charset="0"/>
                </a:rPr>
                <a:t>WB</a:t>
              </a:r>
            </a:p>
          </p:txBody>
        </p:sp>
      </p:grpSp>
      <p:pic>
        <p:nvPicPr>
          <p:cNvPr id="240651" name="Picture 15" descr="F0508">
            <a:extLst>
              <a:ext uri="{FF2B5EF4-FFF2-40B4-BE49-F238E27FC236}">
                <a16:creationId xmlns:a16="http://schemas.microsoft.com/office/drawing/2014/main" id="{62376639-0D11-A047-98BF-BBFD5EDF19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47" b="9525"/>
          <a:stretch>
            <a:fillRect/>
          </a:stretch>
        </p:blipFill>
        <p:spPr bwMode="auto">
          <a:xfrm>
            <a:off x="6400800" y="2438400"/>
            <a:ext cx="2074863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0652" name="Text Box 16">
            <a:extLst>
              <a:ext uri="{FF2B5EF4-FFF2-40B4-BE49-F238E27FC236}">
                <a16:creationId xmlns:a16="http://schemas.microsoft.com/office/drawing/2014/main" id="{A93E29A6-1DC1-FE41-B222-813CCDFF7E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8388" y="4108450"/>
            <a:ext cx="301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CC9900"/>
                </a:solidFill>
                <a:latin typeface="Calibri" panose="020F0502020204030204" pitchFamily="34" charset="0"/>
              </a:rPr>
              <a:t>0</a:t>
            </a:r>
          </a:p>
        </p:txBody>
      </p:sp>
      <p:sp>
        <p:nvSpPr>
          <p:cNvPr id="240653" name="Text Box 17">
            <a:extLst>
              <a:ext uri="{FF2B5EF4-FFF2-40B4-BE49-F238E27FC236}">
                <a16:creationId xmlns:a16="http://schemas.microsoft.com/office/drawing/2014/main" id="{4E3C9689-811F-C64B-888C-B944C134E8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1900" y="2228850"/>
            <a:ext cx="5397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CC9900"/>
                </a:solidFill>
                <a:latin typeface="Calibri" panose="020F0502020204030204" pitchFamily="34" charset="0"/>
              </a:rPr>
              <a:t>add</a:t>
            </a:r>
          </a:p>
        </p:txBody>
      </p:sp>
      <p:grpSp>
        <p:nvGrpSpPr>
          <p:cNvPr id="240654" name="Group 18">
            <a:extLst>
              <a:ext uri="{FF2B5EF4-FFF2-40B4-BE49-F238E27FC236}">
                <a16:creationId xmlns:a16="http://schemas.microsoft.com/office/drawing/2014/main" id="{68126E2C-DDF3-A94F-9C21-6ED6CE7F6109}"/>
              </a:ext>
            </a:extLst>
          </p:cNvPr>
          <p:cNvGrpSpPr>
            <a:grpSpLocks/>
          </p:cNvGrpSpPr>
          <p:nvPr/>
        </p:nvGrpSpPr>
        <p:grpSpPr bwMode="auto">
          <a:xfrm>
            <a:off x="4519613" y="3371850"/>
            <a:ext cx="1042987" cy="1193800"/>
            <a:chOff x="2847" y="2124"/>
            <a:chExt cx="657" cy="752"/>
          </a:xfrm>
        </p:grpSpPr>
        <p:sp>
          <p:nvSpPr>
            <p:cNvPr id="240664" name="Line 19">
              <a:extLst>
                <a:ext uri="{FF2B5EF4-FFF2-40B4-BE49-F238E27FC236}">
                  <a16:creationId xmlns:a16="http://schemas.microsoft.com/office/drawing/2014/main" id="{1A14DA90-392F-C043-B819-67710C64F5A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38" y="2276"/>
              <a:ext cx="0" cy="294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0665" name="Line 20">
              <a:extLst>
                <a:ext uri="{FF2B5EF4-FFF2-40B4-BE49-F238E27FC236}">
                  <a16:creationId xmlns:a16="http://schemas.microsoft.com/office/drawing/2014/main" id="{9EAAA313-D5D0-6440-8198-3E7B94301087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2967" y="2521"/>
              <a:ext cx="0" cy="88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0666" name="Freeform 21">
              <a:extLst>
                <a:ext uri="{FF2B5EF4-FFF2-40B4-BE49-F238E27FC236}">
                  <a16:creationId xmlns:a16="http://schemas.microsoft.com/office/drawing/2014/main" id="{46DD6C14-32DD-D244-B99C-EF2889DD5D1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3" y="2124"/>
              <a:ext cx="83" cy="336"/>
            </a:xfrm>
            <a:custGeom>
              <a:avLst/>
              <a:gdLst>
                <a:gd name="T0" fmla="*/ 0 w 290"/>
                <a:gd name="T1" fmla="*/ 0 h 768"/>
                <a:gd name="T2" fmla="*/ 0 w 290"/>
                <a:gd name="T3" fmla="*/ 0 h 768"/>
                <a:gd name="T4" fmla="*/ 0 w 290"/>
                <a:gd name="T5" fmla="*/ 0 h 768"/>
                <a:gd name="T6" fmla="*/ 0 w 290"/>
                <a:gd name="T7" fmla="*/ 0 h 768"/>
                <a:gd name="T8" fmla="*/ 0 w 290"/>
                <a:gd name="T9" fmla="*/ 0 h 768"/>
                <a:gd name="T10" fmla="*/ 0 w 290"/>
                <a:gd name="T11" fmla="*/ 0 h 768"/>
                <a:gd name="T12" fmla="*/ 0 w 290"/>
                <a:gd name="T13" fmla="*/ 0 h 768"/>
                <a:gd name="T14" fmla="*/ 0 w 290"/>
                <a:gd name="T15" fmla="*/ 0 h 768"/>
                <a:gd name="T16" fmla="*/ 0 w 290"/>
                <a:gd name="T17" fmla="*/ 0 h 768"/>
                <a:gd name="T18" fmla="*/ 0 w 290"/>
                <a:gd name="T19" fmla="*/ 0 h 768"/>
                <a:gd name="T20" fmla="*/ 0 w 290"/>
                <a:gd name="T21" fmla="*/ 0 h 768"/>
                <a:gd name="T22" fmla="*/ 0 w 290"/>
                <a:gd name="T23" fmla="*/ 0 h 768"/>
                <a:gd name="T24" fmla="*/ 0 w 290"/>
                <a:gd name="T25" fmla="*/ 0 h 768"/>
                <a:gd name="T26" fmla="*/ 0 w 290"/>
                <a:gd name="T27" fmla="*/ 0 h 768"/>
                <a:gd name="T28" fmla="*/ 0 w 290"/>
                <a:gd name="T29" fmla="*/ 0 h 768"/>
                <a:gd name="T30" fmla="*/ 0 w 290"/>
                <a:gd name="T31" fmla="*/ 0 h 768"/>
                <a:gd name="T32" fmla="*/ 0 w 290"/>
                <a:gd name="T33" fmla="*/ 0 h 76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90"/>
                <a:gd name="T52" fmla="*/ 0 h 768"/>
                <a:gd name="T53" fmla="*/ 290 w 290"/>
                <a:gd name="T54" fmla="*/ 768 h 76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90" h="768">
                  <a:moveTo>
                    <a:pt x="2" y="0"/>
                  </a:moveTo>
                  <a:lnTo>
                    <a:pt x="80" y="54"/>
                  </a:lnTo>
                  <a:lnTo>
                    <a:pt x="152" y="102"/>
                  </a:lnTo>
                  <a:lnTo>
                    <a:pt x="214" y="144"/>
                  </a:lnTo>
                  <a:lnTo>
                    <a:pt x="290" y="192"/>
                  </a:lnTo>
                  <a:lnTo>
                    <a:pt x="288" y="386"/>
                  </a:lnTo>
                  <a:lnTo>
                    <a:pt x="290" y="576"/>
                  </a:lnTo>
                  <a:lnTo>
                    <a:pt x="216" y="628"/>
                  </a:lnTo>
                  <a:lnTo>
                    <a:pt x="150" y="670"/>
                  </a:lnTo>
                  <a:lnTo>
                    <a:pt x="86" y="714"/>
                  </a:lnTo>
                  <a:lnTo>
                    <a:pt x="2" y="768"/>
                  </a:lnTo>
                  <a:lnTo>
                    <a:pt x="2" y="574"/>
                  </a:lnTo>
                  <a:lnTo>
                    <a:pt x="0" y="478"/>
                  </a:lnTo>
                  <a:lnTo>
                    <a:pt x="2" y="384"/>
                  </a:lnTo>
                  <a:lnTo>
                    <a:pt x="0" y="288"/>
                  </a:lnTo>
                  <a:lnTo>
                    <a:pt x="0" y="19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0667" name="Freeform 22">
              <a:extLst>
                <a:ext uri="{FF2B5EF4-FFF2-40B4-BE49-F238E27FC236}">
                  <a16:creationId xmlns:a16="http://schemas.microsoft.com/office/drawing/2014/main" id="{15519869-17F8-0B42-ADF3-0F3357CBAC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5" y="2292"/>
              <a:ext cx="82" cy="547"/>
            </a:xfrm>
            <a:custGeom>
              <a:avLst/>
              <a:gdLst>
                <a:gd name="T0" fmla="*/ 0 w 96"/>
                <a:gd name="T1" fmla="*/ 14 h 624"/>
                <a:gd name="T2" fmla="*/ 3 w 96"/>
                <a:gd name="T3" fmla="*/ 14 h 624"/>
                <a:gd name="T4" fmla="*/ 3 w 96"/>
                <a:gd name="T5" fmla="*/ 0 h 624"/>
                <a:gd name="T6" fmla="*/ 0 60000 65536"/>
                <a:gd name="T7" fmla="*/ 0 60000 65536"/>
                <a:gd name="T8" fmla="*/ 0 60000 65536"/>
                <a:gd name="T9" fmla="*/ 0 w 96"/>
                <a:gd name="T10" fmla="*/ 0 h 624"/>
                <a:gd name="T11" fmla="*/ 96 w 96"/>
                <a:gd name="T12" fmla="*/ 624 h 6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6" h="624">
                  <a:moveTo>
                    <a:pt x="0" y="624"/>
                  </a:moveTo>
                  <a:lnTo>
                    <a:pt x="96" y="624"/>
                  </a:lnTo>
                  <a:lnTo>
                    <a:pt x="96" y="0"/>
                  </a:lnTo>
                </a:path>
              </a:pathLst>
            </a:custGeom>
            <a:noFill/>
            <a:ln w="762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0668" name="Line 23">
              <a:extLst>
                <a:ext uri="{FF2B5EF4-FFF2-40B4-BE49-F238E27FC236}">
                  <a16:creationId xmlns:a16="http://schemas.microsoft.com/office/drawing/2014/main" id="{BC08062C-1939-8C48-B746-EAD207C2721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47" y="2292"/>
              <a:ext cx="206" cy="0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0669" name="Freeform 24">
              <a:extLst>
                <a:ext uri="{FF2B5EF4-FFF2-40B4-BE49-F238E27FC236}">
                  <a16:creationId xmlns:a16="http://schemas.microsoft.com/office/drawing/2014/main" id="{456A21E9-5194-8E47-B216-B257079B9E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9" y="2376"/>
              <a:ext cx="124" cy="463"/>
            </a:xfrm>
            <a:custGeom>
              <a:avLst/>
              <a:gdLst>
                <a:gd name="T0" fmla="*/ 0 w 144"/>
                <a:gd name="T1" fmla="*/ 12 h 528"/>
                <a:gd name="T2" fmla="*/ 3 w 144"/>
                <a:gd name="T3" fmla="*/ 12 h 528"/>
                <a:gd name="T4" fmla="*/ 3 w 144"/>
                <a:gd name="T5" fmla="*/ 0 h 528"/>
                <a:gd name="T6" fmla="*/ 3 w 144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4"/>
                <a:gd name="T13" fmla="*/ 0 h 528"/>
                <a:gd name="T14" fmla="*/ 144 w 144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4" h="528">
                  <a:moveTo>
                    <a:pt x="0" y="528"/>
                  </a:moveTo>
                  <a:lnTo>
                    <a:pt x="48" y="528"/>
                  </a:lnTo>
                  <a:lnTo>
                    <a:pt x="48" y="0"/>
                  </a:lnTo>
                  <a:lnTo>
                    <a:pt x="144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0670" name="Line 25">
              <a:extLst>
                <a:ext uri="{FF2B5EF4-FFF2-40B4-BE49-F238E27FC236}">
                  <a16:creationId xmlns:a16="http://schemas.microsoft.com/office/drawing/2014/main" id="{9FEA7155-64F0-5D4C-A7BB-0604E50E2E9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47" y="2208"/>
              <a:ext cx="20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0671" name="Line 26">
              <a:extLst>
                <a:ext uri="{FF2B5EF4-FFF2-40B4-BE49-F238E27FC236}">
                  <a16:creationId xmlns:a16="http://schemas.microsoft.com/office/drawing/2014/main" id="{5B7F1577-9AD9-2E4F-BD96-3A73AF2DF6C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94" y="2418"/>
              <a:ext cx="0" cy="253"/>
            </a:xfrm>
            <a:prstGeom prst="line">
              <a:avLst/>
            </a:prstGeom>
            <a:noFill/>
            <a:ln w="19050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0672" name="Text Box 27">
              <a:extLst>
                <a:ext uri="{FF2B5EF4-FFF2-40B4-BE49-F238E27FC236}">
                  <a16:creationId xmlns:a16="http://schemas.microsoft.com/office/drawing/2014/main" id="{F507D9B7-16DB-954F-9A97-4F8F01E378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12" y="2566"/>
              <a:ext cx="392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ALUSrc</a:t>
              </a:r>
            </a:p>
          </p:txBody>
        </p:sp>
        <p:sp>
          <p:nvSpPr>
            <p:cNvPr id="240673" name="Text Box 28">
              <a:extLst>
                <a:ext uri="{FF2B5EF4-FFF2-40B4-BE49-F238E27FC236}">
                  <a16:creationId xmlns:a16="http://schemas.microsoft.com/office/drawing/2014/main" id="{19AB6379-1CFA-5742-8C61-B96C623135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77" y="2643"/>
              <a:ext cx="506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CC9900"/>
                  </a:solidFill>
                  <a:latin typeface="Calibri" panose="020F0502020204030204" pitchFamily="34" charset="0"/>
                </a:rPr>
                <a:t>isItype</a:t>
              </a:r>
            </a:p>
          </p:txBody>
        </p:sp>
      </p:grpSp>
      <p:sp>
        <p:nvSpPr>
          <p:cNvPr id="240655" name="Freeform 29">
            <a:extLst>
              <a:ext uri="{FF2B5EF4-FFF2-40B4-BE49-F238E27FC236}">
                <a16:creationId xmlns:a16="http://schemas.microsoft.com/office/drawing/2014/main" id="{3F9147CF-1695-A540-9391-9AAEF81530CC}"/>
              </a:ext>
            </a:extLst>
          </p:cNvPr>
          <p:cNvSpPr>
            <a:spLocks/>
          </p:cNvSpPr>
          <p:nvPr/>
        </p:nvSpPr>
        <p:spPr bwMode="auto">
          <a:xfrm>
            <a:off x="2984500" y="3186113"/>
            <a:ext cx="120650" cy="436562"/>
          </a:xfrm>
          <a:custGeom>
            <a:avLst/>
            <a:gdLst>
              <a:gd name="T0" fmla="*/ 2147483646 w 290"/>
              <a:gd name="T1" fmla="*/ 0 h 768"/>
              <a:gd name="T2" fmla="*/ 2147483646 w 290"/>
              <a:gd name="T3" fmla="*/ 2147483646 h 768"/>
              <a:gd name="T4" fmla="*/ 2147483646 w 290"/>
              <a:gd name="T5" fmla="*/ 2147483646 h 768"/>
              <a:gd name="T6" fmla="*/ 2147483646 w 290"/>
              <a:gd name="T7" fmla="*/ 2147483646 h 768"/>
              <a:gd name="T8" fmla="*/ 2147483646 w 290"/>
              <a:gd name="T9" fmla="*/ 2147483646 h 768"/>
              <a:gd name="T10" fmla="*/ 2147483646 w 290"/>
              <a:gd name="T11" fmla="*/ 2147483646 h 768"/>
              <a:gd name="T12" fmla="*/ 2147483646 w 290"/>
              <a:gd name="T13" fmla="*/ 2147483646 h 768"/>
              <a:gd name="T14" fmla="*/ 2147483646 w 290"/>
              <a:gd name="T15" fmla="*/ 2147483646 h 768"/>
              <a:gd name="T16" fmla="*/ 2147483646 w 290"/>
              <a:gd name="T17" fmla="*/ 2147483646 h 768"/>
              <a:gd name="T18" fmla="*/ 2147483646 w 290"/>
              <a:gd name="T19" fmla="*/ 2147483646 h 768"/>
              <a:gd name="T20" fmla="*/ 2147483646 w 290"/>
              <a:gd name="T21" fmla="*/ 2147483646 h 768"/>
              <a:gd name="T22" fmla="*/ 2147483646 w 290"/>
              <a:gd name="T23" fmla="*/ 2147483646 h 768"/>
              <a:gd name="T24" fmla="*/ 0 w 290"/>
              <a:gd name="T25" fmla="*/ 2147483646 h 768"/>
              <a:gd name="T26" fmla="*/ 2147483646 w 290"/>
              <a:gd name="T27" fmla="*/ 2147483646 h 768"/>
              <a:gd name="T28" fmla="*/ 0 w 290"/>
              <a:gd name="T29" fmla="*/ 2147483646 h 768"/>
              <a:gd name="T30" fmla="*/ 0 w 290"/>
              <a:gd name="T31" fmla="*/ 2147483646 h 768"/>
              <a:gd name="T32" fmla="*/ 2147483646 w 290"/>
              <a:gd name="T33" fmla="*/ 0 h 76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90"/>
              <a:gd name="T52" fmla="*/ 0 h 768"/>
              <a:gd name="T53" fmla="*/ 290 w 290"/>
              <a:gd name="T54" fmla="*/ 768 h 76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90" h="768">
                <a:moveTo>
                  <a:pt x="2" y="0"/>
                </a:moveTo>
                <a:lnTo>
                  <a:pt x="80" y="54"/>
                </a:lnTo>
                <a:lnTo>
                  <a:pt x="152" y="102"/>
                </a:lnTo>
                <a:lnTo>
                  <a:pt x="214" y="144"/>
                </a:lnTo>
                <a:lnTo>
                  <a:pt x="290" y="192"/>
                </a:lnTo>
                <a:lnTo>
                  <a:pt x="288" y="386"/>
                </a:lnTo>
                <a:lnTo>
                  <a:pt x="290" y="576"/>
                </a:lnTo>
                <a:lnTo>
                  <a:pt x="216" y="628"/>
                </a:lnTo>
                <a:lnTo>
                  <a:pt x="150" y="670"/>
                </a:lnTo>
                <a:lnTo>
                  <a:pt x="86" y="714"/>
                </a:lnTo>
                <a:lnTo>
                  <a:pt x="2" y="768"/>
                </a:lnTo>
                <a:lnTo>
                  <a:pt x="2" y="574"/>
                </a:lnTo>
                <a:lnTo>
                  <a:pt x="0" y="478"/>
                </a:lnTo>
                <a:lnTo>
                  <a:pt x="2" y="384"/>
                </a:lnTo>
                <a:lnTo>
                  <a:pt x="0" y="288"/>
                </a:lnTo>
                <a:lnTo>
                  <a:pt x="0" y="190"/>
                </a:lnTo>
                <a:lnTo>
                  <a:pt x="2" y="0"/>
                </a:ln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0656" name="Freeform 30">
            <a:extLst>
              <a:ext uri="{FF2B5EF4-FFF2-40B4-BE49-F238E27FC236}">
                <a16:creationId xmlns:a16="http://schemas.microsoft.com/office/drawing/2014/main" id="{C022A230-1FF0-BA48-81C4-FF83F00133CF}"/>
              </a:ext>
            </a:extLst>
          </p:cNvPr>
          <p:cNvSpPr>
            <a:spLocks/>
          </p:cNvSpPr>
          <p:nvPr/>
        </p:nvSpPr>
        <p:spPr bwMode="auto">
          <a:xfrm>
            <a:off x="2914650" y="3124200"/>
            <a:ext cx="69850" cy="187325"/>
          </a:xfrm>
          <a:custGeom>
            <a:avLst/>
            <a:gdLst>
              <a:gd name="T0" fmla="*/ 0 w 48"/>
              <a:gd name="T1" fmla="*/ 0 h 144"/>
              <a:gd name="T2" fmla="*/ 0 w 48"/>
              <a:gd name="T3" fmla="*/ 2147483646 h 144"/>
              <a:gd name="T4" fmla="*/ 2147483646 w 48"/>
              <a:gd name="T5" fmla="*/ 2147483646 h 144"/>
              <a:gd name="T6" fmla="*/ 0 60000 65536"/>
              <a:gd name="T7" fmla="*/ 0 60000 65536"/>
              <a:gd name="T8" fmla="*/ 0 60000 65536"/>
              <a:gd name="T9" fmla="*/ 0 w 48"/>
              <a:gd name="T10" fmla="*/ 0 h 144"/>
              <a:gd name="T11" fmla="*/ 48 w 48"/>
              <a:gd name="T12" fmla="*/ 144 h 1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8" h="144">
                <a:moveTo>
                  <a:pt x="0" y="0"/>
                </a:moveTo>
                <a:lnTo>
                  <a:pt x="0" y="144"/>
                </a:lnTo>
                <a:lnTo>
                  <a:pt x="48" y="144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0657" name="Text Box 31">
            <a:extLst>
              <a:ext uri="{FF2B5EF4-FFF2-40B4-BE49-F238E27FC236}">
                <a16:creationId xmlns:a16="http://schemas.microsoft.com/office/drawing/2014/main" id="{4C04B960-238C-0548-8636-47546F3026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4075" y="3902075"/>
            <a:ext cx="695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RegDest</a:t>
            </a:r>
          </a:p>
        </p:txBody>
      </p:sp>
      <p:sp>
        <p:nvSpPr>
          <p:cNvPr id="240658" name="Freeform 32">
            <a:extLst>
              <a:ext uri="{FF2B5EF4-FFF2-40B4-BE49-F238E27FC236}">
                <a16:creationId xmlns:a16="http://schemas.microsoft.com/office/drawing/2014/main" id="{E055CCCA-F91D-844F-BC50-B71762B2B9D9}"/>
              </a:ext>
            </a:extLst>
          </p:cNvPr>
          <p:cNvSpPr>
            <a:spLocks/>
          </p:cNvSpPr>
          <p:nvPr/>
        </p:nvSpPr>
        <p:spPr bwMode="auto">
          <a:xfrm>
            <a:off x="2633663" y="3560763"/>
            <a:ext cx="420687" cy="374650"/>
          </a:xfrm>
          <a:custGeom>
            <a:avLst/>
            <a:gdLst>
              <a:gd name="T0" fmla="*/ 2147483646 w 288"/>
              <a:gd name="T1" fmla="*/ 0 h 288"/>
              <a:gd name="T2" fmla="*/ 2147483646 w 288"/>
              <a:gd name="T3" fmla="*/ 2147483646 h 288"/>
              <a:gd name="T4" fmla="*/ 0 w 288"/>
              <a:gd name="T5" fmla="*/ 2147483646 h 288"/>
              <a:gd name="T6" fmla="*/ 0 60000 65536"/>
              <a:gd name="T7" fmla="*/ 0 60000 65536"/>
              <a:gd name="T8" fmla="*/ 0 60000 65536"/>
              <a:gd name="T9" fmla="*/ 0 w 288"/>
              <a:gd name="T10" fmla="*/ 0 h 288"/>
              <a:gd name="T11" fmla="*/ 288 w 288"/>
              <a:gd name="T12" fmla="*/ 288 h 28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88" h="288">
                <a:moveTo>
                  <a:pt x="288" y="0"/>
                </a:moveTo>
                <a:lnTo>
                  <a:pt x="288" y="96"/>
                </a:lnTo>
                <a:lnTo>
                  <a:pt x="0" y="288"/>
                </a:lnTo>
              </a:path>
            </a:pathLst>
          </a:custGeom>
          <a:noFill/>
          <a:ln w="28575">
            <a:solidFill>
              <a:srgbClr val="FF99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0659" name="Rectangle 33">
            <a:extLst>
              <a:ext uri="{FF2B5EF4-FFF2-40B4-BE49-F238E27FC236}">
                <a16:creationId xmlns:a16="http://schemas.microsoft.com/office/drawing/2014/main" id="{3C263C37-DF64-C04A-8DFC-B1105D12AF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01838" y="4013200"/>
            <a:ext cx="8032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CC9900"/>
                </a:solidFill>
                <a:latin typeface="Calibri" panose="020F0502020204030204" pitchFamily="34" charset="0"/>
              </a:rPr>
              <a:t>isItype</a:t>
            </a:r>
          </a:p>
        </p:txBody>
      </p:sp>
      <p:sp>
        <p:nvSpPr>
          <p:cNvPr id="240660" name="Rectangle 34">
            <a:extLst>
              <a:ext uri="{FF2B5EF4-FFF2-40B4-BE49-F238E27FC236}">
                <a16:creationId xmlns:a16="http://schemas.microsoft.com/office/drawing/2014/main" id="{6AB71E70-663D-DF44-A50D-E565160213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7338" y="3070225"/>
            <a:ext cx="381000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40661" name="Line 35">
            <a:extLst>
              <a:ext uri="{FF2B5EF4-FFF2-40B4-BE49-F238E27FC236}">
                <a16:creationId xmlns:a16="http://schemas.microsoft.com/office/drawing/2014/main" id="{54166D5B-4F7D-854D-9BBA-77FF565BBA70}"/>
              </a:ext>
            </a:extLst>
          </p:cNvPr>
          <p:cNvSpPr>
            <a:spLocks noChangeShapeType="1"/>
          </p:cNvSpPr>
          <p:nvPr/>
        </p:nvSpPr>
        <p:spPr bwMode="auto">
          <a:xfrm>
            <a:off x="5791200" y="3125788"/>
            <a:ext cx="298450" cy="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0662" name="Text Box 26">
            <a:extLst>
              <a:ext uri="{FF2B5EF4-FFF2-40B4-BE49-F238E27FC236}">
                <a16:creationId xmlns:a16="http://schemas.microsoft.com/office/drawing/2014/main" id="{3B542116-1367-D247-9B3A-8620D42A0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9000" y="4430713"/>
            <a:ext cx="301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CC9900"/>
                </a:solidFill>
                <a:latin typeface="Calibri" panose="020F0502020204030204" pitchFamily="34" charset="0"/>
              </a:rPr>
              <a:t>0</a:t>
            </a:r>
          </a:p>
        </p:txBody>
      </p:sp>
      <p:sp>
        <p:nvSpPr>
          <p:cNvPr id="240663" name="Text Box 26">
            <a:extLst>
              <a:ext uri="{FF2B5EF4-FFF2-40B4-BE49-F238E27FC236}">
                <a16:creationId xmlns:a16="http://schemas.microsoft.com/office/drawing/2014/main" id="{7EF7BE3C-458B-6845-BFFA-FFD56461C9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9000" y="2057400"/>
            <a:ext cx="301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CC9900"/>
                </a:solidFill>
                <a:latin typeface="Calibri" panose="020F0502020204030204" pitchFamily="34" charset="0"/>
              </a:rPr>
              <a:t>1</a:t>
            </a:r>
          </a:p>
        </p:txBody>
      </p:sp>
    </p:spTree>
  </p:cSld>
  <p:clrMapOvr>
    <a:masterClrMapping/>
  </p:clrMapOvr>
  <p:transition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5" name="Title 1">
            <a:extLst>
              <a:ext uri="{FF2B5EF4-FFF2-40B4-BE49-F238E27FC236}">
                <a16:creationId xmlns:a16="http://schemas.microsoft.com/office/drawing/2014/main" id="{8D219570-487B-6743-83B3-4DF710A0F3E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Load-Store Datapath</a:t>
            </a:r>
          </a:p>
        </p:txBody>
      </p:sp>
      <p:sp>
        <p:nvSpPr>
          <p:cNvPr id="241666" name="Content Placeholder 2">
            <a:extLst>
              <a:ext uri="{FF2B5EF4-FFF2-40B4-BE49-F238E27FC236}">
                <a16:creationId xmlns:a16="http://schemas.microsoft.com/office/drawing/2014/main" id="{90A905B5-21BA-1D45-A280-9D931430A4B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41667" name="Slide Number Placeholder 3">
            <a:extLst>
              <a:ext uri="{FF2B5EF4-FFF2-40B4-BE49-F238E27FC236}">
                <a16:creationId xmlns:a16="http://schemas.microsoft.com/office/drawing/2014/main" id="{B1A82907-50D8-7443-867E-0BA5FEBB03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1804E1E4-F768-D441-8E9B-37B95D36A3F9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77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241668" name="Picture 3" descr="F0505">
            <a:extLst>
              <a:ext uri="{FF2B5EF4-FFF2-40B4-BE49-F238E27FC236}">
                <a16:creationId xmlns:a16="http://schemas.microsoft.com/office/drawing/2014/main" id="{C81B96DB-432A-294A-A2D2-25FAE538B5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75" y="1676400"/>
            <a:ext cx="3463925" cy="296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1669" name="Picture 4" descr="F0509">
            <a:extLst>
              <a:ext uri="{FF2B5EF4-FFF2-40B4-BE49-F238E27FC236}">
                <a16:creationId xmlns:a16="http://schemas.microsoft.com/office/drawing/2014/main" id="{F66BC4EA-110E-0A41-9709-AB7EEC3DDA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3"/>
          <a:stretch>
            <a:fillRect/>
          </a:stretch>
        </p:blipFill>
        <p:spPr bwMode="auto">
          <a:xfrm>
            <a:off x="3124200" y="3027363"/>
            <a:ext cx="5959475" cy="291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1670" name="Text Box 5">
            <a:extLst>
              <a:ext uri="{FF2B5EF4-FFF2-40B4-BE49-F238E27FC236}">
                <a16:creationId xmlns:a16="http://schemas.microsoft.com/office/drawing/2014/main" id="{87C1A413-9631-CE41-8A12-E6A89BF7B4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89363" y="4819650"/>
            <a:ext cx="8985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CC9900"/>
                </a:solidFill>
                <a:latin typeface="Calibri" panose="020F0502020204030204" pitchFamily="34" charset="0"/>
              </a:rPr>
              <a:t>!isStore</a:t>
            </a:r>
          </a:p>
        </p:txBody>
      </p:sp>
      <p:sp>
        <p:nvSpPr>
          <p:cNvPr id="241671" name="Text Box 6">
            <a:extLst>
              <a:ext uri="{FF2B5EF4-FFF2-40B4-BE49-F238E27FC236}">
                <a16:creationId xmlns:a16="http://schemas.microsoft.com/office/drawing/2014/main" id="{25AC4A85-A36F-CC44-9DD1-BA48DBF482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48350" y="2762250"/>
            <a:ext cx="5397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CC9900"/>
                </a:solidFill>
                <a:latin typeface="Calibri" panose="020F0502020204030204" pitchFamily="34" charset="0"/>
              </a:rPr>
              <a:t>add</a:t>
            </a:r>
          </a:p>
        </p:txBody>
      </p:sp>
      <p:sp>
        <p:nvSpPr>
          <p:cNvPr id="241672" name="Text Box 7">
            <a:extLst>
              <a:ext uri="{FF2B5EF4-FFF2-40B4-BE49-F238E27FC236}">
                <a16:creationId xmlns:a16="http://schemas.microsoft.com/office/drawing/2014/main" id="{AD8E5456-3DD0-CF46-8F33-E0888FF2C3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9363" y="2900363"/>
            <a:ext cx="8223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CC9900"/>
                </a:solidFill>
                <a:latin typeface="Calibri" panose="020F0502020204030204" pitchFamily="34" charset="0"/>
              </a:rPr>
              <a:t>isStore</a:t>
            </a:r>
          </a:p>
        </p:txBody>
      </p:sp>
      <p:sp>
        <p:nvSpPr>
          <p:cNvPr id="241673" name="Text Box 8">
            <a:extLst>
              <a:ext uri="{FF2B5EF4-FFF2-40B4-BE49-F238E27FC236}">
                <a16:creationId xmlns:a16="http://schemas.microsoft.com/office/drawing/2014/main" id="{03A97465-29FA-1C49-A0E7-B2E88E3B67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59688" y="5353050"/>
            <a:ext cx="7778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CC9900"/>
                </a:solidFill>
                <a:latin typeface="Calibri" panose="020F0502020204030204" pitchFamily="34" charset="0"/>
              </a:rPr>
              <a:t>isLoad</a:t>
            </a:r>
          </a:p>
        </p:txBody>
      </p:sp>
      <p:sp>
        <p:nvSpPr>
          <p:cNvPr id="241674" name="Freeform 9">
            <a:extLst>
              <a:ext uri="{FF2B5EF4-FFF2-40B4-BE49-F238E27FC236}">
                <a16:creationId xmlns:a16="http://schemas.microsoft.com/office/drawing/2014/main" id="{C6EE8616-6532-7D44-8A3A-7D246144E9C7}"/>
              </a:ext>
            </a:extLst>
          </p:cNvPr>
          <p:cNvSpPr>
            <a:spLocks/>
          </p:cNvSpPr>
          <p:nvPr/>
        </p:nvSpPr>
        <p:spPr bwMode="auto">
          <a:xfrm>
            <a:off x="5514975" y="3984625"/>
            <a:ext cx="131763" cy="533400"/>
          </a:xfrm>
          <a:custGeom>
            <a:avLst/>
            <a:gdLst>
              <a:gd name="T0" fmla="*/ 2147483646 w 290"/>
              <a:gd name="T1" fmla="*/ 0 h 768"/>
              <a:gd name="T2" fmla="*/ 2147483646 w 290"/>
              <a:gd name="T3" fmla="*/ 2147483646 h 768"/>
              <a:gd name="T4" fmla="*/ 2147483646 w 290"/>
              <a:gd name="T5" fmla="*/ 2147483646 h 768"/>
              <a:gd name="T6" fmla="*/ 2147483646 w 290"/>
              <a:gd name="T7" fmla="*/ 2147483646 h 768"/>
              <a:gd name="T8" fmla="*/ 2147483646 w 290"/>
              <a:gd name="T9" fmla="*/ 2147483646 h 768"/>
              <a:gd name="T10" fmla="*/ 2147483646 w 290"/>
              <a:gd name="T11" fmla="*/ 2147483646 h 768"/>
              <a:gd name="T12" fmla="*/ 2147483646 w 290"/>
              <a:gd name="T13" fmla="*/ 2147483646 h 768"/>
              <a:gd name="T14" fmla="*/ 2147483646 w 290"/>
              <a:gd name="T15" fmla="*/ 2147483646 h 768"/>
              <a:gd name="T16" fmla="*/ 2147483646 w 290"/>
              <a:gd name="T17" fmla="*/ 2147483646 h 768"/>
              <a:gd name="T18" fmla="*/ 2147483646 w 290"/>
              <a:gd name="T19" fmla="*/ 2147483646 h 768"/>
              <a:gd name="T20" fmla="*/ 2147483646 w 290"/>
              <a:gd name="T21" fmla="*/ 2147483646 h 768"/>
              <a:gd name="T22" fmla="*/ 2147483646 w 290"/>
              <a:gd name="T23" fmla="*/ 2147483646 h 768"/>
              <a:gd name="T24" fmla="*/ 0 w 290"/>
              <a:gd name="T25" fmla="*/ 2147483646 h 768"/>
              <a:gd name="T26" fmla="*/ 2147483646 w 290"/>
              <a:gd name="T27" fmla="*/ 2147483646 h 768"/>
              <a:gd name="T28" fmla="*/ 0 w 290"/>
              <a:gd name="T29" fmla="*/ 2147483646 h 768"/>
              <a:gd name="T30" fmla="*/ 0 w 290"/>
              <a:gd name="T31" fmla="*/ 2147483646 h 768"/>
              <a:gd name="T32" fmla="*/ 2147483646 w 290"/>
              <a:gd name="T33" fmla="*/ 0 h 76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90"/>
              <a:gd name="T52" fmla="*/ 0 h 768"/>
              <a:gd name="T53" fmla="*/ 290 w 290"/>
              <a:gd name="T54" fmla="*/ 768 h 76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90" h="768">
                <a:moveTo>
                  <a:pt x="2" y="0"/>
                </a:moveTo>
                <a:lnTo>
                  <a:pt x="80" y="54"/>
                </a:lnTo>
                <a:lnTo>
                  <a:pt x="152" y="102"/>
                </a:lnTo>
                <a:lnTo>
                  <a:pt x="214" y="144"/>
                </a:lnTo>
                <a:lnTo>
                  <a:pt x="290" y="192"/>
                </a:lnTo>
                <a:lnTo>
                  <a:pt x="288" y="386"/>
                </a:lnTo>
                <a:lnTo>
                  <a:pt x="290" y="576"/>
                </a:lnTo>
                <a:lnTo>
                  <a:pt x="216" y="628"/>
                </a:lnTo>
                <a:lnTo>
                  <a:pt x="150" y="670"/>
                </a:lnTo>
                <a:lnTo>
                  <a:pt x="86" y="714"/>
                </a:lnTo>
                <a:lnTo>
                  <a:pt x="2" y="768"/>
                </a:lnTo>
                <a:lnTo>
                  <a:pt x="2" y="574"/>
                </a:lnTo>
                <a:lnTo>
                  <a:pt x="0" y="478"/>
                </a:lnTo>
                <a:lnTo>
                  <a:pt x="2" y="384"/>
                </a:lnTo>
                <a:lnTo>
                  <a:pt x="0" y="288"/>
                </a:lnTo>
                <a:lnTo>
                  <a:pt x="0" y="190"/>
                </a:lnTo>
                <a:lnTo>
                  <a:pt x="2" y="0"/>
                </a:ln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1675" name="Line 10">
            <a:extLst>
              <a:ext uri="{FF2B5EF4-FFF2-40B4-BE49-F238E27FC236}">
                <a16:creationId xmlns:a16="http://schemas.microsoft.com/office/drawing/2014/main" id="{5B9EB431-576B-F549-8FA9-93FB4E1BFE3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584825" y="4460875"/>
            <a:ext cx="0" cy="53340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1676" name="Text Box 11">
            <a:extLst>
              <a:ext uri="{FF2B5EF4-FFF2-40B4-BE49-F238E27FC236}">
                <a16:creationId xmlns:a16="http://schemas.microsoft.com/office/drawing/2014/main" id="{4CDEF077-DA44-5041-9121-323DCB08FA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26100" y="4805363"/>
            <a:ext cx="6223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ALUSrc</a:t>
            </a:r>
          </a:p>
        </p:txBody>
      </p:sp>
      <p:sp>
        <p:nvSpPr>
          <p:cNvPr id="241677" name="Text Box 12">
            <a:extLst>
              <a:ext uri="{FF2B5EF4-FFF2-40B4-BE49-F238E27FC236}">
                <a16:creationId xmlns:a16="http://schemas.microsoft.com/office/drawing/2014/main" id="{1FD2B6A0-6198-FC4A-9773-17C465F4B9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64188" y="4957763"/>
            <a:ext cx="8032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CC9900"/>
                </a:solidFill>
                <a:latin typeface="Calibri" panose="020F0502020204030204" pitchFamily="34" charset="0"/>
              </a:rPr>
              <a:t>isItype</a:t>
            </a:r>
          </a:p>
        </p:txBody>
      </p:sp>
      <p:sp>
        <p:nvSpPr>
          <p:cNvPr id="241678" name="Line 13">
            <a:extLst>
              <a:ext uri="{FF2B5EF4-FFF2-40B4-BE49-F238E27FC236}">
                <a16:creationId xmlns:a16="http://schemas.microsoft.com/office/drawing/2014/main" id="{74113974-E211-444A-9AFC-1ED60D78892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130800" y="4254500"/>
            <a:ext cx="374650" cy="635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1679" name="Line 14">
            <a:extLst>
              <a:ext uri="{FF2B5EF4-FFF2-40B4-BE49-F238E27FC236}">
                <a16:creationId xmlns:a16="http://schemas.microsoft.com/office/drawing/2014/main" id="{DA3A39F3-9A54-2044-8C6B-6CA62511224E}"/>
              </a:ext>
            </a:extLst>
          </p:cNvPr>
          <p:cNvSpPr>
            <a:spLocks noChangeShapeType="1"/>
          </p:cNvSpPr>
          <p:nvPr/>
        </p:nvSpPr>
        <p:spPr bwMode="auto">
          <a:xfrm>
            <a:off x="5121275" y="4092575"/>
            <a:ext cx="387350" cy="15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1680" name="Line 15">
            <a:extLst>
              <a:ext uri="{FF2B5EF4-FFF2-40B4-BE49-F238E27FC236}">
                <a16:creationId xmlns:a16="http://schemas.microsoft.com/office/drawing/2014/main" id="{02605F61-AC6F-3745-BA24-AB2B831D3D05}"/>
              </a:ext>
            </a:extLst>
          </p:cNvPr>
          <p:cNvSpPr>
            <a:spLocks noChangeShapeType="1"/>
          </p:cNvSpPr>
          <p:nvPr/>
        </p:nvSpPr>
        <p:spPr bwMode="auto">
          <a:xfrm>
            <a:off x="5464175" y="4397375"/>
            <a:ext cx="57150" cy="15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1681" name="Line 16">
            <a:extLst>
              <a:ext uri="{FF2B5EF4-FFF2-40B4-BE49-F238E27FC236}">
                <a16:creationId xmlns:a16="http://schemas.microsoft.com/office/drawing/2014/main" id="{A5C812ED-0C1E-C34C-BC91-857B55CAD6F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318125" y="4111625"/>
            <a:ext cx="0" cy="1714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1682" name="Line 17">
            <a:extLst>
              <a:ext uri="{FF2B5EF4-FFF2-40B4-BE49-F238E27FC236}">
                <a16:creationId xmlns:a16="http://schemas.microsoft.com/office/drawing/2014/main" id="{033B485B-4969-E648-ABF1-27F10A87FF8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464175" y="4210050"/>
            <a:ext cx="0" cy="17145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1683" name="Freeform 19">
            <a:extLst>
              <a:ext uri="{FF2B5EF4-FFF2-40B4-BE49-F238E27FC236}">
                <a16:creationId xmlns:a16="http://schemas.microsoft.com/office/drawing/2014/main" id="{85BE459A-A05A-584E-8DF6-8940E8C90778}"/>
              </a:ext>
            </a:extLst>
          </p:cNvPr>
          <p:cNvSpPr>
            <a:spLocks/>
          </p:cNvSpPr>
          <p:nvPr/>
        </p:nvSpPr>
        <p:spPr bwMode="auto">
          <a:xfrm>
            <a:off x="3352800" y="3733800"/>
            <a:ext cx="131763" cy="533400"/>
          </a:xfrm>
          <a:custGeom>
            <a:avLst/>
            <a:gdLst>
              <a:gd name="T0" fmla="*/ 2147483646 w 290"/>
              <a:gd name="T1" fmla="*/ 0 h 768"/>
              <a:gd name="T2" fmla="*/ 2147483646 w 290"/>
              <a:gd name="T3" fmla="*/ 2147483646 h 768"/>
              <a:gd name="T4" fmla="*/ 2147483646 w 290"/>
              <a:gd name="T5" fmla="*/ 2147483646 h 768"/>
              <a:gd name="T6" fmla="*/ 2147483646 w 290"/>
              <a:gd name="T7" fmla="*/ 2147483646 h 768"/>
              <a:gd name="T8" fmla="*/ 2147483646 w 290"/>
              <a:gd name="T9" fmla="*/ 2147483646 h 768"/>
              <a:gd name="T10" fmla="*/ 2147483646 w 290"/>
              <a:gd name="T11" fmla="*/ 2147483646 h 768"/>
              <a:gd name="T12" fmla="*/ 2147483646 w 290"/>
              <a:gd name="T13" fmla="*/ 2147483646 h 768"/>
              <a:gd name="T14" fmla="*/ 2147483646 w 290"/>
              <a:gd name="T15" fmla="*/ 2147483646 h 768"/>
              <a:gd name="T16" fmla="*/ 2147483646 w 290"/>
              <a:gd name="T17" fmla="*/ 2147483646 h 768"/>
              <a:gd name="T18" fmla="*/ 2147483646 w 290"/>
              <a:gd name="T19" fmla="*/ 2147483646 h 768"/>
              <a:gd name="T20" fmla="*/ 2147483646 w 290"/>
              <a:gd name="T21" fmla="*/ 2147483646 h 768"/>
              <a:gd name="T22" fmla="*/ 2147483646 w 290"/>
              <a:gd name="T23" fmla="*/ 2147483646 h 768"/>
              <a:gd name="T24" fmla="*/ 0 w 290"/>
              <a:gd name="T25" fmla="*/ 2147483646 h 768"/>
              <a:gd name="T26" fmla="*/ 2147483646 w 290"/>
              <a:gd name="T27" fmla="*/ 2147483646 h 768"/>
              <a:gd name="T28" fmla="*/ 0 w 290"/>
              <a:gd name="T29" fmla="*/ 2147483646 h 768"/>
              <a:gd name="T30" fmla="*/ 0 w 290"/>
              <a:gd name="T31" fmla="*/ 2147483646 h 768"/>
              <a:gd name="T32" fmla="*/ 2147483646 w 290"/>
              <a:gd name="T33" fmla="*/ 0 h 76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90"/>
              <a:gd name="T52" fmla="*/ 0 h 768"/>
              <a:gd name="T53" fmla="*/ 290 w 290"/>
              <a:gd name="T54" fmla="*/ 768 h 76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90" h="768">
                <a:moveTo>
                  <a:pt x="2" y="0"/>
                </a:moveTo>
                <a:lnTo>
                  <a:pt x="80" y="54"/>
                </a:lnTo>
                <a:lnTo>
                  <a:pt x="152" y="102"/>
                </a:lnTo>
                <a:lnTo>
                  <a:pt x="214" y="144"/>
                </a:lnTo>
                <a:lnTo>
                  <a:pt x="290" y="192"/>
                </a:lnTo>
                <a:lnTo>
                  <a:pt x="288" y="386"/>
                </a:lnTo>
                <a:lnTo>
                  <a:pt x="290" y="576"/>
                </a:lnTo>
                <a:lnTo>
                  <a:pt x="216" y="628"/>
                </a:lnTo>
                <a:lnTo>
                  <a:pt x="150" y="670"/>
                </a:lnTo>
                <a:lnTo>
                  <a:pt x="86" y="714"/>
                </a:lnTo>
                <a:lnTo>
                  <a:pt x="2" y="768"/>
                </a:lnTo>
                <a:lnTo>
                  <a:pt x="2" y="574"/>
                </a:lnTo>
                <a:lnTo>
                  <a:pt x="0" y="478"/>
                </a:lnTo>
                <a:lnTo>
                  <a:pt x="2" y="384"/>
                </a:lnTo>
                <a:lnTo>
                  <a:pt x="0" y="288"/>
                </a:lnTo>
                <a:lnTo>
                  <a:pt x="0" y="190"/>
                </a:lnTo>
                <a:lnTo>
                  <a:pt x="2" y="0"/>
                </a:ln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1684" name="Freeform 20">
            <a:extLst>
              <a:ext uri="{FF2B5EF4-FFF2-40B4-BE49-F238E27FC236}">
                <a16:creationId xmlns:a16="http://schemas.microsoft.com/office/drawing/2014/main" id="{72962255-3606-904C-86B2-0542CE5B822A}"/>
              </a:ext>
            </a:extLst>
          </p:cNvPr>
          <p:cNvSpPr>
            <a:spLocks/>
          </p:cNvSpPr>
          <p:nvPr/>
        </p:nvSpPr>
        <p:spPr bwMode="auto">
          <a:xfrm>
            <a:off x="3276600" y="3657600"/>
            <a:ext cx="76200" cy="228600"/>
          </a:xfrm>
          <a:custGeom>
            <a:avLst/>
            <a:gdLst>
              <a:gd name="T0" fmla="*/ 0 w 48"/>
              <a:gd name="T1" fmla="*/ 0 h 144"/>
              <a:gd name="T2" fmla="*/ 0 w 48"/>
              <a:gd name="T3" fmla="*/ 2147483646 h 144"/>
              <a:gd name="T4" fmla="*/ 2147483646 w 48"/>
              <a:gd name="T5" fmla="*/ 2147483646 h 144"/>
              <a:gd name="T6" fmla="*/ 0 60000 65536"/>
              <a:gd name="T7" fmla="*/ 0 60000 65536"/>
              <a:gd name="T8" fmla="*/ 0 60000 65536"/>
              <a:gd name="T9" fmla="*/ 0 w 48"/>
              <a:gd name="T10" fmla="*/ 0 h 144"/>
              <a:gd name="T11" fmla="*/ 48 w 48"/>
              <a:gd name="T12" fmla="*/ 144 h 1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8" h="144">
                <a:moveTo>
                  <a:pt x="0" y="0"/>
                </a:moveTo>
                <a:lnTo>
                  <a:pt x="0" y="144"/>
                </a:lnTo>
                <a:lnTo>
                  <a:pt x="48" y="144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1685" name="Text Box 21">
            <a:extLst>
              <a:ext uri="{FF2B5EF4-FFF2-40B4-BE49-F238E27FC236}">
                <a16:creationId xmlns:a16="http://schemas.microsoft.com/office/drawing/2014/main" id="{25456B06-358B-9143-A395-0BC02A4416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6350" y="4606925"/>
            <a:ext cx="695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RegDest</a:t>
            </a:r>
          </a:p>
        </p:txBody>
      </p:sp>
      <p:sp>
        <p:nvSpPr>
          <p:cNvPr id="241686" name="Freeform 22">
            <a:extLst>
              <a:ext uri="{FF2B5EF4-FFF2-40B4-BE49-F238E27FC236}">
                <a16:creationId xmlns:a16="http://schemas.microsoft.com/office/drawing/2014/main" id="{AF945B30-BF9C-9743-8026-ECF9F575BBC5}"/>
              </a:ext>
            </a:extLst>
          </p:cNvPr>
          <p:cNvSpPr>
            <a:spLocks/>
          </p:cNvSpPr>
          <p:nvPr/>
        </p:nvSpPr>
        <p:spPr bwMode="auto">
          <a:xfrm>
            <a:off x="2971800" y="4191000"/>
            <a:ext cx="457200" cy="457200"/>
          </a:xfrm>
          <a:custGeom>
            <a:avLst/>
            <a:gdLst>
              <a:gd name="T0" fmla="*/ 2147483646 w 288"/>
              <a:gd name="T1" fmla="*/ 0 h 288"/>
              <a:gd name="T2" fmla="*/ 2147483646 w 288"/>
              <a:gd name="T3" fmla="*/ 2147483646 h 288"/>
              <a:gd name="T4" fmla="*/ 0 w 288"/>
              <a:gd name="T5" fmla="*/ 2147483646 h 288"/>
              <a:gd name="T6" fmla="*/ 0 60000 65536"/>
              <a:gd name="T7" fmla="*/ 0 60000 65536"/>
              <a:gd name="T8" fmla="*/ 0 60000 65536"/>
              <a:gd name="T9" fmla="*/ 0 w 288"/>
              <a:gd name="T10" fmla="*/ 0 h 288"/>
              <a:gd name="T11" fmla="*/ 288 w 288"/>
              <a:gd name="T12" fmla="*/ 288 h 28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88" h="288">
                <a:moveTo>
                  <a:pt x="288" y="0"/>
                </a:moveTo>
                <a:lnTo>
                  <a:pt x="288" y="96"/>
                </a:lnTo>
                <a:lnTo>
                  <a:pt x="0" y="288"/>
                </a:lnTo>
              </a:path>
            </a:pathLst>
          </a:custGeom>
          <a:noFill/>
          <a:ln w="28575">
            <a:solidFill>
              <a:srgbClr val="FF99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1687" name="Rectangle 23">
            <a:extLst>
              <a:ext uri="{FF2B5EF4-FFF2-40B4-BE49-F238E27FC236}">
                <a16:creationId xmlns:a16="http://schemas.microsoft.com/office/drawing/2014/main" id="{640B6AA2-4F83-BA4F-92B8-D2323C60B0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2688" y="4743450"/>
            <a:ext cx="8032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CC9900"/>
                </a:solidFill>
                <a:latin typeface="Calibri" panose="020F0502020204030204" pitchFamily="34" charset="0"/>
              </a:rPr>
              <a:t>isItype</a:t>
            </a:r>
          </a:p>
        </p:txBody>
      </p:sp>
      <p:sp>
        <p:nvSpPr>
          <p:cNvPr id="241688" name="Rectangle 24">
            <a:extLst>
              <a:ext uri="{FF2B5EF4-FFF2-40B4-BE49-F238E27FC236}">
                <a16:creationId xmlns:a16="http://schemas.microsoft.com/office/drawing/2014/main" id="{1E1E2403-57BB-9543-B194-5B1FEB8B7F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2200" y="3614738"/>
            <a:ext cx="381000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41689" name="Line 25">
            <a:extLst>
              <a:ext uri="{FF2B5EF4-FFF2-40B4-BE49-F238E27FC236}">
                <a16:creationId xmlns:a16="http://schemas.microsoft.com/office/drawing/2014/main" id="{57B989B7-8AA4-1C4E-83BA-EA71C637D3E5}"/>
              </a:ext>
            </a:extLst>
          </p:cNvPr>
          <p:cNvSpPr>
            <a:spLocks noChangeShapeType="1"/>
          </p:cNvSpPr>
          <p:nvPr/>
        </p:nvSpPr>
        <p:spPr bwMode="auto">
          <a:xfrm>
            <a:off x="6596063" y="3692525"/>
            <a:ext cx="320675" cy="1588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1690" name="Rectangle 26">
            <a:extLst>
              <a:ext uri="{FF2B5EF4-FFF2-40B4-BE49-F238E27FC236}">
                <a16:creationId xmlns:a16="http://schemas.microsoft.com/office/drawing/2014/main" id="{91DDF056-1F74-F442-B24B-C2F3A0D824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521450"/>
            <a:ext cx="27273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>
                <a:srgbClr val="3B812F"/>
              </a:buClr>
              <a:buSzPct val="70000"/>
              <a:buFont typeface="Wingdings" pitchFamily="2" charset="2"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**Based on original figure from [P&amp;H CO&amp;D, COPYRIGHT 2004 Elsevier. ALL RIGHTS RESERVED.]</a:t>
            </a:r>
          </a:p>
        </p:txBody>
      </p:sp>
    </p:spTree>
  </p:cSld>
  <p:clrMapOvr>
    <a:masterClrMapping/>
  </p:clrMapOvr>
  <p:transition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89" name="Title 1">
            <a:extLst>
              <a:ext uri="{FF2B5EF4-FFF2-40B4-BE49-F238E27FC236}">
                <a16:creationId xmlns:a16="http://schemas.microsoft.com/office/drawing/2014/main" id="{240A32BD-0139-1D46-B011-AFB0BEFA586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Datapath for Non-Control-Flow Insts.</a:t>
            </a:r>
          </a:p>
        </p:txBody>
      </p:sp>
      <p:sp>
        <p:nvSpPr>
          <p:cNvPr id="242690" name="Content Placeholder 2">
            <a:extLst>
              <a:ext uri="{FF2B5EF4-FFF2-40B4-BE49-F238E27FC236}">
                <a16:creationId xmlns:a16="http://schemas.microsoft.com/office/drawing/2014/main" id="{90458B05-DA1A-C84B-A953-A660444835E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42691" name="Slide Number Placeholder 3">
            <a:extLst>
              <a:ext uri="{FF2B5EF4-FFF2-40B4-BE49-F238E27FC236}">
                <a16:creationId xmlns:a16="http://schemas.microsoft.com/office/drawing/2014/main" id="{B582465D-118F-2D47-A2F2-D489ACAA927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246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19585AFC-0EFE-D440-8881-FB3BA9740BCF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78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242692" name="Picture 3" descr="F0505">
            <a:extLst>
              <a:ext uri="{FF2B5EF4-FFF2-40B4-BE49-F238E27FC236}">
                <a16:creationId xmlns:a16="http://schemas.microsoft.com/office/drawing/2014/main" id="{E26C14DA-274C-3745-BB12-1F49BCB948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75" y="1220788"/>
            <a:ext cx="3463925" cy="296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2693" name="Picture 4" descr="F0509">
            <a:extLst>
              <a:ext uri="{FF2B5EF4-FFF2-40B4-BE49-F238E27FC236}">
                <a16:creationId xmlns:a16="http://schemas.microsoft.com/office/drawing/2014/main" id="{17DC7651-001D-904E-89AD-51E7BE24D5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3"/>
          <a:stretch>
            <a:fillRect/>
          </a:stretch>
        </p:blipFill>
        <p:spPr bwMode="auto">
          <a:xfrm>
            <a:off x="3124200" y="2571750"/>
            <a:ext cx="5959475" cy="291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2694" name="Text Box 5">
            <a:extLst>
              <a:ext uri="{FF2B5EF4-FFF2-40B4-BE49-F238E27FC236}">
                <a16:creationId xmlns:a16="http://schemas.microsoft.com/office/drawing/2014/main" id="{9A7765F0-CA9D-A343-8461-CE73C69CC8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89363" y="4364038"/>
            <a:ext cx="8985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CC9900"/>
                </a:solidFill>
                <a:latin typeface="Calibri" panose="020F0502020204030204" pitchFamily="34" charset="0"/>
              </a:rPr>
              <a:t>!isStore</a:t>
            </a:r>
          </a:p>
        </p:txBody>
      </p:sp>
      <p:sp>
        <p:nvSpPr>
          <p:cNvPr id="242695" name="Text Box 6">
            <a:extLst>
              <a:ext uri="{FF2B5EF4-FFF2-40B4-BE49-F238E27FC236}">
                <a16:creationId xmlns:a16="http://schemas.microsoft.com/office/drawing/2014/main" id="{BBD1B457-4217-8540-B1DF-C034E8E344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9363" y="2444750"/>
            <a:ext cx="8223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CC9900"/>
                </a:solidFill>
                <a:latin typeface="Calibri" panose="020F0502020204030204" pitchFamily="34" charset="0"/>
              </a:rPr>
              <a:t>isStore</a:t>
            </a:r>
          </a:p>
        </p:txBody>
      </p:sp>
      <p:sp>
        <p:nvSpPr>
          <p:cNvPr id="242696" name="Text Box 7">
            <a:extLst>
              <a:ext uri="{FF2B5EF4-FFF2-40B4-BE49-F238E27FC236}">
                <a16:creationId xmlns:a16="http://schemas.microsoft.com/office/drawing/2014/main" id="{4763B4E2-5497-C043-8384-42016EED3E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59688" y="4897438"/>
            <a:ext cx="7778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CC9900"/>
                </a:solidFill>
                <a:latin typeface="Calibri" panose="020F0502020204030204" pitchFamily="34" charset="0"/>
              </a:rPr>
              <a:t>isLoad</a:t>
            </a:r>
          </a:p>
        </p:txBody>
      </p:sp>
      <p:sp>
        <p:nvSpPr>
          <p:cNvPr id="242697" name="Freeform 8">
            <a:extLst>
              <a:ext uri="{FF2B5EF4-FFF2-40B4-BE49-F238E27FC236}">
                <a16:creationId xmlns:a16="http://schemas.microsoft.com/office/drawing/2014/main" id="{0E7D9FE8-58E0-7749-91C7-B1BFF417DDBC}"/>
              </a:ext>
            </a:extLst>
          </p:cNvPr>
          <p:cNvSpPr>
            <a:spLocks/>
          </p:cNvSpPr>
          <p:nvPr/>
        </p:nvSpPr>
        <p:spPr bwMode="auto">
          <a:xfrm>
            <a:off x="5514975" y="3529013"/>
            <a:ext cx="131763" cy="533400"/>
          </a:xfrm>
          <a:custGeom>
            <a:avLst/>
            <a:gdLst>
              <a:gd name="T0" fmla="*/ 2147483646 w 290"/>
              <a:gd name="T1" fmla="*/ 0 h 768"/>
              <a:gd name="T2" fmla="*/ 2147483646 w 290"/>
              <a:gd name="T3" fmla="*/ 2147483646 h 768"/>
              <a:gd name="T4" fmla="*/ 2147483646 w 290"/>
              <a:gd name="T5" fmla="*/ 2147483646 h 768"/>
              <a:gd name="T6" fmla="*/ 2147483646 w 290"/>
              <a:gd name="T7" fmla="*/ 2147483646 h 768"/>
              <a:gd name="T8" fmla="*/ 2147483646 w 290"/>
              <a:gd name="T9" fmla="*/ 2147483646 h 768"/>
              <a:gd name="T10" fmla="*/ 2147483646 w 290"/>
              <a:gd name="T11" fmla="*/ 2147483646 h 768"/>
              <a:gd name="T12" fmla="*/ 2147483646 w 290"/>
              <a:gd name="T13" fmla="*/ 2147483646 h 768"/>
              <a:gd name="T14" fmla="*/ 2147483646 w 290"/>
              <a:gd name="T15" fmla="*/ 2147483646 h 768"/>
              <a:gd name="T16" fmla="*/ 2147483646 w 290"/>
              <a:gd name="T17" fmla="*/ 2147483646 h 768"/>
              <a:gd name="T18" fmla="*/ 2147483646 w 290"/>
              <a:gd name="T19" fmla="*/ 2147483646 h 768"/>
              <a:gd name="T20" fmla="*/ 2147483646 w 290"/>
              <a:gd name="T21" fmla="*/ 2147483646 h 768"/>
              <a:gd name="T22" fmla="*/ 2147483646 w 290"/>
              <a:gd name="T23" fmla="*/ 2147483646 h 768"/>
              <a:gd name="T24" fmla="*/ 0 w 290"/>
              <a:gd name="T25" fmla="*/ 2147483646 h 768"/>
              <a:gd name="T26" fmla="*/ 2147483646 w 290"/>
              <a:gd name="T27" fmla="*/ 2147483646 h 768"/>
              <a:gd name="T28" fmla="*/ 0 w 290"/>
              <a:gd name="T29" fmla="*/ 2147483646 h 768"/>
              <a:gd name="T30" fmla="*/ 0 w 290"/>
              <a:gd name="T31" fmla="*/ 2147483646 h 768"/>
              <a:gd name="T32" fmla="*/ 2147483646 w 290"/>
              <a:gd name="T33" fmla="*/ 0 h 76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90"/>
              <a:gd name="T52" fmla="*/ 0 h 768"/>
              <a:gd name="T53" fmla="*/ 290 w 290"/>
              <a:gd name="T54" fmla="*/ 768 h 76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90" h="768">
                <a:moveTo>
                  <a:pt x="2" y="0"/>
                </a:moveTo>
                <a:lnTo>
                  <a:pt x="80" y="54"/>
                </a:lnTo>
                <a:lnTo>
                  <a:pt x="152" y="102"/>
                </a:lnTo>
                <a:lnTo>
                  <a:pt x="214" y="144"/>
                </a:lnTo>
                <a:lnTo>
                  <a:pt x="290" y="192"/>
                </a:lnTo>
                <a:lnTo>
                  <a:pt x="288" y="386"/>
                </a:lnTo>
                <a:lnTo>
                  <a:pt x="290" y="576"/>
                </a:lnTo>
                <a:lnTo>
                  <a:pt x="216" y="628"/>
                </a:lnTo>
                <a:lnTo>
                  <a:pt x="150" y="670"/>
                </a:lnTo>
                <a:lnTo>
                  <a:pt x="86" y="714"/>
                </a:lnTo>
                <a:lnTo>
                  <a:pt x="2" y="768"/>
                </a:lnTo>
                <a:lnTo>
                  <a:pt x="2" y="574"/>
                </a:lnTo>
                <a:lnTo>
                  <a:pt x="0" y="478"/>
                </a:lnTo>
                <a:lnTo>
                  <a:pt x="2" y="384"/>
                </a:lnTo>
                <a:lnTo>
                  <a:pt x="0" y="288"/>
                </a:lnTo>
                <a:lnTo>
                  <a:pt x="0" y="190"/>
                </a:lnTo>
                <a:lnTo>
                  <a:pt x="2" y="0"/>
                </a:ln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2698" name="Line 9">
            <a:extLst>
              <a:ext uri="{FF2B5EF4-FFF2-40B4-BE49-F238E27FC236}">
                <a16:creationId xmlns:a16="http://schemas.microsoft.com/office/drawing/2014/main" id="{8AE1C7E6-D9DF-EE4E-9B8D-DEC4B97ECC0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584825" y="4005263"/>
            <a:ext cx="0" cy="53340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2699" name="Text Box 10">
            <a:extLst>
              <a:ext uri="{FF2B5EF4-FFF2-40B4-BE49-F238E27FC236}">
                <a16:creationId xmlns:a16="http://schemas.microsoft.com/office/drawing/2014/main" id="{C5A19A9D-8A52-E541-8132-038BF4D722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26100" y="4349750"/>
            <a:ext cx="6223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ALUSrc</a:t>
            </a:r>
          </a:p>
        </p:txBody>
      </p:sp>
      <p:sp>
        <p:nvSpPr>
          <p:cNvPr id="242700" name="Text Box 11">
            <a:extLst>
              <a:ext uri="{FF2B5EF4-FFF2-40B4-BE49-F238E27FC236}">
                <a16:creationId xmlns:a16="http://schemas.microsoft.com/office/drawing/2014/main" id="{3B20B74A-F215-C44C-BF7E-9D3C22FA7F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76888" y="4502150"/>
            <a:ext cx="8032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CC9900"/>
                </a:solidFill>
                <a:latin typeface="Calibri" panose="020F0502020204030204" pitchFamily="34" charset="0"/>
              </a:rPr>
              <a:t>isItype</a:t>
            </a:r>
          </a:p>
        </p:txBody>
      </p:sp>
      <p:sp>
        <p:nvSpPr>
          <p:cNvPr id="242701" name="Line 12">
            <a:extLst>
              <a:ext uri="{FF2B5EF4-FFF2-40B4-BE49-F238E27FC236}">
                <a16:creationId xmlns:a16="http://schemas.microsoft.com/office/drawing/2014/main" id="{4AA3CA80-2A49-9B49-9235-2C9F379D8F6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130800" y="3798888"/>
            <a:ext cx="374650" cy="635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2702" name="Line 13">
            <a:extLst>
              <a:ext uri="{FF2B5EF4-FFF2-40B4-BE49-F238E27FC236}">
                <a16:creationId xmlns:a16="http://schemas.microsoft.com/office/drawing/2014/main" id="{D92789D5-C268-624B-840F-80280DCAA3A6}"/>
              </a:ext>
            </a:extLst>
          </p:cNvPr>
          <p:cNvSpPr>
            <a:spLocks noChangeShapeType="1"/>
          </p:cNvSpPr>
          <p:nvPr/>
        </p:nvSpPr>
        <p:spPr bwMode="auto">
          <a:xfrm>
            <a:off x="5121275" y="3636963"/>
            <a:ext cx="387350" cy="1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2703" name="Line 14">
            <a:extLst>
              <a:ext uri="{FF2B5EF4-FFF2-40B4-BE49-F238E27FC236}">
                <a16:creationId xmlns:a16="http://schemas.microsoft.com/office/drawing/2014/main" id="{C8E44EC3-E623-8A46-81EF-4B5613DD2D02}"/>
              </a:ext>
            </a:extLst>
          </p:cNvPr>
          <p:cNvSpPr>
            <a:spLocks noChangeShapeType="1"/>
          </p:cNvSpPr>
          <p:nvPr/>
        </p:nvSpPr>
        <p:spPr bwMode="auto">
          <a:xfrm>
            <a:off x="5464175" y="3941763"/>
            <a:ext cx="571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2704" name="Line 15">
            <a:extLst>
              <a:ext uri="{FF2B5EF4-FFF2-40B4-BE49-F238E27FC236}">
                <a16:creationId xmlns:a16="http://schemas.microsoft.com/office/drawing/2014/main" id="{F14E4B8D-DFDC-F14B-B88D-ED220EFE54A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318125" y="3656013"/>
            <a:ext cx="0" cy="1714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2705" name="Line 16">
            <a:extLst>
              <a:ext uri="{FF2B5EF4-FFF2-40B4-BE49-F238E27FC236}">
                <a16:creationId xmlns:a16="http://schemas.microsoft.com/office/drawing/2014/main" id="{15456802-6356-6B4E-BAB3-E1CB2F60068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464175" y="3754438"/>
            <a:ext cx="0" cy="17145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2706" name="Freeform 17">
            <a:extLst>
              <a:ext uri="{FF2B5EF4-FFF2-40B4-BE49-F238E27FC236}">
                <a16:creationId xmlns:a16="http://schemas.microsoft.com/office/drawing/2014/main" id="{87D976A5-31EC-5842-A02E-BF5FDED6E8A4}"/>
              </a:ext>
            </a:extLst>
          </p:cNvPr>
          <p:cNvSpPr>
            <a:spLocks/>
          </p:cNvSpPr>
          <p:nvPr/>
        </p:nvSpPr>
        <p:spPr bwMode="auto">
          <a:xfrm flipH="1">
            <a:off x="6116638" y="5202238"/>
            <a:ext cx="131762" cy="533400"/>
          </a:xfrm>
          <a:custGeom>
            <a:avLst/>
            <a:gdLst>
              <a:gd name="T0" fmla="*/ 2147483646 w 290"/>
              <a:gd name="T1" fmla="*/ 0 h 768"/>
              <a:gd name="T2" fmla="*/ 2147483646 w 290"/>
              <a:gd name="T3" fmla="*/ 2147483646 h 768"/>
              <a:gd name="T4" fmla="*/ 2147483646 w 290"/>
              <a:gd name="T5" fmla="*/ 2147483646 h 768"/>
              <a:gd name="T6" fmla="*/ 2147483646 w 290"/>
              <a:gd name="T7" fmla="*/ 2147483646 h 768"/>
              <a:gd name="T8" fmla="*/ 2147483646 w 290"/>
              <a:gd name="T9" fmla="*/ 2147483646 h 768"/>
              <a:gd name="T10" fmla="*/ 2147483646 w 290"/>
              <a:gd name="T11" fmla="*/ 2147483646 h 768"/>
              <a:gd name="T12" fmla="*/ 2147483646 w 290"/>
              <a:gd name="T13" fmla="*/ 2147483646 h 768"/>
              <a:gd name="T14" fmla="*/ 2147483646 w 290"/>
              <a:gd name="T15" fmla="*/ 2147483646 h 768"/>
              <a:gd name="T16" fmla="*/ 2147483646 w 290"/>
              <a:gd name="T17" fmla="*/ 2147483646 h 768"/>
              <a:gd name="T18" fmla="*/ 2147483646 w 290"/>
              <a:gd name="T19" fmla="*/ 2147483646 h 768"/>
              <a:gd name="T20" fmla="*/ 2147483646 w 290"/>
              <a:gd name="T21" fmla="*/ 2147483646 h 768"/>
              <a:gd name="T22" fmla="*/ 2147483646 w 290"/>
              <a:gd name="T23" fmla="*/ 2147483646 h 768"/>
              <a:gd name="T24" fmla="*/ 0 w 290"/>
              <a:gd name="T25" fmla="*/ 2147483646 h 768"/>
              <a:gd name="T26" fmla="*/ 2147483646 w 290"/>
              <a:gd name="T27" fmla="*/ 2147483646 h 768"/>
              <a:gd name="T28" fmla="*/ 0 w 290"/>
              <a:gd name="T29" fmla="*/ 2147483646 h 768"/>
              <a:gd name="T30" fmla="*/ 0 w 290"/>
              <a:gd name="T31" fmla="*/ 2147483646 h 768"/>
              <a:gd name="T32" fmla="*/ 2147483646 w 290"/>
              <a:gd name="T33" fmla="*/ 0 h 76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90"/>
              <a:gd name="T52" fmla="*/ 0 h 768"/>
              <a:gd name="T53" fmla="*/ 290 w 290"/>
              <a:gd name="T54" fmla="*/ 768 h 76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90" h="768">
                <a:moveTo>
                  <a:pt x="2" y="0"/>
                </a:moveTo>
                <a:lnTo>
                  <a:pt x="80" y="54"/>
                </a:lnTo>
                <a:lnTo>
                  <a:pt x="152" y="102"/>
                </a:lnTo>
                <a:lnTo>
                  <a:pt x="214" y="144"/>
                </a:lnTo>
                <a:lnTo>
                  <a:pt x="290" y="192"/>
                </a:lnTo>
                <a:lnTo>
                  <a:pt x="288" y="386"/>
                </a:lnTo>
                <a:lnTo>
                  <a:pt x="290" y="576"/>
                </a:lnTo>
                <a:lnTo>
                  <a:pt x="216" y="628"/>
                </a:lnTo>
                <a:lnTo>
                  <a:pt x="150" y="670"/>
                </a:lnTo>
                <a:lnTo>
                  <a:pt x="86" y="714"/>
                </a:lnTo>
                <a:lnTo>
                  <a:pt x="2" y="768"/>
                </a:lnTo>
                <a:lnTo>
                  <a:pt x="2" y="574"/>
                </a:lnTo>
                <a:lnTo>
                  <a:pt x="0" y="478"/>
                </a:lnTo>
                <a:lnTo>
                  <a:pt x="2" y="384"/>
                </a:lnTo>
                <a:lnTo>
                  <a:pt x="0" y="288"/>
                </a:lnTo>
                <a:lnTo>
                  <a:pt x="0" y="190"/>
                </a:lnTo>
                <a:lnTo>
                  <a:pt x="2" y="0"/>
                </a:ln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2707" name="Freeform 18">
            <a:extLst>
              <a:ext uri="{FF2B5EF4-FFF2-40B4-BE49-F238E27FC236}">
                <a16:creationId xmlns:a16="http://schemas.microsoft.com/office/drawing/2014/main" id="{0334C79D-6CB7-384D-9AF9-B74883349AA1}"/>
              </a:ext>
            </a:extLst>
          </p:cNvPr>
          <p:cNvSpPr>
            <a:spLocks/>
          </p:cNvSpPr>
          <p:nvPr/>
        </p:nvSpPr>
        <p:spPr bwMode="auto">
          <a:xfrm>
            <a:off x="6248400" y="3582988"/>
            <a:ext cx="685800" cy="1752600"/>
          </a:xfrm>
          <a:custGeom>
            <a:avLst/>
            <a:gdLst>
              <a:gd name="T0" fmla="*/ 2147483646 w 288"/>
              <a:gd name="T1" fmla="*/ 0 h 624"/>
              <a:gd name="T2" fmla="*/ 2147483646 w 288"/>
              <a:gd name="T3" fmla="*/ 2147483646 h 624"/>
              <a:gd name="T4" fmla="*/ 0 w 288"/>
              <a:gd name="T5" fmla="*/ 2147483646 h 624"/>
              <a:gd name="T6" fmla="*/ 0 60000 65536"/>
              <a:gd name="T7" fmla="*/ 0 60000 65536"/>
              <a:gd name="T8" fmla="*/ 0 60000 65536"/>
              <a:gd name="T9" fmla="*/ 0 w 288"/>
              <a:gd name="T10" fmla="*/ 0 h 624"/>
              <a:gd name="T11" fmla="*/ 288 w 288"/>
              <a:gd name="T12" fmla="*/ 624 h 62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88" h="624">
                <a:moveTo>
                  <a:pt x="288" y="0"/>
                </a:moveTo>
                <a:lnTo>
                  <a:pt x="288" y="624"/>
                </a:lnTo>
                <a:lnTo>
                  <a:pt x="0" y="624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2708" name="Line 19">
            <a:extLst>
              <a:ext uri="{FF2B5EF4-FFF2-40B4-BE49-F238E27FC236}">
                <a16:creationId xmlns:a16="http://schemas.microsoft.com/office/drawing/2014/main" id="{5C20EE33-3DA0-C548-BEA2-2DD95EF7B1E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257925" y="5478463"/>
            <a:ext cx="2895600" cy="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2709" name="Freeform 20">
            <a:extLst>
              <a:ext uri="{FF2B5EF4-FFF2-40B4-BE49-F238E27FC236}">
                <a16:creationId xmlns:a16="http://schemas.microsoft.com/office/drawing/2014/main" id="{08840455-5270-164E-AB53-80AE703AEBFA}"/>
              </a:ext>
            </a:extLst>
          </p:cNvPr>
          <p:cNvSpPr>
            <a:spLocks/>
          </p:cNvSpPr>
          <p:nvPr/>
        </p:nvSpPr>
        <p:spPr bwMode="auto">
          <a:xfrm>
            <a:off x="6248400" y="5440363"/>
            <a:ext cx="2800350" cy="133350"/>
          </a:xfrm>
          <a:custGeom>
            <a:avLst/>
            <a:gdLst>
              <a:gd name="T0" fmla="*/ 2147483646 w 1764"/>
              <a:gd name="T1" fmla="*/ 0 h 84"/>
              <a:gd name="T2" fmla="*/ 2147483646 w 1764"/>
              <a:gd name="T3" fmla="*/ 2147483646 h 84"/>
              <a:gd name="T4" fmla="*/ 0 w 1764"/>
              <a:gd name="T5" fmla="*/ 2147483646 h 84"/>
              <a:gd name="T6" fmla="*/ 0 60000 65536"/>
              <a:gd name="T7" fmla="*/ 0 60000 65536"/>
              <a:gd name="T8" fmla="*/ 0 60000 65536"/>
              <a:gd name="T9" fmla="*/ 0 w 1764"/>
              <a:gd name="T10" fmla="*/ 0 h 84"/>
              <a:gd name="T11" fmla="*/ 1764 w 1764"/>
              <a:gd name="T12" fmla="*/ 84 h 8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64" h="84">
                <a:moveTo>
                  <a:pt x="1764" y="0"/>
                </a:moveTo>
                <a:lnTo>
                  <a:pt x="1764" y="84"/>
                </a:lnTo>
                <a:lnTo>
                  <a:pt x="0" y="84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2710" name="Line 21">
            <a:extLst>
              <a:ext uri="{FF2B5EF4-FFF2-40B4-BE49-F238E27FC236}">
                <a16:creationId xmlns:a16="http://schemas.microsoft.com/office/drawing/2014/main" id="{88792E5B-085E-CC42-ACFB-F0BBDCA6F09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172200" y="5640388"/>
            <a:ext cx="0" cy="30480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2711" name="Text Box 22">
            <a:extLst>
              <a:ext uri="{FF2B5EF4-FFF2-40B4-BE49-F238E27FC236}">
                <a16:creationId xmlns:a16="http://schemas.microsoft.com/office/drawing/2014/main" id="{0F6C393B-CECA-354F-B07F-36F2F6BB79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9875" y="5797550"/>
            <a:ext cx="8763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MemtoReg</a:t>
            </a:r>
          </a:p>
        </p:txBody>
      </p:sp>
      <p:sp>
        <p:nvSpPr>
          <p:cNvPr id="242712" name="Text Box 23">
            <a:extLst>
              <a:ext uri="{FF2B5EF4-FFF2-40B4-BE49-F238E27FC236}">
                <a16:creationId xmlns:a16="http://schemas.microsoft.com/office/drawing/2014/main" id="{2AC2279B-6339-3E45-BE71-C3B46802BA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86438" y="6026150"/>
            <a:ext cx="7778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CC9900"/>
                </a:solidFill>
                <a:latin typeface="Calibri" panose="020F0502020204030204" pitchFamily="34" charset="0"/>
              </a:rPr>
              <a:t>isLoad</a:t>
            </a:r>
          </a:p>
        </p:txBody>
      </p:sp>
      <p:sp>
        <p:nvSpPr>
          <p:cNvPr id="242713" name="Oval 24">
            <a:extLst>
              <a:ext uri="{FF2B5EF4-FFF2-40B4-BE49-F238E27FC236}">
                <a16:creationId xmlns:a16="http://schemas.microsoft.com/office/drawing/2014/main" id="{8500D470-AD61-164B-B20B-5DFD913FAD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86575" y="3544888"/>
            <a:ext cx="76200" cy="76200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grpSp>
        <p:nvGrpSpPr>
          <p:cNvPr id="242714" name="Group 25">
            <a:extLst>
              <a:ext uri="{FF2B5EF4-FFF2-40B4-BE49-F238E27FC236}">
                <a16:creationId xmlns:a16="http://schemas.microsoft.com/office/drawing/2014/main" id="{65ADE9C1-B7A1-FB48-A89C-2D8E16C205B8}"/>
              </a:ext>
            </a:extLst>
          </p:cNvPr>
          <p:cNvGrpSpPr>
            <a:grpSpLocks/>
          </p:cNvGrpSpPr>
          <p:nvPr/>
        </p:nvGrpSpPr>
        <p:grpSpPr bwMode="auto">
          <a:xfrm>
            <a:off x="2452688" y="3201988"/>
            <a:ext cx="1031875" cy="1455737"/>
            <a:chOff x="1545" y="2304"/>
            <a:chExt cx="650" cy="917"/>
          </a:xfrm>
        </p:grpSpPr>
        <p:sp>
          <p:nvSpPr>
            <p:cNvPr id="242718" name="Freeform 26">
              <a:extLst>
                <a:ext uri="{FF2B5EF4-FFF2-40B4-BE49-F238E27FC236}">
                  <a16:creationId xmlns:a16="http://schemas.microsoft.com/office/drawing/2014/main" id="{B2B4140C-B85C-7145-A22A-2A99B92000A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2" y="2352"/>
              <a:ext cx="83" cy="336"/>
            </a:xfrm>
            <a:custGeom>
              <a:avLst/>
              <a:gdLst>
                <a:gd name="T0" fmla="*/ 0 w 290"/>
                <a:gd name="T1" fmla="*/ 0 h 768"/>
                <a:gd name="T2" fmla="*/ 0 w 290"/>
                <a:gd name="T3" fmla="*/ 0 h 768"/>
                <a:gd name="T4" fmla="*/ 0 w 290"/>
                <a:gd name="T5" fmla="*/ 0 h 768"/>
                <a:gd name="T6" fmla="*/ 0 w 290"/>
                <a:gd name="T7" fmla="*/ 0 h 768"/>
                <a:gd name="T8" fmla="*/ 0 w 290"/>
                <a:gd name="T9" fmla="*/ 0 h 768"/>
                <a:gd name="T10" fmla="*/ 0 w 290"/>
                <a:gd name="T11" fmla="*/ 0 h 768"/>
                <a:gd name="T12" fmla="*/ 0 w 290"/>
                <a:gd name="T13" fmla="*/ 0 h 768"/>
                <a:gd name="T14" fmla="*/ 0 w 290"/>
                <a:gd name="T15" fmla="*/ 0 h 768"/>
                <a:gd name="T16" fmla="*/ 0 w 290"/>
                <a:gd name="T17" fmla="*/ 0 h 768"/>
                <a:gd name="T18" fmla="*/ 0 w 290"/>
                <a:gd name="T19" fmla="*/ 0 h 768"/>
                <a:gd name="T20" fmla="*/ 0 w 290"/>
                <a:gd name="T21" fmla="*/ 0 h 768"/>
                <a:gd name="T22" fmla="*/ 0 w 290"/>
                <a:gd name="T23" fmla="*/ 0 h 768"/>
                <a:gd name="T24" fmla="*/ 0 w 290"/>
                <a:gd name="T25" fmla="*/ 0 h 768"/>
                <a:gd name="T26" fmla="*/ 0 w 290"/>
                <a:gd name="T27" fmla="*/ 0 h 768"/>
                <a:gd name="T28" fmla="*/ 0 w 290"/>
                <a:gd name="T29" fmla="*/ 0 h 768"/>
                <a:gd name="T30" fmla="*/ 0 w 290"/>
                <a:gd name="T31" fmla="*/ 0 h 768"/>
                <a:gd name="T32" fmla="*/ 0 w 290"/>
                <a:gd name="T33" fmla="*/ 0 h 76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90"/>
                <a:gd name="T52" fmla="*/ 0 h 768"/>
                <a:gd name="T53" fmla="*/ 290 w 290"/>
                <a:gd name="T54" fmla="*/ 768 h 76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90" h="768">
                  <a:moveTo>
                    <a:pt x="2" y="0"/>
                  </a:moveTo>
                  <a:lnTo>
                    <a:pt x="80" y="54"/>
                  </a:lnTo>
                  <a:lnTo>
                    <a:pt x="152" y="102"/>
                  </a:lnTo>
                  <a:lnTo>
                    <a:pt x="214" y="144"/>
                  </a:lnTo>
                  <a:lnTo>
                    <a:pt x="290" y="192"/>
                  </a:lnTo>
                  <a:lnTo>
                    <a:pt x="288" y="386"/>
                  </a:lnTo>
                  <a:lnTo>
                    <a:pt x="290" y="576"/>
                  </a:lnTo>
                  <a:lnTo>
                    <a:pt x="216" y="628"/>
                  </a:lnTo>
                  <a:lnTo>
                    <a:pt x="150" y="670"/>
                  </a:lnTo>
                  <a:lnTo>
                    <a:pt x="86" y="714"/>
                  </a:lnTo>
                  <a:lnTo>
                    <a:pt x="2" y="768"/>
                  </a:lnTo>
                  <a:lnTo>
                    <a:pt x="2" y="574"/>
                  </a:lnTo>
                  <a:lnTo>
                    <a:pt x="0" y="478"/>
                  </a:lnTo>
                  <a:lnTo>
                    <a:pt x="2" y="384"/>
                  </a:lnTo>
                  <a:lnTo>
                    <a:pt x="0" y="288"/>
                  </a:lnTo>
                  <a:lnTo>
                    <a:pt x="0" y="19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2719" name="Freeform 27">
              <a:extLst>
                <a:ext uri="{FF2B5EF4-FFF2-40B4-BE49-F238E27FC236}">
                  <a16:creationId xmlns:a16="http://schemas.microsoft.com/office/drawing/2014/main" id="{A0A022C1-9B28-7D46-A6A6-5F7D325225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304"/>
              <a:ext cx="48" cy="144"/>
            </a:xfrm>
            <a:custGeom>
              <a:avLst/>
              <a:gdLst>
                <a:gd name="T0" fmla="*/ 0 w 48"/>
                <a:gd name="T1" fmla="*/ 0 h 144"/>
                <a:gd name="T2" fmla="*/ 0 w 48"/>
                <a:gd name="T3" fmla="*/ 144 h 144"/>
                <a:gd name="T4" fmla="*/ 48 w 48"/>
                <a:gd name="T5" fmla="*/ 144 h 144"/>
                <a:gd name="T6" fmla="*/ 0 60000 65536"/>
                <a:gd name="T7" fmla="*/ 0 60000 65536"/>
                <a:gd name="T8" fmla="*/ 0 60000 65536"/>
                <a:gd name="T9" fmla="*/ 0 w 48"/>
                <a:gd name="T10" fmla="*/ 0 h 144"/>
                <a:gd name="T11" fmla="*/ 48 w 48"/>
                <a:gd name="T12" fmla="*/ 144 h 14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8" h="144">
                  <a:moveTo>
                    <a:pt x="0" y="0"/>
                  </a:moveTo>
                  <a:lnTo>
                    <a:pt x="0" y="144"/>
                  </a:lnTo>
                  <a:lnTo>
                    <a:pt x="48" y="144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2720" name="Text Box 28">
              <a:extLst>
                <a:ext uri="{FF2B5EF4-FFF2-40B4-BE49-F238E27FC236}">
                  <a16:creationId xmlns:a16="http://schemas.microsoft.com/office/drawing/2014/main" id="{61889A5D-6E1D-194A-96D7-5A4333C796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4" y="2902"/>
              <a:ext cx="439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RegDest</a:t>
              </a:r>
            </a:p>
          </p:txBody>
        </p:sp>
        <p:sp>
          <p:nvSpPr>
            <p:cNvPr id="242721" name="Freeform 29">
              <a:extLst>
                <a:ext uri="{FF2B5EF4-FFF2-40B4-BE49-F238E27FC236}">
                  <a16:creationId xmlns:a16="http://schemas.microsoft.com/office/drawing/2014/main" id="{E791E799-DFAC-264B-9558-83A1D56B8FF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2" y="2640"/>
              <a:ext cx="288" cy="288"/>
            </a:xfrm>
            <a:custGeom>
              <a:avLst/>
              <a:gdLst>
                <a:gd name="T0" fmla="*/ 288 w 288"/>
                <a:gd name="T1" fmla="*/ 0 h 288"/>
                <a:gd name="T2" fmla="*/ 288 w 288"/>
                <a:gd name="T3" fmla="*/ 96 h 288"/>
                <a:gd name="T4" fmla="*/ 0 w 288"/>
                <a:gd name="T5" fmla="*/ 288 h 288"/>
                <a:gd name="T6" fmla="*/ 0 60000 65536"/>
                <a:gd name="T7" fmla="*/ 0 60000 65536"/>
                <a:gd name="T8" fmla="*/ 0 60000 65536"/>
                <a:gd name="T9" fmla="*/ 0 w 288"/>
                <a:gd name="T10" fmla="*/ 0 h 288"/>
                <a:gd name="T11" fmla="*/ 288 w 288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8" h="288">
                  <a:moveTo>
                    <a:pt x="288" y="0"/>
                  </a:moveTo>
                  <a:lnTo>
                    <a:pt x="288" y="96"/>
                  </a:lnTo>
                  <a:lnTo>
                    <a:pt x="0" y="288"/>
                  </a:lnTo>
                </a:path>
              </a:pathLst>
            </a:custGeom>
            <a:noFill/>
            <a:ln w="28575">
              <a:solidFill>
                <a:srgbClr val="FF99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8690" name="Rectangle 30">
              <a:extLst>
                <a:ext uri="{FF2B5EF4-FFF2-40B4-BE49-F238E27FC236}">
                  <a16:creationId xmlns:a16="http://schemas.microsoft.com/office/drawing/2014/main" id="{9F42FB34-A71F-6E4F-83B2-03DFE77B01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5" y="2988"/>
              <a:ext cx="506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US" altLang="en-US" sz="1800" dirty="0" err="1">
                  <a:solidFill>
                    <a:schemeClr val="accent1">
                      <a:lumMod val="75000"/>
                    </a:schemeClr>
                  </a:solidFill>
                  <a:latin typeface="Calibri" panose="020F0502020204030204" pitchFamily="34" charset="0"/>
                </a:rPr>
                <a:t>isItype</a:t>
              </a:r>
              <a:endParaRPr lang="en-US" altLang="en-US" sz="18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242715" name="Rectangle 31">
            <a:extLst>
              <a:ext uri="{FF2B5EF4-FFF2-40B4-BE49-F238E27FC236}">
                <a16:creationId xmlns:a16="http://schemas.microsoft.com/office/drawing/2014/main" id="{E18CD921-50F6-6146-9D8E-20B81E12FC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94425" y="3190875"/>
            <a:ext cx="381000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42716" name="Line 32">
            <a:extLst>
              <a:ext uri="{FF2B5EF4-FFF2-40B4-BE49-F238E27FC236}">
                <a16:creationId xmlns:a16="http://schemas.microsoft.com/office/drawing/2014/main" id="{9E28E6C4-BA3E-C34E-9EFE-D77A26C1F165}"/>
              </a:ext>
            </a:extLst>
          </p:cNvPr>
          <p:cNvSpPr>
            <a:spLocks noChangeShapeType="1"/>
          </p:cNvSpPr>
          <p:nvPr/>
        </p:nvSpPr>
        <p:spPr bwMode="auto">
          <a:xfrm>
            <a:off x="6596063" y="3246438"/>
            <a:ext cx="298450" cy="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2717" name="Rectangle 33">
            <a:extLst>
              <a:ext uri="{FF2B5EF4-FFF2-40B4-BE49-F238E27FC236}">
                <a16:creationId xmlns:a16="http://schemas.microsoft.com/office/drawing/2014/main" id="{0F23795D-8831-354E-A4FD-BC5EF3DB29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-41275" y="6565900"/>
            <a:ext cx="415607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>
                <a:srgbClr val="3B812F"/>
              </a:buClr>
              <a:buSzPct val="70000"/>
              <a:buFont typeface="Wingdings" pitchFamily="2" charset="2"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**Based on original figure from [P&amp;H CO&amp;D, COPYRIGHT 2004 Elsevier. ALL RIGHTS RESERVED.]</a:t>
            </a:r>
          </a:p>
        </p:txBody>
      </p:sp>
    </p:spTree>
  </p:cSld>
  <p:clrMapOvr>
    <a:masterClrMapping/>
  </p:clrMapOvr>
  <p:transition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3" name="Title 4">
            <a:extLst>
              <a:ext uri="{FF2B5EF4-FFF2-40B4-BE49-F238E27FC236}">
                <a16:creationId xmlns:a16="http://schemas.microsoft.com/office/drawing/2014/main" id="{4E7271D2-7B9C-654A-8D46-31345206052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80772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Single-Cycle Datapath for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 i="1">
                <a:ea typeface="ＭＳ Ｐゴシック" panose="020B0600070205080204" pitchFamily="34" charset="-128"/>
              </a:rPr>
              <a:t>Control Flow Instructions</a:t>
            </a:r>
          </a:p>
        </p:txBody>
      </p:sp>
      <p:sp>
        <p:nvSpPr>
          <p:cNvPr id="243714" name="Subtitle 5">
            <a:extLst>
              <a:ext uri="{FF2B5EF4-FFF2-40B4-BE49-F238E27FC236}">
                <a16:creationId xmlns:a16="http://schemas.microsoft.com/office/drawing/2014/main" id="{B5742472-A094-2D40-B7B8-909DE72462B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5" name="Title 1">
            <a:extLst>
              <a:ext uri="{FF2B5EF4-FFF2-40B4-BE49-F238E27FC236}">
                <a16:creationId xmlns:a16="http://schemas.microsoft.com/office/drawing/2014/main" id="{A88F4334-0DB6-1444-A4C1-385A9914D1D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Microarchitecture</a:t>
            </a:r>
          </a:p>
        </p:txBody>
      </p:sp>
      <p:sp>
        <p:nvSpPr>
          <p:cNvPr id="138242" name="Content Placeholder 2">
            <a:extLst>
              <a:ext uri="{FF2B5EF4-FFF2-40B4-BE49-F238E27FC236}">
                <a16:creationId xmlns:a16="http://schemas.microsoft.com/office/drawing/2014/main" id="{BC5624BA-3D50-7D48-A4B2-BF7363B1420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1054100"/>
            <a:ext cx="8610600" cy="5194300"/>
          </a:xfrm>
        </p:spPr>
        <p:txBody>
          <a:bodyPr/>
          <a:lstStyle/>
          <a:p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An </a:t>
            </a:r>
            <a:r>
              <a:rPr lang="en-US" altLang="en-US" b="1">
                <a:solidFill>
                  <a:srgbClr val="0432FF"/>
                </a:solidFill>
                <a:ea typeface="ＭＳ Ｐゴシック" panose="020B0600070205080204" pitchFamily="34" charset="-128"/>
              </a:rPr>
              <a:t>implementation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 of the ISA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How do we implement the ISA?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We will discuss this for many lectures 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There can be many implementations of the same ISA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MIPS R2000, R10000, …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Intel 80486, Pentium, Pentium Pro, Pentium 4, Kaby Lake, Coffee Lake, … AMD K5, K7, K9, Bulldozer, BobCat, …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59747" name="Slide Number Placeholder 3">
            <a:extLst>
              <a:ext uri="{FF2B5EF4-FFF2-40B4-BE49-F238E27FC236}">
                <a16:creationId xmlns:a16="http://schemas.microsoft.com/office/drawing/2014/main" id="{5015F48A-A9BE-F346-B541-D9BBB27E117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C7CA2C7E-3D4D-A542-AA8B-5A00D7BC1310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8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7" name="Title 1">
            <a:extLst>
              <a:ext uri="{FF2B5EF4-FFF2-40B4-BE49-F238E27FC236}">
                <a16:creationId xmlns:a16="http://schemas.microsoft.com/office/drawing/2014/main" id="{A876F2A1-2B7E-024D-AE90-577E145F761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Jump Instruction</a:t>
            </a:r>
          </a:p>
        </p:txBody>
      </p:sp>
      <p:sp>
        <p:nvSpPr>
          <p:cNvPr id="244738" name="Content Placeholder 2">
            <a:extLst>
              <a:ext uri="{FF2B5EF4-FFF2-40B4-BE49-F238E27FC236}">
                <a16:creationId xmlns:a16="http://schemas.microsoft.com/office/drawing/2014/main" id="{1016A501-E1D9-9747-80ED-46A4EA7ECB6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Unconditional branch or jump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2 = opcode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immediate (target) = target address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Semantics</a:t>
            </a:r>
          </a:p>
          <a:p>
            <a:pPr>
              <a:buFont typeface="Wingdings" pitchFamily="2" charset="2"/>
              <a:buNone/>
            </a:pP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	if MEM[PC]== j immediate</a:t>
            </a:r>
            <a:r>
              <a:rPr lang="en-US" altLang="en-US" baseline="-25000">
                <a:solidFill>
                  <a:srgbClr val="00B050"/>
                </a:solidFill>
                <a:ea typeface="ＭＳ Ｐゴシック" panose="020B0600070205080204" pitchFamily="34" charset="-128"/>
              </a:rPr>
              <a:t>26</a:t>
            </a:r>
            <a:endParaRPr lang="en-US" altLang="en-US">
              <a:solidFill>
                <a:srgbClr val="00B050"/>
              </a:solidFill>
              <a:ea typeface="ＭＳ Ｐゴシック" panose="020B0600070205080204" pitchFamily="34" charset="-128"/>
            </a:endParaRPr>
          </a:p>
          <a:p>
            <a:pPr lvl="1">
              <a:buFontTx/>
              <a:buNone/>
            </a:pPr>
            <a:r>
              <a:rPr lang="en-US" altLang="en-US" sz="2000">
                <a:solidFill>
                  <a:srgbClr val="00B050"/>
                </a:solidFill>
                <a:ea typeface="ＭＳ Ｐゴシック" panose="020B0600070205080204" pitchFamily="34" charset="-128"/>
              </a:rPr>
              <a:t>	target =</a:t>
            </a:r>
            <a:r>
              <a:rPr lang="en-US" altLang="en-US" sz="2000">
                <a:solidFill>
                  <a:srgbClr val="00B050"/>
                </a:solidFill>
                <a:ea typeface="ＭＳ Ｐゴシック" panose="020B0600070205080204" pitchFamily="34" charset="-128"/>
                <a:sym typeface="Symbol" pitchFamily="2" charset="2"/>
              </a:rPr>
              <a:t> { PC</a:t>
            </a:r>
            <a:r>
              <a:rPr lang="en-US" altLang="en-US" sz="1600" baseline="30000">
                <a:solidFill>
                  <a:srgbClr val="00B050"/>
                </a:solidFill>
                <a:ea typeface="ＭＳ Ｐゴシック" panose="020B0600070205080204" pitchFamily="34" charset="-128"/>
              </a:rPr>
              <a:t> ✝</a:t>
            </a:r>
            <a:r>
              <a:rPr lang="en-US" altLang="en-US" sz="2000">
                <a:solidFill>
                  <a:srgbClr val="00B050"/>
                </a:solidFill>
                <a:ea typeface="ＭＳ Ｐゴシック" panose="020B0600070205080204" pitchFamily="34" charset="-128"/>
                <a:sym typeface="Symbol" pitchFamily="2" charset="2"/>
              </a:rPr>
              <a:t>[31:28],</a:t>
            </a:r>
            <a:r>
              <a:rPr lang="en-US" altLang="en-US" sz="2000">
                <a:solidFill>
                  <a:srgbClr val="00B050"/>
                </a:solidFill>
                <a:ea typeface="ＭＳ Ｐゴシック" panose="020B0600070205080204" pitchFamily="34" charset="-128"/>
              </a:rPr>
              <a:t> immediate</a:t>
            </a:r>
            <a:r>
              <a:rPr lang="en-US" altLang="en-US" sz="2000" baseline="-25000">
                <a:solidFill>
                  <a:srgbClr val="00B050"/>
                </a:solidFill>
                <a:ea typeface="ＭＳ Ｐゴシック" panose="020B0600070205080204" pitchFamily="34" charset="-128"/>
              </a:rPr>
              <a:t>26</a:t>
            </a:r>
            <a:r>
              <a:rPr lang="en-US" altLang="en-US" sz="2000">
                <a:solidFill>
                  <a:srgbClr val="00B050"/>
                </a:solidFill>
                <a:ea typeface="ＭＳ Ｐゴシック" panose="020B0600070205080204" pitchFamily="34" charset="-128"/>
              </a:rPr>
              <a:t>, 2</a:t>
            </a:r>
            <a:r>
              <a:rPr lang="ja-JP" altLang="en-US" sz="2000">
                <a:solidFill>
                  <a:srgbClr val="00B050"/>
                </a:solidFill>
                <a:ea typeface="ＭＳ Ｐゴシック" panose="020B0600070205080204" pitchFamily="34" charset="-128"/>
              </a:rPr>
              <a:t>’</a:t>
            </a:r>
            <a:r>
              <a:rPr lang="en-US" altLang="ja-JP" sz="2000">
                <a:solidFill>
                  <a:srgbClr val="00B050"/>
                </a:solidFill>
                <a:ea typeface="ＭＳ Ｐゴシック" panose="020B0600070205080204" pitchFamily="34" charset="-128"/>
              </a:rPr>
              <a:t>b00 }</a:t>
            </a:r>
          </a:p>
          <a:p>
            <a:pPr lvl="1">
              <a:buFontTx/>
              <a:buNone/>
            </a:pPr>
            <a:r>
              <a:rPr lang="en-US" altLang="en-US" sz="2000">
                <a:solidFill>
                  <a:srgbClr val="00B050"/>
                </a:solidFill>
                <a:ea typeface="ＭＳ Ｐゴシック" panose="020B0600070205080204" pitchFamily="34" charset="-128"/>
                <a:sym typeface="Symbol" pitchFamily="2" charset="2"/>
              </a:rPr>
              <a:t>	PC  target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44739" name="Slide Number Placeholder 3">
            <a:extLst>
              <a:ext uri="{FF2B5EF4-FFF2-40B4-BE49-F238E27FC236}">
                <a16:creationId xmlns:a16="http://schemas.microsoft.com/office/drawing/2014/main" id="{B3809FBB-ED74-034F-8ADD-3C1E41763AA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5AEBFAE-C24A-0D46-8FEE-B3AE92113321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80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244740" name="Group 3">
            <a:extLst>
              <a:ext uri="{FF2B5EF4-FFF2-40B4-BE49-F238E27FC236}">
                <a16:creationId xmlns:a16="http://schemas.microsoft.com/office/drawing/2014/main" id="{73DF1F68-06C3-D546-8ECC-F8EE24A7D461}"/>
              </a:ext>
            </a:extLst>
          </p:cNvPr>
          <p:cNvGrpSpPr>
            <a:grpSpLocks/>
          </p:cNvGrpSpPr>
          <p:nvPr/>
        </p:nvGrpSpPr>
        <p:grpSpPr bwMode="auto">
          <a:xfrm>
            <a:off x="1670050" y="2182813"/>
            <a:ext cx="5803900" cy="788987"/>
            <a:chOff x="838200" y="3657600"/>
            <a:chExt cx="5804400" cy="78940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7418F314-E16E-AF45-A083-07EC371CC4CB}"/>
                </a:ext>
              </a:extLst>
            </p:cNvPr>
            <p:cNvSpPr/>
            <p:nvPr/>
          </p:nvSpPr>
          <p:spPr bwMode="auto">
            <a:xfrm>
              <a:off x="838200" y="3657600"/>
              <a:ext cx="1079593" cy="457442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j (2)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1C31E01C-E9A7-2641-8B93-C3C9829D4781}"/>
                </a:ext>
              </a:extLst>
            </p:cNvPr>
            <p:cNvSpPr/>
            <p:nvPr/>
          </p:nvSpPr>
          <p:spPr bwMode="auto">
            <a:xfrm>
              <a:off x="1917793" y="3657600"/>
              <a:ext cx="4724807" cy="457442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immediate</a:t>
              </a:r>
            </a:p>
          </p:txBody>
        </p:sp>
        <p:sp>
          <p:nvSpPr>
            <p:cNvPr id="244746" name="TextBox 2">
              <a:extLst>
                <a:ext uri="{FF2B5EF4-FFF2-40B4-BE49-F238E27FC236}">
                  <a16:creationId xmlns:a16="http://schemas.microsoft.com/office/drawing/2014/main" id="{FF4D1DCA-281B-BD41-B620-50343F877A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200" y="4108450"/>
              <a:ext cx="1066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6 bits</a:t>
              </a:r>
            </a:p>
          </p:txBody>
        </p:sp>
        <p:sp>
          <p:nvSpPr>
            <p:cNvPr id="244747" name="TextBox 37">
              <a:extLst>
                <a:ext uri="{FF2B5EF4-FFF2-40B4-BE49-F238E27FC236}">
                  <a16:creationId xmlns:a16="http://schemas.microsoft.com/office/drawing/2014/main" id="{5CB912B2-4679-5247-A057-C76C8A931F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11600" y="4108450"/>
              <a:ext cx="47310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26 bits</a:t>
              </a:r>
            </a:p>
          </p:txBody>
        </p:sp>
      </p:grpSp>
      <p:sp>
        <p:nvSpPr>
          <p:cNvPr id="14" name="Content Placeholder 5">
            <a:extLst>
              <a:ext uri="{FF2B5EF4-FFF2-40B4-BE49-F238E27FC236}">
                <a16:creationId xmlns:a16="http://schemas.microsoft.com/office/drawing/2014/main" id="{4E44722D-49F0-DC47-AC52-3093654C49F9}"/>
              </a:ext>
            </a:extLst>
          </p:cNvPr>
          <p:cNvSpPr txBox="1">
            <a:spLocks/>
          </p:cNvSpPr>
          <p:nvPr/>
        </p:nvSpPr>
        <p:spPr bwMode="auto">
          <a:xfrm>
            <a:off x="1692275" y="1524000"/>
            <a:ext cx="3870325" cy="385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j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  </a:t>
            </a: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target</a:t>
            </a:r>
            <a:endParaRPr lang="de-CH" dirty="0"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244742" name="TextBox 4">
            <a:extLst>
              <a:ext uri="{FF2B5EF4-FFF2-40B4-BE49-F238E27FC236}">
                <a16:creationId xmlns:a16="http://schemas.microsoft.com/office/drawing/2014/main" id="{9A0E0099-EF1A-9743-9A20-EDF4200351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96200" y="2106613"/>
            <a:ext cx="1225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3200">
                <a:solidFill>
                  <a:schemeClr val="tx2"/>
                </a:solidFill>
                <a:latin typeface="Garamond" panose="02020404030301010803" pitchFamily="18" charset="0"/>
              </a:rPr>
              <a:t>J-Type</a:t>
            </a:r>
          </a:p>
        </p:txBody>
      </p:sp>
      <p:sp>
        <p:nvSpPr>
          <p:cNvPr id="244743" name="TextBox 14">
            <a:extLst>
              <a:ext uri="{FF2B5EF4-FFF2-40B4-BE49-F238E27FC236}">
                <a16:creationId xmlns:a16="http://schemas.microsoft.com/office/drawing/2014/main" id="{45BFDD36-4961-DD49-B0EE-725DDCCF17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1138" y="6505575"/>
            <a:ext cx="24542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lvl="3"/>
            <a:r>
              <a:rPr lang="en-US" altLang="en-US" sz="1400" baseline="30000">
                <a:solidFill>
                  <a:srgbClr val="00B050"/>
                </a:solidFill>
              </a:rPr>
              <a:t>✝</a:t>
            </a:r>
            <a:r>
              <a:rPr lang="en-US" altLang="en-US" sz="1400">
                <a:solidFill>
                  <a:srgbClr val="00B050"/>
                </a:solidFill>
              </a:rPr>
              <a:t>This is the incremented PC</a:t>
            </a:r>
          </a:p>
        </p:txBody>
      </p:sp>
    </p:spTree>
  </p:cSld>
  <p:clrMapOvr>
    <a:masterClrMapping/>
  </p:clrMapOvr>
  <p:transition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5" name="Title 1">
            <a:extLst>
              <a:ext uri="{FF2B5EF4-FFF2-40B4-BE49-F238E27FC236}">
                <a16:creationId xmlns:a16="http://schemas.microsoft.com/office/drawing/2014/main" id="{E0443161-10D8-C544-9890-99A755E36D9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Unconditional Jump Datapath</a:t>
            </a:r>
          </a:p>
        </p:txBody>
      </p:sp>
      <p:sp>
        <p:nvSpPr>
          <p:cNvPr id="246786" name="Content Placeholder 2">
            <a:extLst>
              <a:ext uri="{FF2B5EF4-FFF2-40B4-BE49-F238E27FC236}">
                <a16:creationId xmlns:a16="http://schemas.microsoft.com/office/drawing/2014/main" id="{FE339333-D95E-FA4D-B4B5-69FA73E16F4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46787" name="Slide Number Placeholder 3">
            <a:extLst>
              <a:ext uri="{FF2B5EF4-FFF2-40B4-BE49-F238E27FC236}">
                <a16:creationId xmlns:a16="http://schemas.microsoft.com/office/drawing/2014/main" id="{BB55AA08-D830-CE4A-9FAE-74CA280170B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A5127E19-4695-1946-A835-EAAFCF91EC97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81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246788" name="Picture 3" descr="F0505">
            <a:extLst>
              <a:ext uri="{FF2B5EF4-FFF2-40B4-BE49-F238E27FC236}">
                <a16:creationId xmlns:a16="http://schemas.microsoft.com/office/drawing/2014/main" id="{7D04C632-454A-BA47-A5AE-05BB8F3FD0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513" y="1600200"/>
            <a:ext cx="3346450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789" name="Picture 4" descr="F0509">
            <a:extLst>
              <a:ext uri="{FF2B5EF4-FFF2-40B4-BE49-F238E27FC236}">
                <a16:creationId xmlns:a16="http://schemas.microsoft.com/office/drawing/2014/main" id="{66446090-DDA7-BB4E-A88A-F605854C1D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3"/>
          <a:stretch>
            <a:fillRect/>
          </a:stretch>
        </p:blipFill>
        <p:spPr bwMode="auto">
          <a:xfrm>
            <a:off x="3322638" y="2903538"/>
            <a:ext cx="5756275" cy="281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6790" name="Freeform 5">
            <a:extLst>
              <a:ext uri="{FF2B5EF4-FFF2-40B4-BE49-F238E27FC236}">
                <a16:creationId xmlns:a16="http://schemas.microsoft.com/office/drawing/2014/main" id="{EBC9E924-A588-D447-A708-82FF0583070D}"/>
              </a:ext>
            </a:extLst>
          </p:cNvPr>
          <p:cNvSpPr>
            <a:spLocks/>
          </p:cNvSpPr>
          <p:nvPr/>
        </p:nvSpPr>
        <p:spPr bwMode="auto">
          <a:xfrm>
            <a:off x="5630863" y="3825875"/>
            <a:ext cx="128587" cy="514350"/>
          </a:xfrm>
          <a:custGeom>
            <a:avLst/>
            <a:gdLst>
              <a:gd name="T0" fmla="*/ 2147483646 w 290"/>
              <a:gd name="T1" fmla="*/ 0 h 768"/>
              <a:gd name="T2" fmla="*/ 2147483646 w 290"/>
              <a:gd name="T3" fmla="*/ 2147483646 h 768"/>
              <a:gd name="T4" fmla="*/ 2147483646 w 290"/>
              <a:gd name="T5" fmla="*/ 2147483646 h 768"/>
              <a:gd name="T6" fmla="*/ 2147483646 w 290"/>
              <a:gd name="T7" fmla="*/ 2147483646 h 768"/>
              <a:gd name="T8" fmla="*/ 2147483646 w 290"/>
              <a:gd name="T9" fmla="*/ 2147483646 h 768"/>
              <a:gd name="T10" fmla="*/ 2147483646 w 290"/>
              <a:gd name="T11" fmla="*/ 2147483646 h 768"/>
              <a:gd name="T12" fmla="*/ 2147483646 w 290"/>
              <a:gd name="T13" fmla="*/ 2147483646 h 768"/>
              <a:gd name="T14" fmla="*/ 2147483646 w 290"/>
              <a:gd name="T15" fmla="*/ 2147483646 h 768"/>
              <a:gd name="T16" fmla="*/ 2147483646 w 290"/>
              <a:gd name="T17" fmla="*/ 2147483646 h 768"/>
              <a:gd name="T18" fmla="*/ 2147483646 w 290"/>
              <a:gd name="T19" fmla="*/ 2147483646 h 768"/>
              <a:gd name="T20" fmla="*/ 2147483646 w 290"/>
              <a:gd name="T21" fmla="*/ 2147483646 h 768"/>
              <a:gd name="T22" fmla="*/ 2147483646 w 290"/>
              <a:gd name="T23" fmla="*/ 2147483646 h 768"/>
              <a:gd name="T24" fmla="*/ 0 w 290"/>
              <a:gd name="T25" fmla="*/ 2147483646 h 768"/>
              <a:gd name="T26" fmla="*/ 2147483646 w 290"/>
              <a:gd name="T27" fmla="*/ 2147483646 h 768"/>
              <a:gd name="T28" fmla="*/ 0 w 290"/>
              <a:gd name="T29" fmla="*/ 2147483646 h 768"/>
              <a:gd name="T30" fmla="*/ 0 w 290"/>
              <a:gd name="T31" fmla="*/ 2147483646 h 768"/>
              <a:gd name="T32" fmla="*/ 2147483646 w 290"/>
              <a:gd name="T33" fmla="*/ 0 h 76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90"/>
              <a:gd name="T52" fmla="*/ 0 h 768"/>
              <a:gd name="T53" fmla="*/ 290 w 290"/>
              <a:gd name="T54" fmla="*/ 768 h 76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90" h="768">
                <a:moveTo>
                  <a:pt x="2" y="0"/>
                </a:moveTo>
                <a:lnTo>
                  <a:pt x="80" y="54"/>
                </a:lnTo>
                <a:lnTo>
                  <a:pt x="152" y="102"/>
                </a:lnTo>
                <a:lnTo>
                  <a:pt x="214" y="144"/>
                </a:lnTo>
                <a:lnTo>
                  <a:pt x="290" y="192"/>
                </a:lnTo>
                <a:lnTo>
                  <a:pt x="288" y="386"/>
                </a:lnTo>
                <a:lnTo>
                  <a:pt x="290" y="576"/>
                </a:lnTo>
                <a:lnTo>
                  <a:pt x="216" y="628"/>
                </a:lnTo>
                <a:lnTo>
                  <a:pt x="150" y="670"/>
                </a:lnTo>
                <a:lnTo>
                  <a:pt x="86" y="714"/>
                </a:lnTo>
                <a:lnTo>
                  <a:pt x="2" y="768"/>
                </a:lnTo>
                <a:lnTo>
                  <a:pt x="2" y="574"/>
                </a:lnTo>
                <a:lnTo>
                  <a:pt x="0" y="478"/>
                </a:lnTo>
                <a:lnTo>
                  <a:pt x="2" y="384"/>
                </a:lnTo>
                <a:lnTo>
                  <a:pt x="0" y="288"/>
                </a:lnTo>
                <a:lnTo>
                  <a:pt x="0" y="190"/>
                </a:lnTo>
                <a:lnTo>
                  <a:pt x="2" y="0"/>
                </a:ln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6791" name="Line 6">
            <a:extLst>
              <a:ext uri="{FF2B5EF4-FFF2-40B4-BE49-F238E27FC236}">
                <a16:creationId xmlns:a16="http://schemas.microsoft.com/office/drawing/2014/main" id="{FFA15BE3-015C-7847-ACB1-34C92F463F9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699125" y="4284663"/>
            <a:ext cx="0" cy="51435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6792" name="Text Box 7">
            <a:extLst>
              <a:ext uri="{FF2B5EF4-FFF2-40B4-BE49-F238E27FC236}">
                <a16:creationId xmlns:a16="http://schemas.microsoft.com/office/drawing/2014/main" id="{5268E877-20F3-BB46-BD6B-06E96FE33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0400" y="4618038"/>
            <a:ext cx="6223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ALUSrc</a:t>
            </a:r>
          </a:p>
        </p:txBody>
      </p:sp>
      <p:sp>
        <p:nvSpPr>
          <p:cNvPr id="246793" name="Line 8">
            <a:extLst>
              <a:ext uri="{FF2B5EF4-FFF2-40B4-BE49-F238E27FC236}">
                <a16:creationId xmlns:a16="http://schemas.microsoft.com/office/drawing/2014/main" id="{4813B21D-A238-2340-A3AA-C5409B07DDD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260975" y="4086225"/>
            <a:ext cx="361950" cy="635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6794" name="Line 9">
            <a:extLst>
              <a:ext uri="{FF2B5EF4-FFF2-40B4-BE49-F238E27FC236}">
                <a16:creationId xmlns:a16="http://schemas.microsoft.com/office/drawing/2014/main" id="{E34C249B-1E3D-9742-BA3F-C18733948FB6}"/>
              </a:ext>
            </a:extLst>
          </p:cNvPr>
          <p:cNvSpPr>
            <a:spLocks noChangeShapeType="1"/>
          </p:cNvSpPr>
          <p:nvPr/>
        </p:nvSpPr>
        <p:spPr bwMode="auto">
          <a:xfrm>
            <a:off x="5251450" y="3930650"/>
            <a:ext cx="374650" cy="15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6795" name="Line 10">
            <a:extLst>
              <a:ext uri="{FF2B5EF4-FFF2-40B4-BE49-F238E27FC236}">
                <a16:creationId xmlns:a16="http://schemas.microsoft.com/office/drawing/2014/main" id="{5801E9FA-E900-1448-ADA3-07A110F1FAC7}"/>
              </a:ext>
            </a:extLst>
          </p:cNvPr>
          <p:cNvSpPr>
            <a:spLocks noChangeShapeType="1"/>
          </p:cNvSpPr>
          <p:nvPr/>
        </p:nvSpPr>
        <p:spPr bwMode="auto">
          <a:xfrm>
            <a:off x="5583238" y="4224338"/>
            <a:ext cx="539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6796" name="Line 11">
            <a:extLst>
              <a:ext uri="{FF2B5EF4-FFF2-40B4-BE49-F238E27FC236}">
                <a16:creationId xmlns:a16="http://schemas.microsoft.com/office/drawing/2014/main" id="{74798B9E-E4F8-0C43-945B-D6C437B3145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441950" y="3948113"/>
            <a:ext cx="0" cy="1651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6797" name="Line 12">
            <a:extLst>
              <a:ext uri="{FF2B5EF4-FFF2-40B4-BE49-F238E27FC236}">
                <a16:creationId xmlns:a16="http://schemas.microsoft.com/office/drawing/2014/main" id="{D3A5BD39-484A-FF48-8A30-A1C22F9B1B2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583238" y="4043363"/>
            <a:ext cx="0" cy="1651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5" name="Group 13">
            <a:extLst>
              <a:ext uri="{FF2B5EF4-FFF2-40B4-BE49-F238E27FC236}">
                <a16:creationId xmlns:a16="http://schemas.microsoft.com/office/drawing/2014/main" id="{E1FA8C96-2186-9241-B8E2-A14DD1DE408E}"/>
              </a:ext>
            </a:extLst>
          </p:cNvPr>
          <p:cNvGrpSpPr>
            <a:grpSpLocks/>
          </p:cNvGrpSpPr>
          <p:nvPr/>
        </p:nvGrpSpPr>
        <p:grpSpPr bwMode="auto">
          <a:xfrm>
            <a:off x="177800" y="1609725"/>
            <a:ext cx="2843213" cy="3114675"/>
            <a:chOff x="112" y="1014"/>
            <a:chExt cx="1791" cy="1962"/>
          </a:xfrm>
        </p:grpSpPr>
        <p:sp>
          <p:nvSpPr>
            <p:cNvPr id="246816" name="Freeform 14">
              <a:extLst>
                <a:ext uri="{FF2B5EF4-FFF2-40B4-BE49-F238E27FC236}">
                  <a16:creationId xmlns:a16="http://schemas.microsoft.com/office/drawing/2014/main" id="{962FBE07-F25A-F74F-B70A-56ED8AE384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" y="1872"/>
              <a:ext cx="81" cy="324"/>
            </a:xfrm>
            <a:custGeom>
              <a:avLst/>
              <a:gdLst>
                <a:gd name="T0" fmla="*/ 0 w 290"/>
                <a:gd name="T1" fmla="*/ 0 h 768"/>
                <a:gd name="T2" fmla="*/ 0 w 290"/>
                <a:gd name="T3" fmla="*/ 0 h 768"/>
                <a:gd name="T4" fmla="*/ 0 w 290"/>
                <a:gd name="T5" fmla="*/ 0 h 768"/>
                <a:gd name="T6" fmla="*/ 0 w 290"/>
                <a:gd name="T7" fmla="*/ 0 h 768"/>
                <a:gd name="T8" fmla="*/ 0 w 290"/>
                <a:gd name="T9" fmla="*/ 0 h 768"/>
                <a:gd name="T10" fmla="*/ 0 w 290"/>
                <a:gd name="T11" fmla="*/ 0 h 768"/>
                <a:gd name="T12" fmla="*/ 0 w 290"/>
                <a:gd name="T13" fmla="*/ 0 h 768"/>
                <a:gd name="T14" fmla="*/ 0 w 290"/>
                <a:gd name="T15" fmla="*/ 0 h 768"/>
                <a:gd name="T16" fmla="*/ 0 w 290"/>
                <a:gd name="T17" fmla="*/ 0 h 768"/>
                <a:gd name="T18" fmla="*/ 0 w 290"/>
                <a:gd name="T19" fmla="*/ 0 h 768"/>
                <a:gd name="T20" fmla="*/ 0 w 290"/>
                <a:gd name="T21" fmla="*/ 0 h 768"/>
                <a:gd name="T22" fmla="*/ 0 w 290"/>
                <a:gd name="T23" fmla="*/ 0 h 768"/>
                <a:gd name="T24" fmla="*/ 0 w 290"/>
                <a:gd name="T25" fmla="*/ 0 h 768"/>
                <a:gd name="T26" fmla="*/ 0 w 290"/>
                <a:gd name="T27" fmla="*/ 0 h 768"/>
                <a:gd name="T28" fmla="*/ 0 w 290"/>
                <a:gd name="T29" fmla="*/ 0 h 768"/>
                <a:gd name="T30" fmla="*/ 0 w 290"/>
                <a:gd name="T31" fmla="*/ 0 h 768"/>
                <a:gd name="T32" fmla="*/ 0 w 290"/>
                <a:gd name="T33" fmla="*/ 0 h 76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90"/>
                <a:gd name="T52" fmla="*/ 0 h 768"/>
                <a:gd name="T53" fmla="*/ 290 w 290"/>
                <a:gd name="T54" fmla="*/ 768 h 76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90" h="768">
                  <a:moveTo>
                    <a:pt x="2" y="0"/>
                  </a:moveTo>
                  <a:lnTo>
                    <a:pt x="80" y="54"/>
                  </a:lnTo>
                  <a:lnTo>
                    <a:pt x="152" y="102"/>
                  </a:lnTo>
                  <a:lnTo>
                    <a:pt x="214" y="144"/>
                  </a:lnTo>
                  <a:lnTo>
                    <a:pt x="290" y="192"/>
                  </a:lnTo>
                  <a:lnTo>
                    <a:pt x="288" y="386"/>
                  </a:lnTo>
                  <a:lnTo>
                    <a:pt x="290" y="576"/>
                  </a:lnTo>
                  <a:lnTo>
                    <a:pt x="216" y="628"/>
                  </a:lnTo>
                  <a:lnTo>
                    <a:pt x="150" y="670"/>
                  </a:lnTo>
                  <a:lnTo>
                    <a:pt x="86" y="714"/>
                  </a:lnTo>
                  <a:lnTo>
                    <a:pt x="2" y="768"/>
                  </a:lnTo>
                  <a:lnTo>
                    <a:pt x="2" y="574"/>
                  </a:lnTo>
                  <a:lnTo>
                    <a:pt x="0" y="478"/>
                  </a:lnTo>
                  <a:lnTo>
                    <a:pt x="2" y="384"/>
                  </a:lnTo>
                  <a:lnTo>
                    <a:pt x="0" y="288"/>
                  </a:lnTo>
                  <a:lnTo>
                    <a:pt x="0" y="19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817" name="Line 15">
              <a:extLst>
                <a:ext uri="{FF2B5EF4-FFF2-40B4-BE49-F238E27FC236}">
                  <a16:creationId xmlns:a16="http://schemas.microsoft.com/office/drawing/2014/main" id="{A4D3FCF8-12B3-D24F-A76E-DFCB7E6CF9D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7" y="1014"/>
              <a:ext cx="0" cy="912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6818" name="Freeform 16">
              <a:extLst>
                <a:ext uri="{FF2B5EF4-FFF2-40B4-BE49-F238E27FC236}">
                  <a16:creationId xmlns:a16="http://schemas.microsoft.com/office/drawing/2014/main" id="{2A8AA48D-244E-DC4A-B704-0A0A726C5F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" y="1017"/>
              <a:ext cx="192" cy="951"/>
            </a:xfrm>
            <a:custGeom>
              <a:avLst/>
              <a:gdLst>
                <a:gd name="T0" fmla="*/ 192 w 192"/>
                <a:gd name="T1" fmla="*/ 0 h 912"/>
                <a:gd name="T2" fmla="*/ 0 w 192"/>
                <a:gd name="T3" fmla="*/ 0 h 912"/>
                <a:gd name="T4" fmla="*/ 0 w 192"/>
                <a:gd name="T5" fmla="*/ 3068 h 912"/>
                <a:gd name="T6" fmla="*/ 96 w 192"/>
                <a:gd name="T7" fmla="*/ 3068 h 9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2"/>
                <a:gd name="T13" fmla="*/ 0 h 912"/>
                <a:gd name="T14" fmla="*/ 192 w 192"/>
                <a:gd name="T15" fmla="*/ 912 h 9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2" h="912">
                  <a:moveTo>
                    <a:pt x="192" y="0"/>
                  </a:moveTo>
                  <a:lnTo>
                    <a:pt x="0" y="0"/>
                  </a:lnTo>
                  <a:lnTo>
                    <a:pt x="0" y="912"/>
                  </a:lnTo>
                  <a:lnTo>
                    <a:pt x="96" y="912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6819" name="Oval 17">
              <a:extLst>
                <a:ext uri="{FF2B5EF4-FFF2-40B4-BE49-F238E27FC236}">
                  <a16:creationId xmlns:a16="http://schemas.microsoft.com/office/drawing/2014/main" id="{97C26104-6AE7-BB41-922C-697F9A14A2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" y="2496"/>
              <a:ext cx="288" cy="28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800">
                  <a:solidFill>
                    <a:srgbClr val="000000"/>
                  </a:solidFill>
                  <a:latin typeface="Calibri" panose="020F0502020204030204" pitchFamily="34" charset="0"/>
                </a:rPr>
                <a:t>concat</a:t>
              </a:r>
            </a:p>
          </p:txBody>
        </p:sp>
        <p:sp>
          <p:nvSpPr>
            <p:cNvPr id="246820" name="Freeform 18">
              <a:extLst>
                <a:ext uri="{FF2B5EF4-FFF2-40B4-BE49-F238E27FC236}">
                  <a16:creationId xmlns:a16="http://schemas.microsoft.com/office/drawing/2014/main" id="{2A74E321-3493-1F44-9689-E489C20CD0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" y="2352"/>
              <a:ext cx="1584" cy="624"/>
            </a:xfrm>
            <a:custGeom>
              <a:avLst/>
              <a:gdLst>
                <a:gd name="T0" fmla="*/ 1584 w 1584"/>
                <a:gd name="T1" fmla="*/ 0 h 624"/>
                <a:gd name="T2" fmla="*/ 1584 w 1584"/>
                <a:gd name="T3" fmla="*/ 624 h 624"/>
                <a:gd name="T4" fmla="*/ 0 w 1584"/>
                <a:gd name="T5" fmla="*/ 624 h 624"/>
                <a:gd name="T6" fmla="*/ 0 w 1584"/>
                <a:gd name="T7" fmla="*/ 432 h 6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84"/>
                <a:gd name="T13" fmla="*/ 0 h 624"/>
                <a:gd name="T14" fmla="*/ 1584 w 1584"/>
                <a:gd name="T15" fmla="*/ 624 h 6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84" h="624">
                  <a:moveTo>
                    <a:pt x="1584" y="0"/>
                  </a:moveTo>
                  <a:lnTo>
                    <a:pt x="1584" y="624"/>
                  </a:lnTo>
                  <a:lnTo>
                    <a:pt x="0" y="624"/>
                  </a:lnTo>
                  <a:lnTo>
                    <a:pt x="0" y="432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6821" name="Freeform 19">
              <a:extLst>
                <a:ext uri="{FF2B5EF4-FFF2-40B4-BE49-F238E27FC236}">
                  <a16:creationId xmlns:a16="http://schemas.microsoft.com/office/drawing/2014/main" id="{88080EA9-8B09-3E4A-BE4F-DD0C4D6DA97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" y="2016"/>
              <a:ext cx="192" cy="624"/>
            </a:xfrm>
            <a:custGeom>
              <a:avLst/>
              <a:gdLst>
                <a:gd name="T0" fmla="*/ 192 w 192"/>
                <a:gd name="T1" fmla="*/ 0 h 624"/>
                <a:gd name="T2" fmla="*/ 192 w 192"/>
                <a:gd name="T3" fmla="*/ 624 h 624"/>
                <a:gd name="T4" fmla="*/ 0 w 192"/>
                <a:gd name="T5" fmla="*/ 624 h 624"/>
                <a:gd name="T6" fmla="*/ 0 60000 65536"/>
                <a:gd name="T7" fmla="*/ 0 60000 65536"/>
                <a:gd name="T8" fmla="*/ 0 60000 65536"/>
                <a:gd name="T9" fmla="*/ 0 w 192"/>
                <a:gd name="T10" fmla="*/ 0 h 624"/>
                <a:gd name="T11" fmla="*/ 192 w 192"/>
                <a:gd name="T12" fmla="*/ 624 h 6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2" h="624">
                  <a:moveTo>
                    <a:pt x="192" y="0"/>
                  </a:moveTo>
                  <a:lnTo>
                    <a:pt x="192" y="624"/>
                  </a:lnTo>
                  <a:lnTo>
                    <a:pt x="0" y="624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6822" name="Freeform 20">
              <a:extLst>
                <a:ext uri="{FF2B5EF4-FFF2-40B4-BE49-F238E27FC236}">
                  <a16:creationId xmlns:a16="http://schemas.microsoft.com/office/drawing/2014/main" id="{D0180D5F-B9B2-434C-8CD0-5AD4CCAD6A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" y="2112"/>
              <a:ext cx="96" cy="534"/>
            </a:xfrm>
            <a:custGeom>
              <a:avLst/>
              <a:gdLst>
                <a:gd name="T0" fmla="*/ 44 w 96"/>
                <a:gd name="T1" fmla="*/ 528 h 534"/>
                <a:gd name="T2" fmla="*/ 0 w 96"/>
                <a:gd name="T3" fmla="*/ 534 h 534"/>
                <a:gd name="T4" fmla="*/ 0 w 96"/>
                <a:gd name="T5" fmla="*/ 0 h 534"/>
                <a:gd name="T6" fmla="*/ 96 w 96"/>
                <a:gd name="T7" fmla="*/ 0 h 53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6"/>
                <a:gd name="T13" fmla="*/ 0 h 534"/>
                <a:gd name="T14" fmla="*/ 96 w 96"/>
                <a:gd name="T15" fmla="*/ 534 h 53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6" h="534">
                  <a:moveTo>
                    <a:pt x="44" y="528"/>
                  </a:moveTo>
                  <a:lnTo>
                    <a:pt x="0" y="534"/>
                  </a:lnTo>
                  <a:lnTo>
                    <a:pt x="0" y="0"/>
                  </a:lnTo>
                  <a:lnTo>
                    <a:pt x="96" y="0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6823" name="Oval 21">
              <a:extLst>
                <a:ext uri="{FF2B5EF4-FFF2-40B4-BE49-F238E27FC236}">
                  <a16:creationId xmlns:a16="http://schemas.microsoft.com/office/drawing/2014/main" id="{4832D9DC-3176-874D-87A4-DEA850E950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5" y="2310"/>
              <a:ext cx="48" cy="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46824" name="Line 22">
              <a:extLst>
                <a:ext uri="{FF2B5EF4-FFF2-40B4-BE49-F238E27FC236}">
                  <a16:creationId xmlns:a16="http://schemas.microsoft.com/office/drawing/2014/main" id="{EAADAD76-AF29-C747-948A-9A9878CB950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54" y="1582"/>
              <a:ext cx="0" cy="324"/>
            </a:xfrm>
            <a:prstGeom prst="line">
              <a:avLst/>
            </a:prstGeom>
            <a:noFill/>
            <a:ln w="19050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6825" name="Text Box 23">
              <a:extLst>
                <a:ext uri="{FF2B5EF4-FFF2-40B4-BE49-F238E27FC236}">
                  <a16:creationId xmlns:a16="http://schemas.microsoft.com/office/drawing/2014/main" id="{43F35A49-4C1D-4141-9868-C269AEFEBA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3" y="1558"/>
              <a:ext cx="336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200">
                  <a:solidFill>
                    <a:srgbClr val="FF9900"/>
                  </a:solidFill>
                  <a:latin typeface="Calibri" panose="020F0502020204030204" pitchFamily="34" charset="0"/>
                </a:rPr>
                <a:t>PCSrc</a:t>
              </a:r>
            </a:p>
          </p:txBody>
        </p:sp>
        <p:sp>
          <p:nvSpPr>
            <p:cNvPr id="246826" name="Text Box 24">
              <a:extLst>
                <a:ext uri="{FF2B5EF4-FFF2-40B4-BE49-F238E27FC236}">
                  <a16:creationId xmlns:a16="http://schemas.microsoft.com/office/drawing/2014/main" id="{E556FCA0-4526-8E44-90A1-3FBD142A41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3" y="1347"/>
              <a:ext cx="253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CC9900"/>
                  </a:solidFill>
                  <a:latin typeface="Calibri" panose="020F0502020204030204" pitchFamily="34" charset="0"/>
                </a:rPr>
                <a:t>isJ</a:t>
              </a:r>
            </a:p>
          </p:txBody>
        </p:sp>
      </p:grpSp>
      <p:sp>
        <p:nvSpPr>
          <p:cNvPr id="86031" name="Text Box 25">
            <a:extLst>
              <a:ext uri="{FF2B5EF4-FFF2-40B4-BE49-F238E27FC236}">
                <a16:creationId xmlns:a16="http://schemas.microsoft.com/office/drawing/2014/main" id="{7BE4439A-A9DD-A34A-83AE-DE50B03CCD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9438" y="6407150"/>
            <a:ext cx="34099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0000FF"/>
                </a:solidFill>
                <a:latin typeface="Calibri" panose="020F0502020204030204" pitchFamily="34" charset="0"/>
              </a:rPr>
              <a:t>What about JR, JAL, JALR?</a:t>
            </a:r>
          </a:p>
        </p:txBody>
      </p:sp>
      <p:sp>
        <p:nvSpPr>
          <p:cNvPr id="28" name="Freeform 26">
            <a:extLst>
              <a:ext uri="{FF2B5EF4-FFF2-40B4-BE49-F238E27FC236}">
                <a16:creationId xmlns:a16="http://schemas.microsoft.com/office/drawing/2014/main" id="{FBE0E681-49A0-3841-B887-092998C3DE78}"/>
              </a:ext>
            </a:extLst>
          </p:cNvPr>
          <p:cNvSpPr>
            <a:spLocks/>
          </p:cNvSpPr>
          <p:nvPr/>
        </p:nvSpPr>
        <p:spPr bwMode="auto">
          <a:xfrm>
            <a:off x="69850" y="1376363"/>
            <a:ext cx="5346700" cy="1968500"/>
          </a:xfrm>
          <a:custGeom>
            <a:avLst/>
            <a:gdLst>
              <a:gd name="T0" fmla="*/ 2147483646 w 3368"/>
              <a:gd name="T1" fmla="*/ 2147483646 h 1240"/>
              <a:gd name="T2" fmla="*/ 2147483646 w 3368"/>
              <a:gd name="T3" fmla="*/ 0 h 1240"/>
              <a:gd name="T4" fmla="*/ 0 w 3368"/>
              <a:gd name="T5" fmla="*/ 0 h 1240"/>
              <a:gd name="T6" fmla="*/ 0 w 3368"/>
              <a:gd name="T7" fmla="*/ 2147483646 h 1240"/>
              <a:gd name="T8" fmla="*/ 2147483646 w 3368"/>
              <a:gd name="T9" fmla="*/ 2147483646 h 12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68"/>
              <a:gd name="T16" fmla="*/ 0 h 1240"/>
              <a:gd name="T17" fmla="*/ 3368 w 3368"/>
              <a:gd name="T18" fmla="*/ 1240 h 124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68" h="1240">
                <a:moveTo>
                  <a:pt x="3368" y="1240"/>
                </a:moveTo>
                <a:lnTo>
                  <a:pt x="3368" y="0"/>
                </a:lnTo>
                <a:lnTo>
                  <a:pt x="0" y="0"/>
                </a:lnTo>
                <a:lnTo>
                  <a:pt x="0" y="1167"/>
                </a:lnTo>
                <a:lnTo>
                  <a:pt x="160" y="1167"/>
                </a:lnTo>
              </a:path>
            </a:pathLst>
          </a:custGeom>
          <a:noFill/>
          <a:ln w="28575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9" name="Group 27">
            <a:extLst>
              <a:ext uri="{FF2B5EF4-FFF2-40B4-BE49-F238E27FC236}">
                <a16:creationId xmlns:a16="http://schemas.microsoft.com/office/drawing/2014/main" id="{B558DB91-7827-A242-B616-5F1C717244EF}"/>
              </a:ext>
            </a:extLst>
          </p:cNvPr>
          <p:cNvGrpSpPr>
            <a:grpSpLocks/>
          </p:cNvGrpSpPr>
          <p:nvPr/>
        </p:nvGrpSpPr>
        <p:grpSpPr bwMode="auto">
          <a:xfrm>
            <a:off x="1111250" y="3228975"/>
            <a:ext cx="2771775" cy="1828800"/>
            <a:chOff x="700" y="2034"/>
            <a:chExt cx="1746" cy="1152"/>
          </a:xfrm>
        </p:grpSpPr>
        <p:sp>
          <p:nvSpPr>
            <p:cNvPr id="246814" name="Freeform 28">
              <a:extLst>
                <a:ext uri="{FF2B5EF4-FFF2-40B4-BE49-F238E27FC236}">
                  <a16:creationId xmlns:a16="http://schemas.microsoft.com/office/drawing/2014/main" id="{350EF039-51F8-B540-810F-599BFD83B5AE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" y="2034"/>
              <a:ext cx="1589" cy="1152"/>
            </a:xfrm>
            <a:custGeom>
              <a:avLst/>
              <a:gdLst>
                <a:gd name="T0" fmla="*/ 0 w 1589"/>
                <a:gd name="T1" fmla="*/ 0 h 1152"/>
                <a:gd name="T2" fmla="*/ 0 w 1589"/>
                <a:gd name="T3" fmla="*/ 1152 h 1152"/>
                <a:gd name="T4" fmla="*/ 1094 w 1589"/>
                <a:gd name="T5" fmla="*/ 1152 h 1152"/>
                <a:gd name="T6" fmla="*/ 1589 w 1589"/>
                <a:gd name="T7" fmla="*/ 817 h 115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89"/>
                <a:gd name="T13" fmla="*/ 0 h 1152"/>
                <a:gd name="T14" fmla="*/ 1589 w 1589"/>
                <a:gd name="T15" fmla="*/ 1152 h 115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89" h="1152">
                  <a:moveTo>
                    <a:pt x="0" y="0"/>
                  </a:moveTo>
                  <a:lnTo>
                    <a:pt x="0" y="1152"/>
                  </a:lnTo>
                  <a:lnTo>
                    <a:pt x="1094" y="1152"/>
                  </a:lnTo>
                  <a:lnTo>
                    <a:pt x="1589" y="817"/>
                  </a:lnTo>
                </a:path>
              </a:pathLst>
            </a:custGeom>
            <a:noFill/>
            <a:ln w="28575">
              <a:solidFill>
                <a:schemeClr val="bg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6815" name="Text Box 29">
              <a:extLst>
                <a:ext uri="{FF2B5EF4-FFF2-40B4-BE49-F238E27FC236}">
                  <a16:creationId xmlns:a16="http://schemas.microsoft.com/office/drawing/2014/main" id="{37618285-CA61-864D-A7E8-5EC61CAF39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40" y="2703"/>
              <a:ext cx="206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b="1">
                  <a:solidFill>
                    <a:srgbClr val="5F5F5F"/>
                  </a:solidFill>
                  <a:latin typeface="Calibri" panose="020F0502020204030204" pitchFamily="34" charset="0"/>
                </a:rPr>
                <a:t>?</a:t>
              </a:r>
            </a:p>
          </p:txBody>
        </p:sp>
      </p:grpSp>
      <p:sp>
        <p:nvSpPr>
          <p:cNvPr id="246802" name="Rectangle 30">
            <a:extLst>
              <a:ext uri="{FF2B5EF4-FFF2-40B4-BE49-F238E27FC236}">
                <a16:creationId xmlns:a16="http://schemas.microsoft.com/office/drawing/2014/main" id="{98AF8AA5-C7EA-944B-98CB-7C10164059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59513" y="3494088"/>
            <a:ext cx="381000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46803" name="Line 31">
            <a:extLst>
              <a:ext uri="{FF2B5EF4-FFF2-40B4-BE49-F238E27FC236}">
                <a16:creationId xmlns:a16="http://schemas.microsoft.com/office/drawing/2014/main" id="{A8F9EFBF-647A-6D44-AAEB-86BBD407AEB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683375" y="3535363"/>
            <a:ext cx="373063" cy="14287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6804" name="Rectangle 32">
            <a:extLst>
              <a:ext uri="{FF2B5EF4-FFF2-40B4-BE49-F238E27FC236}">
                <a16:creationId xmlns:a16="http://schemas.microsoft.com/office/drawing/2014/main" id="{9F9DA26D-3634-964B-9F27-C6FDC11275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302250"/>
            <a:ext cx="2590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>
                <a:srgbClr val="3B812F"/>
              </a:buClr>
              <a:buSzPct val="70000"/>
              <a:buFont typeface="Wingdings" pitchFamily="2" charset="2"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**Based on original figure from [P&amp;H CO&amp;D, COPYRIGHT 2004 Elsevier. ALL RIGHTS RESERVED.]</a:t>
            </a:r>
          </a:p>
        </p:txBody>
      </p:sp>
      <p:grpSp>
        <p:nvGrpSpPr>
          <p:cNvPr id="35" name="Group 33">
            <a:extLst>
              <a:ext uri="{FF2B5EF4-FFF2-40B4-BE49-F238E27FC236}">
                <a16:creationId xmlns:a16="http://schemas.microsoft.com/office/drawing/2014/main" id="{788178A5-2DBA-1341-9585-D9025895EE9D}"/>
              </a:ext>
            </a:extLst>
          </p:cNvPr>
          <p:cNvGrpSpPr>
            <a:grpSpLocks/>
          </p:cNvGrpSpPr>
          <p:nvPr/>
        </p:nvGrpSpPr>
        <p:grpSpPr bwMode="auto">
          <a:xfrm>
            <a:off x="4248150" y="2647950"/>
            <a:ext cx="3981450" cy="2867025"/>
            <a:chOff x="2676" y="1668"/>
            <a:chExt cx="2508" cy="1806"/>
          </a:xfrm>
        </p:grpSpPr>
        <p:sp>
          <p:nvSpPr>
            <p:cNvPr id="246807" name="Text Box 34">
              <a:extLst>
                <a:ext uri="{FF2B5EF4-FFF2-40B4-BE49-F238E27FC236}">
                  <a16:creationId xmlns:a16="http://schemas.microsoft.com/office/drawing/2014/main" id="{E4F38761-5A05-B548-AF80-281ABB0B25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76" y="2917"/>
              <a:ext cx="190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CC9900"/>
                  </a:solidFill>
                  <a:latin typeface="Calibri" panose="020F0502020204030204" pitchFamily="34" charset="0"/>
                </a:rPr>
                <a:t>0</a:t>
              </a:r>
            </a:p>
          </p:txBody>
        </p:sp>
        <p:grpSp>
          <p:nvGrpSpPr>
            <p:cNvPr id="246808" name="Group 35">
              <a:extLst>
                <a:ext uri="{FF2B5EF4-FFF2-40B4-BE49-F238E27FC236}">
                  <a16:creationId xmlns:a16="http://schemas.microsoft.com/office/drawing/2014/main" id="{5C67C71D-7617-564E-A024-AFA1E8ABD71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78" y="1668"/>
              <a:ext cx="2506" cy="1806"/>
              <a:chOff x="2678" y="1668"/>
              <a:chExt cx="2506" cy="1806"/>
            </a:xfrm>
          </p:grpSpPr>
          <p:sp>
            <p:nvSpPr>
              <p:cNvPr id="246809" name="Text Box 36">
                <a:extLst>
                  <a:ext uri="{FF2B5EF4-FFF2-40B4-BE49-F238E27FC236}">
                    <a16:creationId xmlns:a16="http://schemas.microsoft.com/office/drawing/2014/main" id="{98C63422-0F2F-FC43-8F53-3DCDDA89E40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19" y="1668"/>
                <a:ext cx="192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SzPct val="60000"/>
                  <a:buFont typeface="Wingdings" pitchFamily="2" charset="2"/>
                  <a:buChar char="q"/>
                  <a:defRPr sz="22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q"/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800">
                    <a:solidFill>
                      <a:srgbClr val="CC9900"/>
                    </a:solidFill>
                    <a:latin typeface="Calibri" panose="020F0502020204030204" pitchFamily="34" charset="0"/>
                  </a:rPr>
                  <a:t>X</a:t>
                </a:r>
              </a:p>
            </p:txBody>
          </p:sp>
          <p:sp>
            <p:nvSpPr>
              <p:cNvPr id="246810" name="Text Box 37">
                <a:extLst>
                  <a:ext uri="{FF2B5EF4-FFF2-40B4-BE49-F238E27FC236}">
                    <a16:creationId xmlns:a16="http://schemas.microsoft.com/office/drawing/2014/main" id="{3F351C58-2505-784E-9DE2-E8EC2448068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971" y="1752"/>
                <a:ext cx="190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SzPct val="60000"/>
                  <a:buFont typeface="Wingdings" pitchFamily="2" charset="2"/>
                  <a:buChar char="q"/>
                  <a:defRPr sz="22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q"/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800">
                    <a:solidFill>
                      <a:srgbClr val="CC9900"/>
                    </a:solidFill>
                    <a:latin typeface="Calibri" panose="020F0502020204030204" pitchFamily="34" charset="0"/>
                  </a:rPr>
                  <a:t>0</a:t>
                </a:r>
              </a:p>
            </p:txBody>
          </p:sp>
          <p:sp>
            <p:nvSpPr>
              <p:cNvPr id="246811" name="Text Box 38">
                <a:extLst>
                  <a:ext uri="{FF2B5EF4-FFF2-40B4-BE49-F238E27FC236}">
                    <a16:creationId xmlns:a16="http://schemas.microsoft.com/office/drawing/2014/main" id="{1F26186A-DD2E-AD49-83B0-C221B9F3501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994" y="3241"/>
                <a:ext cx="190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SzPct val="60000"/>
                  <a:buFont typeface="Wingdings" pitchFamily="2" charset="2"/>
                  <a:buChar char="q"/>
                  <a:defRPr sz="22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q"/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800">
                    <a:solidFill>
                      <a:srgbClr val="CC9900"/>
                    </a:solidFill>
                    <a:latin typeface="Calibri" panose="020F0502020204030204" pitchFamily="34" charset="0"/>
                  </a:rPr>
                  <a:t>0</a:t>
                </a:r>
              </a:p>
            </p:txBody>
          </p:sp>
          <p:sp>
            <p:nvSpPr>
              <p:cNvPr id="246812" name="Text Box 39">
                <a:extLst>
                  <a:ext uri="{FF2B5EF4-FFF2-40B4-BE49-F238E27FC236}">
                    <a16:creationId xmlns:a16="http://schemas.microsoft.com/office/drawing/2014/main" id="{416BC227-AEB7-F942-953D-19D334CA6F9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491" y="3001"/>
                <a:ext cx="192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SzPct val="60000"/>
                  <a:buFont typeface="Wingdings" pitchFamily="2" charset="2"/>
                  <a:buChar char="q"/>
                  <a:defRPr sz="22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q"/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800">
                    <a:solidFill>
                      <a:srgbClr val="CC9900"/>
                    </a:solidFill>
                    <a:latin typeface="Calibri" panose="020F0502020204030204" pitchFamily="34" charset="0"/>
                  </a:rPr>
                  <a:t>X</a:t>
                </a:r>
              </a:p>
            </p:txBody>
          </p:sp>
          <p:sp>
            <p:nvSpPr>
              <p:cNvPr id="246813" name="Text Box 40">
                <a:extLst>
                  <a:ext uri="{FF2B5EF4-FFF2-40B4-BE49-F238E27FC236}">
                    <a16:creationId xmlns:a16="http://schemas.microsoft.com/office/drawing/2014/main" id="{3374E011-F1F3-7742-B899-DC85B82A8D6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678" y="2861"/>
                <a:ext cx="116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SzPct val="60000"/>
                  <a:buFont typeface="Wingdings" pitchFamily="2" charset="2"/>
                  <a:buChar char="q"/>
                  <a:defRPr sz="22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q"/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en-US" altLang="en-US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</p:grpSp>
      </p:grpSp>
      <p:sp>
        <p:nvSpPr>
          <p:cNvPr id="246806" name="Rectangle 41">
            <a:extLst>
              <a:ext uri="{FF2B5EF4-FFF2-40B4-BE49-F238E27FC236}">
                <a16:creationId xmlns:a16="http://schemas.microsoft.com/office/drawing/2014/main" id="{F9E65FD3-BBDA-4B47-A4FB-30770E92C8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" y="6172200"/>
            <a:ext cx="4648200" cy="64135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Calibri" panose="020F0502020204030204" pitchFamily="34" charset="0"/>
              </a:rPr>
              <a:t>if MEM[PC]==J immediate26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Calibri" panose="020F0502020204030204" pitchFamily="34" charset="0"/>
              </a:rPr>
              <a:t>    PC =</a:t>
            </a:r>
            <a:r>
              <a:rPr lang="en-US" altLang="en-US" sz="1800">
                <a:solidFill>
                  <a:srgbClr val="000000"/>
                </a:solidFill>
                <a:latin typeface="Calibri" panose="020F0502020204030204" pitchFamily="34" charset="0"/>
                <a:sym typeface="Symbol" pitchFamily="2" charset="2"/>
              </a:rPr>
              <a:t> { PC[31:28],</a:t>
            </a:r>
            <a:r>
              <a:rPr lang="en-US" altLang="en-US" sz="1800">
                <a:solidFill>
                  <a:srgbClr val="000000"/>
                </a:solidFill>
                <a:latin typeface="Calibri" panose="020F0502020204030204" pitchFamily="34" charset="0"/>
              </a:rPr>
              <a:t> immediate26, 2</a:t>
            </a:r>
            <a:r>
              <a:rPr lang="ja-JP" altLang="en-US" sz="1800">
                <a:solidFill>
                  <a:srgbClr val="000000"/>
                </a:solidFill>
                <a:latin typeface="Calibri" panose="020F0502020204030204" pitchFamily="34" charset="0"/>
              </a:rPr>
              <a:t>’</a:t>
            </a:r>
            <a:r>
              <a:rPr lang="en-US" altLang="ja-JP" sz="1800">
                <a:solidFill>
                  <a:srgbClr val="000000"/>
                </a:solidFill>
                <a:latin typeface="Calibri" panose="020F0502020204030204" pitchFamily="34" charset="0"/>
              </a:rPr>
              <a:t>b00 }</a:t>
            </a:r>
            <a:endParaRPr lang="en-US" altLang="en-US" sz="1800">
              <a:solidFill>
                <a:srgbClr val="000000"/>
              </a:solidFill>
              <a:latin typeface="Calibri" panose="020F0502020204030204" pitchFamily="34" charset="0"/>
              <a:sym typeface="Symbol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31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09" name="Title 1">
            <a:extLst>
              <a:ext uri="{FF2B5EF4-FFF2-40B4-BE49-F238E27FC236}">
                <a16:creationId xmlns:a16="http://schemas.microsoft.com/office/drawing/2014/main" id="{DB7F779A-1CB8-4349-AF1F-3C206A6EBB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Other Jumps in MIPS</a:t>
            </a:r>
          </a:p>
        </p:txBody>
      </p:sp>
      <p:sp>
        <p:nvSpPr>
          <p:cNvPr id="19458" name="Content Placeholder 2">
            <a:extLst>
              <a:ext uri="{FF2B5EF4-FFF2-40B4-BE49-F238E27FC236}">
                <a16:creationId xmlns:a16="http://schemas.microsoft.com/office/drawing/2014/main" id="{9A23813F-1EA3-9F46-9633-3530C82987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>
            <a:normAutofit fontScale="92500" lnSpcReduction="10000"/>
          </a:bodyPr>
          <a:lstStyle/>
          <a:p>
            <a:pPr lvl="1">
              <a:defRPr/>
            </a:pPr>
            <a:r>
              <a:rPr lang="en-US" altLang="en-US" dirty="0" err="1">
                <a:ea typeface="ＭＳ Ｐゴシック" charset="-128"/>
              </a:rPr>
              <a:t>jal</a:t>
            </a:r>
            <a:r>
              <a:rPr lang="en-US" altLang="en-US" dirty="0">
                <a:ea typeface="ＭＳ Ｐゴシック" charset="-128"/>
              </a:rPr>
              <a:t>: jump and link (function calls)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Semantics</a:t>
            </a:r>
          </a:p>
          <a:p>
            <a:pPr marL="671512" lvl="2" indent="0">
              <a:buFont typeface="Wingdings" charset="2"/>
              <a:buNone/>
              <a:defRPr/>
            </a:pPr>
            <a:r>
              <a:rPr lang="en-US" altLang="en-US" sz="2100" dirty="0">
                <a:solidFill>
                  <a:srgbClr val="00B050"/>
                </a:solidFill>
                <a:ea typeface="ＭＳ Ｐゴシック" charset="-128"/>
              </a:rPr>
              <a:t>if MEM[PC]== </a:t>
            </a:r>
            <a:r>
              <a:rPr lang="en-US" altLang="en-US" sz="2100" dirty="0" err="1">
                <a:solidFill>
                  <a:srgbClr val="00B050"/>
                </a:solidFill>
                <a:ea typeface="ＭＳ Ｐゴシック" charset="-128"/>
              </a:rPr>
              <a:t>jal</a:t>
            </a:r>
            <a:r>
              <a:rPr lang="en-US" altLang="en-US" sz="2100" dirty="0">
                <a:solidFill>
                  <a:srgbClr val="00B050"/>
                </a:solidFill>
                <a:ea typeface="ＭＳ Ｐゴシック" charset="-128"/>
              </a:rPr>
              <a:t> immediate</a:t>
            </a:r>
            <a:r>
              <a:rPr lang="en-US" altLang="en-US" sz="2100" baseline="-25000" dirty="0">
                <a:solidFill>
                  <a:srgbClr val="00B050"/>
                </a:solidFill>
                <a:ea typeface="ＭＳ Ｐゴシック" charset="-128"/>
              </a:rPr>
              <a:t>26</a:t>
            </a:r>
            <a:endParaRPr lang="en-US" altLang="en-US" sz="2100" dirty="0">
              <a:solidFill>
                <a:srgbClr val="00B050"/>
              </a:solidFill>
              <a:ea typeface="ＭＳ Ｐゴシック" charset="-128"/>
            </a:endParaRPr>
          </a:p>
          <a:p>
            <a:pPr marL="1023937" lvl="3" indent="0">
              <a:buFont typeface="Wingdings" charset="2"/>
              <a:buNone/>
              <a:defRPr/>
            </a:pPr>
            <a:r>
              <a:rPr lang="en-US" altLang="en-US" sz="1900" dirty="0">
                <a:solidFill>
                  <a:srgbClr val="00B050"/>
                </a:solidFill>
                <a:ea typeface="ＭＳ Ｐゴシック" charset="-128"/>
                <a:sym typeface="Symbol" charset="2"/>
              </a:rPr>
              <a:t>$</a:t>
            </a:r>
            <a:r>
              <a:rPr lang="en-US" altLang="en-US" sz="1900" dirty="0" err="1">
                <a:solidFill>
                  <a:srgbClr val="00B050"/>
                </a:solidFill>
                <a:ea typeface="ＭＳ Ｐゴシック" charset="-128"/>
                <a:sym typeface="Symbol" charset="2"/>
              </a:rPr>
              <a:t>ra</a:t>
            </a:r>
            <a:r>
              <a:rPr lang="en-US" altLang="en-US" sz="1900" dirty="0">
                <a:solidFill>
                  <a:srgbClr val="00B050"/>
                </a:solidFill>
                <a:ea typeface="ＭＳ Ｐゴシック" charset="-128"/>
                <a:sym typeface="Symbol" charset="2"/>
              </a:rPr>
              <a:t>  PC + 4</a:t>
            </a:r>
          </a:p>
          <a:p>
            <a:pPr marL="1023937" lvl="3" indent="0">
              <a:buFont typeface="Wingdings" charset="2"/>
              <a:buNone/>
              <a:defRPr/>
            </a:pPr>
            <a:r>
              <a:rPr lang="en-US" altLang="en-US" sz="1900" dirty="0">
                <a:solidFill>
                  <a:srgbClr val="00B050"/>
                </a:solidFill>
                <a:ea typeface="ＭＳ Ｐゴシック" charset="-128"/>
              </a:rPr>
              <a:t>target =</a:t>
            </a:r>
            <a:r>
              <a:rPr lang="en-US" altLang="en-US" sz="1900" dirty="0">
                <a:solidFill>
                  <a:srgbClr val="00B050"/>
                </a:solidFill>
                <a:ea typeface="ＭＳ Ｐゴシック" charset="-128"/>
                <a:sym typeface="Symbol" charset="2"/>
              </a:rPr>
              <a:t> { PC</a:t>
            </a:r>
            <a:r>
              <a:rPr lang="en-US" altLang="en-US" sz="1900" baseline="30000" dirty="0">
                <a:solidFill>
                  <a:srgbClr val="00B050"/>
                </a:solidFill>
                <a:ea typeface="ＭＳ Ｐゴシック" charset="-128"/>
              </a:rPr>
              <a:t> ✝</a:t>
            </a:r>
            <a:r>
              <a:rPr lang="en-US" altLang="en-US" sz="1900" dirty="0">
                <a:solidFill>
                  <a:srgbClr val="00B050"/>
                </a:solidFill>
                <a:ea typeface="ＭＳ Ｐゴシック" charset="-128"/>
                <a:sym typeface="Symbol" charset="2"/>
              </a:rPr>
              <a:t>[31:28],</a:t>
            </a:r>
            <a:r>
              <a:rPr lang="en-US" altLang="en-US" sz="1900" dirty="0">
                <a:solidFill>
                  <a:srgbClr val="00B050"/>
                </a:solidFill>
                <a:ea typeface="ＭＳ Ｐゴシック" charset="-128"/>
              </a:rPr>
              <a:t> immediate</a:t>
            </a:r>
            <a:r>
              <a:rPr lang="en-US" altLang="en-US" sz="1900" baseline="-25000" dirty="0">
                <a:solidFill>
                  <a:srgbClr val="00B050"/>
                </a:solidFill>
                <a:ea typeface="ＭＳ Ｐゴシック" charset="-128"/>
              </a:rPr>
              <a:t>26</a:t>
            </a:r>
            <a:r>
              <a:rPr lang="en-US" altLang="en-US" sz="1900" dirty="0">
                <a:solidFill>
                  <a:srgbClr val="00B050"/>
                </a:solidFill>
                <a:ea typeface="ＭＳ Ｐゴシック" charset="-128"/>
              </a:rPr>
              <a:t>, 2</a:t>
            </a:r>
            <a:r>
              <a:rPr lang="ja-JP" altLang="en-US" sz="1900" dirty="0">
                <a:solidFill>
                  <a:srgbClr val="00B050"/>
                </a:solidFill>
                <a:ea typeface="ＭＳ Ｐゴシック" charset="-128"/>
              </a:rPr>
              <a:t>’</a:t>
            </a:r>
            <a:r>
              <a:rPr lang="en-US" altLang="ja-JP" sz="1900" dirty="0">
                <a:solidFill>
                  <a:srgbClr val="00B050"/>
                </a:solidFill>
                <a:ea typeface="ＭＳ Ｐゴシック" charset="-128"/>
              </a:rPr>
              <a:t>b00 }	</a:t>
            </a:r>
            <a:endParaRPr lang="en-US" altLang="ja-JP" sz="1900" dirty="0">
              <a:ea typeface="ＭＳ Ｐゴシック" charset="-128"/>
            </a:endParaRPr>
          </a:p>
          <a:p>
            <a:pPr marL="1023937" lvl="3" indent="0">
              <a:buFont typeface="Wingdings" charset="2"/>
              <a:buNone/>
              <a:defRPr/>
            </a:pPr>
            <a:r>
              <a:rPr lang="en-US" altLang="en-US" sz="1900" dirty="0">
                <a:solidFill>
                  <a:srgbClr val="00B050"/>
                </a:solidFill>
                <a:ea typeface="ＭＳ Ｐゴシック" charset="-128"/>
                <a:sym typeface="Symbol" charset="2"/>
              </a:rPr>
              <a:t>PC  target</a:t>
            </a:r>
          </a:p>
          <a:p>
            <a:pPr marL="1023937" lvl="3" indent="0">
              <a:buFont typeface="Wingdings" charset="2"/>
              <a:buNone/>
              <a:defRPr/>
            </a:pPr>
            <a:endParaRPr lang="en-US" altLang="en-US" sz="1900" dirty="0">
              <a:solidFill>
                <a:srgbClr val="00B050"/>
              </a:solidFill>
              <a:ea typeface="ＭＳ Ｐゴシック" charset="-128"/>
              <a:sym typeface="Symbol" charset="2"/>
            </a:endParaRPr>
          </a:p>
          <a:p>
            <a:pPr marL="660400" lvl="3" indent="-342900">
              <a:buFont typeface="Wingdings" charset="2"/>
              <a:buChar char="q"/>
              <a:defRPr/>
            </a:pPr>
            <a:r>
              <a:rPr lang="en-US" altLang="en-US" sz="2200" dirty="0" err="1">
                <a:ea typeface="ＭＳ Ｐゴシック" charset="-128"/>
              </a:rPr>
              <a:t>jr</a:t>
            </a:r>
            <a:r>
              <a:rPr lang="en-US" altLang="en-US" sz="2200" dirty="0">
                <a:ea typeface="ＭＳ Ｐゴシック" charset="-128"/>
              </a:rPr>
              <a:t>: jump register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Semantics</a:t>
            </a:r>
          </a:p>
          <a:p>
            <a:pPr marL="671512" lvl="2" indent="0">
              <a:buFont typeface="Wingdings" charset="2"/>
              <a:buNone/>
              <a:defRPr/>
            </a:pPr>
            <a:r>
              <a:rPr lang="en-US" altLang="en-US" sz="2100" dirty="0">
                <a:solidFill>
                  <a:srgbClr val="00B050"/>
                </a:solidFill>
                <a:ea typeface="ＭＳ Ｐゴシック" charset="-128"/>
              </a:rPr>
              <a:t>if MEM[PC]== </a:t>
            </a:r>
            <a:r>
              <a:rPr lang="en-US" altLang="en-US" sz="2100" dirty="0" err="1">
                <a:solidFill>
                  <a:srgbClr val="00B050"/>
                </a:solidFill>
                <a:ea typeface="ＭＳ Ｐゴシック" charset="-128"/>
              </a:rPr>
              <a:t>jr</a:t>
            </a:r>
            <a:r>
              <a:rPr lang="en-US" altLang="en-US" sz="2100" dirty="0">
                <a:solidFill>
                  <a:srgbClr val="00B050"/>
                </a:solidFill>
                <a:ea typeface="ＭＳ Ｐゴシック" charset="-128"/>
              </a:rPr>
              <a:t> </a:t>
            </a:r>
            <a:r>
              <a:rPr lang="en-US" altLang="en-US" sz="2100" dirty="0" err="1">
                <a:solidFill>
                  <a:srgbClr val="00B050"/>
                </a:solidFill>
                <a:ea typeface="ＭＳ Ｐゴシック" charset="-128"/>
              </a:rPr>
              <a:t>rs</a:t>
            </a:r>
            <a:endParaRPr lang="en-US" altLang="en-US" sz="2100" dirty="0">
              <a:solidFill>
                <a:srgbClr val="00B050"/>
              </a:solidFill>
              <a:ea typeface="ＭＳ Ｐゴシック" charset="-128"/>
            </a:endParaRPr>
          </a:p>
          <a:p>
            <a:pPr marL="1023937" lvl="3" indent="0">
              <a:buFont typeface="Wingdings" charset="2"/>
              <a:buNone/>
              <a:defRPr/>
            </a:pPr>
            <a:r>
              <a:rPr lang="en-US" altLang="en-US" sz="1900" dirty="0">
                <a:solidFill>
                  <a:srgbClr val="00B050"/>
                </a:solidFill>
                <a:ea typeface="ＭＳ Ｐゴシック" charset="-128"/>
                <a:sym typeface="Symbol" charset="2"/>
              </a:rPr>
              <a:t>PC  GPR(</a:t>
            </a:r>
            <a:r>
              <a:rPr lang="en-US" altLang="en-US" sz="1900" dirty="0" err="1">
                <a:solidFill>
                  <a:srgbClr val="00B050"/>
                </a:solidFill>
                <a:ea typeface="ＭＳ Ｐゴシック" charset="-128"/>
                <a:sym typeface="Symbol" charset="2"/>
              </a:rPr>
              <a:t>rs</a:t>
            </a:r>
            <a:r>
              <a:rPr lang="en-US" altLang="en-US" sz="1900" dirty="0">
                <a:solidFill>
                  <a:srgbClr val="00B050"/>
                </a:solidFill>
                <a:ea typeface="ＭＳ Ｐゴシック" charset="-128"/>
                <a:sym typeface="Symbol" charset="2"/>
              </a:rPr>
              <a:t>)</a:t>
            </a:r>
          </a:p>
          <a:p>
            <a:pPr marL="1023937" lvl="3" indent="0">
              <a:buFont typeface="Wingdings" charset="2"/>
              <a:buNone/>
              <a:defRPr/>
            </a:pPr>
            <a:endParaRPr lang="en-US" altLang="en-US" sz="1900" dirty="0">
              <a:solidFill>
                <a:srgbClr val="00B050"/>
              </a:solidFill>
              <a:ea typeface="ＭＳ Ｐゴシック" charset="-128"/>
              <a:sym typeface="Symbol" charset="2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 err="1">
                <a:ea typeface="ＭＳ Ｐゴシック" charset="-128"/>
              </a:rPr>
              <a:t>jalr</a:t>
            </a:r>
            <a:r>
              <a:rPr lang="en-US" altLang="en-US" dirty="0">
                <a:ea typeface="ＭＳ Ｐゴシック" charset="-128"/>
              </a:rPr>
              <a:t>: jump and link register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Semantics</a:t>
            </a:r>
          </a:p>
          <a:p>
            <a:pPr marL="671512" lvl="2" indent="0">
              <a:buFont typeface="Wingdings" charset="2"/>
              <a:buNone/>
              <a:defRPr/>
            </a:pPr>
            <a:r>
              <a:rPr lang="en-US" altLang="en-US" sz="2100" dirty="0">
                <a:solidFill>
                  <a:srgbClr val="00B050"/>
                </a:solidFill>
                <a:ea typeface="ＭＳ Ｐゴシック" charset="-128"/>
              </a:rPr>
              <a:t>if MEM[PC]== </a:t>
            </a:r>
            <a:r>
              <a:rPr lang="en-US" altLang="en-US" sz="2100" dirty="0" err="1">
                <a:solidFill>
                  <a:srgbClr val="00B050"/>
                </a:solidFill>
                <a:ea typeface="ＭＳ Ｐゴシック" charset="-128"/>
              </a:rPr>
              <a:t>jalr</a:t>
            </a:r>
            <a:r>
              <a:rPr lang="en-US" altLang="en-US" sz="2100" dirty="0">
                <a:solidFill>
                  <a:srgbClr val="00B050"/>
                </a:solidFill>
                <a:ea typeface="ＭＳ Ｐゴシック" charset="-128"/>
              </a:rPr>
              <a:t> </a:t>
            </a:r>
            <a:r>
              <a:rPr lang="en-US" altLang="en-US" sz="2100" dirty="0" err="1">
                <a:solidFill>
                  <a:srgbClr val="00B050"/>
                </a:solidFill>
                <a:ea typeface="ＭＳ Ｐゴシック" charset="-128"/>
              </a:rPr>
              <a:t>rs</a:t>
            </a:r>
            <a:endParaRPr lang="en-US" altLang="en-US" sz="2100" dirty="0">
              <a:solidFill>
                <a:srgbClr val="00B050"/>
              </a:solidFill>
              <a:ea typeface="ＭＳ Ｐゴシック" charset="-128"/>
            </a:endParaRPr>
          </a:p>
          <a:p>
            <a:pPr marL="1023937" lvl="3" indent="0">
              <a:buFont typeface="Wingdings" charset="2"/>
              <a:buNone/>
              <a:defRPr/>
            </a:pPr>
            <a:r>
              <a:rPr lang="en-US" altLang="en-US" sz="1900" dirty="0">
                <a:solidFill>
                  <a:srgbClr val="00B050"/>
                </a:solidFill>
                <a:ea typeface="ＭＳ Ｐゴシック" charset="-128"/>
                <a:sym typeface="Symbol" charset="2"/>
              </a:rPr>
              <a:t>$</a:t>
            </a:r>
            <a:r>
              <a:rPr lang="en-US" altLang="en-US" sz="1900" dirty="0" err="1">
                <a:solidFill>
                  <a:srgbClr val="00B050"/>
                </a:solidFill>
                <a:ea typeface="ＭＳ Ｐゴシック" charset="-128"/>
                <a:sym typeface="Symbol" charset="2"/>
              </a:rPr>
              <a:t>ra</a:t>
            </a:r>
            <a:r>
              <a:rPr lang="en-US" altLang="en-US" sz="1900" dirty="0">
                <a:solidFill>
                  <a:srgbClr val="00B050"/>
                </a:solidFill>
                <a:ea typeface="ＭＳ Ｐゴシック" charset="-128"/>
                <a:sym typeface="Symbol" charset="2"/>
              </a:rPr>
              <a:t>  PC + 4</a:t>
            </a:r>
          </a:p>
          <a:p>
            <a:pPr marL="1023937" lvl="3" indent="0">
              <a:buFont typeface="Wingdings" charset="2"/>
              <a:buNone/>
              <a:defRPr/>
            </a:pPr>
            <a:r>
              <a:rPr lang="en-US" altLang="en-US" sz="1900" dirty="0">
                <a:solidFill>
                  <a:srgbClr val="00B050"/>
                </a:solidFill>
                <a:ea typeface="ＭＳ Ｐゴシック" charset="-128"/>
                <a:sym typeface="Symbol" charset="2"/>
              </a:rPr>
              <a:t>PC  GPR(</a:t>
            </a:r>
            <a:r>
              <a:rPr lang="en-US" altLang="en-US" sz="1900" dirty="0" err="1">
                <a:solidFill>
                  <a:srgbClr val="00B050"/>
                </a:solidFill>
                <a:ea typeface="ＭＳ Ｐゴシック" charset="-128"/>
                <a:sym typeface="Symbol" charset="2"/>
              </a:rPr>
              <a:t>rs</a:t>
            </a:r>
            <a:r>
              <a:rPr lang="en-US" altLang="en-US" sz="1900" dirty="0">
                <a:solidFill>
                  <a:srgbClr val="00B050"/>
                </a:solidFill>
                <a:ea typeface="ＭＳ Ｐゴシック" charset="-128"/>
                <a:sym typeface="Symbol" charset="2"/>
              </a:rPr>
              <a:t>)</a:t>
            </a:r>
          </a:p>
        </p:txBody>
      </p:sp>
      <p:sp>
        <p:nvSpPr>
          <p:cNvPr id="247811" name="Slide Number Placeholder 3">
            <a:extLst>
              <a:ext uri="{FF2B5EF4-FFF2-40B4-BE49-F238E27FC236}">
                <a16:creationId xmlns:a16="http://schemas.microsoft.com/office/drawing/2014/main" id="{08BCFA79-00FA-8B48-AB0B-1DE32F1ECED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D2EBF903-9E98-1645-BF27-B78177E973AB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82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247812" name="TextBox 14">
            <a:extLst>
              <a:ext uri="{FF2B5EF4-FFF2-40B4-BE49-F238E27FC236}">
                <a16:creationId xmlns:a16="http://schemas.microsoft.com/office/drawing/2014/main" id="{7329928B-F3F8-F645-AEF7-7AFD376522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1138" y="6505575"/>
            <a:ext cx="24542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lvl="3"/>
            <a:r>
              <a:rPr lang="en-US" altLang="en-US" sz="1400" baseline="30000">
                <a:solidFill>
                  <a:srgbClr val="00B050"/>
                </a:solidFill>
              </a:rPr>
              <a:t>✝</a:t>
            </a:r>
            <a:r>
              <a:rPr lang="en-US" altLang="en-US" sz="1400">
                <a:solidFill>
                  <a:srgbClr val="00B050"/>
                </a:solidFill>
              </a:rPr>
              <a:t>This is the incremented PC</a:t>
            </a:r>
          </a:p>
        </p:txBody>
      </p:sp>
    </p:spTree>
  </p:cSld>
  <p:clrMapOvr>
    <a:masterClrMapping/>
  </p:clrMapOvr>
  <p:transition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7" name="Title 1">
            <a:extLst>
              <a:ext uri="{FF2B5EF4-FFF2-40B4-BE49-F238E27FC236}">
                <a16:creationId xmlns:a16="http://schemas.microsoft.com/office/drawing/2014/main" id="{B58C4493-F019-F84A-B2AC-6B13B0614A5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Aside: MIPS Cheat Sheet</a:t>
            </a:r>
          </a:p>
        </p:txBody>
      </p:sp>
      <p:sp>
        <p:nvSpPr>
          <p:cNvPr id="249858" name="Content Placeholder 2">
            <a:extLst>
              <a:ext uri="{FF2B5EF4-FFF2-40B4-BE49-F238E27FC236}">
                <a16:creationId xmlns:a16="http://schemas.microsoft.com/office/drawing/2014/main" id="{22BD9C61-339C-0447-9CFD-1AC307E7376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  <a:hlinkClick r:id="rId2"/>
              </a:rPr>
              <a:t>https://safari.ethz.ch/digitaltechnik/spring2018/lib/exe/fetch.php?media=mips_reference_data.pdf</a:t>
            </a:r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On the course website</a:t>
            </a:r>
          </a:p>
        </p:txBody>
      </p:sp>
      <p:sp>
        <p:nvSpPr>
          <p:cNvPr id="249859" name="Slide Number Placeholder 3">
            <a:extLst>
              <a:ext uri="{FF2B5EF4-FFF2-40B4-BE49-F238E27FC236}">
                <a16:creationId xmlns:a16="http://schemas.microsoft.com/office/drawing/2014/main" id="{99C436F1-AB18-3B48-8853-951AEE188D4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87C6495D-28A5-194C-8917-1E3A8A2AB408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83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1" name="Title 1">
            <a:extLst>
              <a:ext uri="{FF2B5EF4-FFF2-40B4-BE49-F238E27FC236}">
                <a16:creationId xmlns:a16="http://schemas.microsoft.com/office/drawing/2014/main" id="{CBE8F45F-2ACA-4C40-BEC4-B9EDF5E930C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Conditional Branch Instructions</a:t>
            </a:r>
          </a:p>
        </p:txBody>
      </p:sp>
      <p:sp>
        <p:nvSpPr>
          <p:cNvPr id="19458" name="Content Placeholder 2">
            <a:extLst>
              <a:ext uri="{FF2B5EF4-FFF2-40B4-BE49-F238E27FC236}">
                <a16:creationId xmlns:a16="http://schemas.microsoft.com/office/drawing/2014/main" id="{039C8ABF-C506-7E49-974E-FC361EF7B5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>
            <a:normAutofit lnSpcReduction="10000"/>
          </a:bodyPr>
          <a:lstStyle/>
          <a:p>
            <a:pPr>
              <a:buFont typeface="Wingdings" charset="2"/>
              <a:buChar char="n"/>
              <a:defRPr/>
            </a:pPr>
            <a:r>
              <a:rPr lang="en-US" altLang="en-US" dirty="0" err="1">
                <a:ea typeface="ＭＳ Ｐゴシック" charset="-128"/>
              </a:rPr>
              <a:t>beq</a:t>
            </a:r>
            <a:r>
              <a:rPr lang="en-US" altLang="en-US" dirty="0">
                <a:ea typeface="ＭＳ Ｐゴシック" charset="-128"/>
              </a:rPr>
              <a:t> (Branch if Equal)</a:t>
            </a: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Semantics (assuming no branch delay slot)</a:t>
            </a:r>
          </a:p>
          <a:p>
            <a:pPr>
              <a:buFont typeface="Wingdings" charset="2"/>
              <a:buNone/>
              <a:defRPr/>
            </a:pPr>
            <a:r>
              <a:rPr lang="en-US" altLang="en-US" sz="2200" dirty="0">
                <a:ea typeface="ＭＳ Ｐゴシック" charset="-128"/>
              </a:rPr>
              <a:t>	</a:t>
            </a:r>
            <a:r>
              <a:rPr lang="en-US" altLang="en-US" sz="2200" dirty="0">
                <a:solidFill>
                  <a:srgbClr val="00B050"/>
                </a:solidFill>
                <a:ea typeface="ＭＳ Ｐゴシック" charset="-128"/>
              </a:rPr>
              <a:t>if MEM[PC] == </a:t>
            </a:r>
            <a:r>
              <a:rPr lang="en-US" altLang="en-US" sz="2200" dirty="0" err="1">
                <a:solidFill>
                  <a:srgbClr val="00B050"/>
                </a:solidFill>
                <a:ea typeface="ＭＳ Ｐゴシック" charset="-128"/>
              </a:rPr>
              <a:t>beq</a:t>
            </a:r>
            <a:r>
              <a:rPr lang="en-US" altLang="en-US" sz="2200" dirty="0">
                <a:solidFill>
                  <a:srgbClr val="00B050"/>
                </a:solidFill>
                <a:ea typeface="ＭＳ Ｐゴシック" charset="-128"/>
              </a:rPr>
              <a:t> </a:t>
            </a:r>
            <a:r>
              <a:rPr lang="en-US" altLang="en-US" sz="2200" dirty="0" err="1">
                <a:solidFill>
                  <a:srgbClr val="00B050"/>
                </a:solidFill>
                <a:ea typeface="ＭＳ Ｐゴシック" charset="-128"/>
              </a:rPr>
              <a:t>rs</a:t>
            </a:r>
            <a:r>
              <a:rPr lang="en-US" altLang="en-US" sz="2200" dirty="0">
                <a:solidFill>
                  <a:srgbClr val="00B050"/>
                </a:solidFill>
                <a:ea typeface="ＭＳ Ｐゴシック" charset="-128"/>
              </a:rPr>
              <a:t> </a:t>
            </a:r>
            <a:r>
              <a:rPr lang="en-US" altLang="en-US" sz="2200" dirty="0" err="1">
                <a:solidFill>
                  <a:srgbClr val="00B050"/>
                </a:solidFill>
                <a:ea typeface="ＭＳ Ｐゴシック" charset="-128"/>
              </a:rPr>
              <a:t>rt</a:t>
            </a:r>
            <a:r>
              <a:rPr lang="en-US" altLang="en-US" sz="2200" dirty="0">
                <a:solidFill>
                  <a:srgbClr val="00B050"/>
                </a:solidFill>
                <a:ea typeface="ＭＳ Ｐゴシック" charset="-128"/>
              </a:rPr>
              <a:t> immediate</a:t>
            </a:r>
            <a:r>
              <a:rPr lang="en-US" altLang="en-US" sz="2200" baseline="-25000" dirty="0">
                <a:solidFill>
                  <a:srgbClr val="00B050"/>
                </a:solidFill>
                <a:ea typeface="ＭＳ Ｐゴシック" charset="-128"/>
              </a:rPr>
              <a:t>16</a:t>
            </a:r>
            <a:endParaRPr lang="en-US" altLang="en-US" sz="2200" dirty="0">
              <a:solidFill>
                <a:srgbClr val="00B050"/>
              </a:solidFill>
              <a:ea typeface="ＭＳ Ｐゴシック" charset="-128"/>
            </a:endParaRPr>
          </a:p>
          <a:p>
            <a:pPr lvl="2">
              <a:buFontTx/>
              <a:buNone/>
              <a:defRPr/>
            </a:pP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target = PC</a:t>
            </a:r>
            <a:r>
              <a:rPr lang="en-US" altLang="en-US" baseline="30000" dirty="0">
                <a:solidFill>
                  <a:srgbClr val="00B050"/>
                </a:solidFill>
              </a:rPr>
              <a:t>✝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+ sign-extend(immediate) x 4 </a:t>
            </a:r>
          </a:p>
          <a:p>
            <a:pPr lvl="2">
              <a:buFontTx/>
              <a:buNone/>
              <a:defRPr/>
            </a:pP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if GPR[</a:t>
            </a:r>
            <a:r>
              <a:rPr lang="en-US" altLang="en-US" dirty="0" err="1">
                <a:solidFill>
                  <a:srgbClr val="00B050"/>
                </a:solidFill>
                <a:ea typeface="ＭＳ Ｐゴシック" charset="-128"/>
              </a:rPr>
              <a:t>rs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]==GPR[</a:t>
            </a:r>
            <a:r>
              <a:rPr lang="en-US" altLang="en-US" dirty="0" err="1">
                <a:solidFill>
                  <a:srgbClr val="00B050"/>
                </a:solidFill>
                <a:ea typeface="ＭＳ Ｐゴシック" charset="-128"/>
              </a:rPr>
              <a:t>rt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] then PC 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  <a:sym typeface="Symbol" charset="2"/>
              </a:rPr>
              <a:t> 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target</a:t>
            </a:r>
          </a:p>
          <a:p>
            <a:pPr lvl="2">
              <a:buFontTx/>
              <a:buNone/>
              <a:defRPr/>
            </a:pPr>
            <a:r>
              <a:rPr lang="en-US" altLang="en-US" dirty="0">
                <a:solidFill>
                  <a:srgbClr val="00B050"/>
                </a:solidFill>
                <a:ea typeface="ＭＳ Ｐゴシック" charset="-128"/>
                <a:sym typeface="Symbol" charset="2"/>
              </a:rPr>
              <a:t>else PC  PC + 4</a:t>
            </a:r>
            <a:endParaRPr lang="en-US" altLang="en-US" dirty="0">
              <a:solidFill>
                <a:srgbClr val="00B050"/>
              </a:solidFill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Variations: </a:t>
            </a:r>
            <a:r>
              <a:rPr lang="en-US" altLang="en-US" dirty="0" err="1">
                <a:ea typeface="ＭＳ Ｐゴシック" charset="-128"/>
              </a:rPr>
              <a:t>beq</a:t>
            </a:r>
            <a:r>
              <a:rPr lang="en-US" altLang="en-US" dirty="0">
                <a:ea typeface="ＭＳ Ｐゴシック" charset="-128"/>
              </a:rPr>
              <a:t>, </a:t>
            </a:r>
            <a:r>
              <a:rPr lang="en-US" altLang="en-US" dirty="0" err="1">
                <a:ea typeface="ＭＳ Ｐゴシック" charset="-128"/>
              </a:rPr>
              <a:t>bne</a:t>
            </a:r>
            <a:r>
              <a:rPr lang="en-US" altLang="en-US" dirty="0">
                <a:ea typeface="ＭＳ Ｐゴシック" charset="-128"/>
              </a:rPr>
              <a:t>, </a:t>
            </a:r>
            <a:r>
              <a:rPr lang="en-US" altLang="en-US" dirty="0" err="1">
                <a:ea typeface="ＭＳ Ｐゴシック" charset="-128"/>
              </a:rPr>
              <a:t>blez</a:t>
            </a:r>
            <a:r>
              <a:rPr lang="en-US" altLang="en-US" dirty="0">
                <a:ea typeface="ＭＳ Ｐゴシック" charset="-128"/>
              </a:rPr>
              <a:t>, </a:t>
            </a:r>
            <a:r>
              <a:rPr lang="en-US" altLang="en-US" dirty="0" err="1">
                <a:ea typeface="ＭＳ Ｐゴシック" charset="-128"/>
              </a:rPr>
              <a:t>bgtz</a:t>
            </a:r>
            <a:endParaRPr lang="en-US" altLang="en-US" dirty="0">
              <a:ea typeface="ＭＳ Ｐゴシック" charset="-128"/>
            </a:endParaRPr>
          </a:p>
        </p:txBody>
      </p:sp>
      <p:sp>
        <p:nvSpPr>
          <p:cNvPr id="250883" name="Slide Number Placeholder 3">
            <a:extLst>
              <a:ext uri="{FF2B5EF4-FFF2-40B4-BE49-F238E27FC236}">
                <a16:creationId xmlns:a16="http://schemas.microsoft.com/office/drawing/2014/main" id="{06B44A15-D4AC-9C46-BA9B-976D76D1260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3CD133B-8C15-2C4B-8B31-5781EBDBAD2D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84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250884" name="Group 3">
            <a:extLst>
              <a:ext uri="{FF2B5EF4-FFF2-40B4-BE49-F238E27FC236}">
                <a16:creationId xmlns:a16="http://schemas.microsoft.com/office/drawing/2014/main" id="{C3F56504-B4D1-8543-A8D9-F8D70AF9A38B}"/>
              </a:ext>
            </a:extLst>
          </p:cNvPr>
          <p:cNvGrpSpPr>
            <a:grpSpLocks/>
          </p:cNvGrpSpPr>
          <p:nvPr/>
        </p:nvGrpSpPr>
        <p:grpSpPr bwMode="auto">
          <a:xfrm>
            <a:off x="1670050" y="2563813"/>
            <a:ext cx="5803900" cy="788987"/>
            <a:chOff x="838200" y="3657600"/>
            <a:chExt cx="5804400" cy="78940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C663F36E-C1AE-9E46-B665-0D373E4DFA9A}"/>
                </a:ext>
              </a:extLst>
            </p:cNvPr>
            <p:cNvSpPr/>
            <p:nvPr/>
          </p:nvSpPr>
          <p:spPr bwMode="auto">
            <a:xfrm>
              <a:off x="838200" y="3657600"/>
              <a:ext cx="1079593" cy="457442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 err="1">
                  <a:ea typeface="ＭＳ Ｐゴシック" charset="-128"/>
                </a:rPr>
                <a:t>beq</a:t>
              </a:r>
              <a:r>
                <a:rPr lang="en-US" dirty="0">
                  <a:ea typeface="ＭＳ Ｐゴシック" charset="-128"/>
                </a:rPr>
                <a:t> (4)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48A9D59A-B4AD-C744-BD21-6D2CE3CAEE2C}"/>
                </a:ext>
              </a:extLst>
            </p:cNvPr>
            <p:cNvSpPr/>
            <p:nvPr/>
          </p:nvSpPr>
          <p:spPr bwMode="auto">
            <a:xfrm>
              <a:off x="1905092" y="3657600"/>
              <a:ext cx="914479" cy="457442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 err="1">
                  <a:ea typeface="ＭＳ Ｐゴシック" charset="-128"/>
                </a:rPr>
                <a:t>rs</a:t>
              </a:r>
              <a:endParaRPr lang="en-US" dirty="0">
                <a:ea typeface="ＭＳ Ｐゴシック" charset="-128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2261FBAD-E575-3C4C-AD05-BAEEA2CAE400}"/>
                </a:ext>
              </a:extLst>
            </p:cNvPr>
            <p:cNvSpPr/>
            <p:nvPr/>
          </p:nvSpPr>
          <p:spPr bwMode="auto">
            <a:xfrm>
              <a:off x="2819571" y="3657600"/>
              <a:ext cx="914479" cy="457442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 err="1">
                  <a:ea typeface="ＭＳ Ｐゴシック" charset="-128"/>
                </a:rPr>
                <a:t>rt</a:t>
              </a:r>
              <a:endParaRPr lang="en-US" dirty="0">
                <a:ea typeface="ＭＳ Ｐゴシック" charset="-128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5F463C9F-FA8D-334A-80AD-CC8EE7487015}"/>
                </a:ext>
              </a:extLst>
            </p:cNvPr>
            <p:cNvSpPr/>
            <p:nvPr/>
          </p:nvSpPr>
          <p:spPr bwMode="auto">
            <a:xfrm>
              <a:off x="3734049" y="3657600"/>
              <a:ext cx="2908551" cy="457442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immediate=offset</a:t>
              </a:r>
            </a:p>
          </p:txBody>
        </p:sp>
        <p:sp>
          <p:nvSpPr>
            <p:cNvPr id="250892" name="TextBox 2">
              <a:extLst>
                <a:ext uri="{FF2B5EF4-FFF2-40B4-BE49-F238E27FC236}">
                  <a16:creationId xmlns:a16="http://schemas.microsoft.com/office/drawing/2014/main" id="{C474750B-D646-D14A-859A-8AA75E868E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200" y="4108450"/>
              <a:ext cx="1066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6 bits</a:t>
              </a:r>
            </a:p>
          </p:txBody>
        </p:sp>
        <p:sp>
          <p:nvSpPr>
            <p:cNvPr id="250893" name="TextBox 35">
              <a:extLst>
                <a:ext uri="{FF2B5EF4-FFF2-40B4-BE49-F238E27FC236}">
                  <a16:creationId xmlns:a16="http://schemas.microsoft.com/office/drawing/2014/main" id="{3F4B2A99-AED9-6345-816E-D2B95391E6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05000" y="4108450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5 bits</a:t>
              </a:r>
            </a:p>
          </p:txBody>
        </p:sp>
        <p:sp>
          <p:nvSpPr>
            <p:cNvPr id="250894" name="TextBox 36">
              <a:extLst>
                <a:ext uri="{FF2B5EF4-FFF2-40B4-BE49-F238E27FC236}">
                  <a16:creationId xmlns:a16="http://schemas.microsoft.com/office/drawing/2014/main" id="{B84010EF-EEF5-3842-941C-E079CFF1A4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19400" y="4108450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5 bits</a:t>
              </a:r>
            </a:p>
          </p:txBody>
        </p:sp>
        <p:sp>
          <p:nvSpPr>
            <p:cNvPr id="250895" name="TextBox 37">
              <a:extLst>
                <a:ext uri="{FF2B5EF4-FFF2-40B4-BE49-F238E27FC236}">
                  <a16:creationId xmlns:a16="http://schemas.microsoft.com/office/drawing/2014/main" id="{2955B61A-CDD8-3F46-8A15-23A9018130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33800" y="4108450"/>
              <a:ext cx="2908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16 bits</a:t>
              </a:r>
            </a:p>
          </p:txBody>
        </p:sp>
      </p:grpSp>
      <p:sp>
        <p:nvSpPr>
          <p:cNvPr id="14" name="Content Placeholder 5">
            <a:extLst>
              <a:ext uri="{FF2B5EF4-FFF2-40B4-BE49-F238E27FC236}">
                <a16:creationId xmlns:a16="http://schemas.microsoft.com/office/drawing/2014/main" id="{845D79BA-0790-0144-B328-DFAA34866FC6}"/>
              </a:ext>
            </a:extLst>
          </p:cNvPr>
          <p:cNvSpPr txBox="1">
            <a:spLocks/>
          </p:cNvSpPr>
          <p:nvPr/>
        </p:nvSpPr>
        <p:spPr bwMode="auto">
          <a:xfrm>
            <a:off x="1692275" y="1676400"/>
            <a:ext cx="5781675" cy="385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beq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  $s0, $s1, </a:t>
            </a: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offset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de-CH" dirty="0">
                <a:solidFill>
                  <a:schemeClr val="accent3">
                    <a:lumMod val="50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#$s0=</a:t>
            </a:r>
            <a:r>
              <a:rPr lang="de-CH" b="1" dirty="0">
                <a:solidFill>
                  <a:schemeClr val="accent3">
                    <a:lumMod val="50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rs</a:t>
            </a:r>
            <a:r>
              <a:rPr lang="de-CH" dirty="0">
                <a:solidFill>
                  <a:schemeClr val="accent3">
                    <a:lumMod val="50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,$s1=</a:t>
            </a:r>
            <a:r>
              <a:rPr lang="de-CH" b="1" dirty="0" err="1">
                <a:solidFill>
                  <a:schemeClr val="accent3">
                    <a:lumMod val="50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rt</a:t>
            </a:r>
            <a:endParaRPr lang="de-CH" b="1" dirty="0">
              <a:solidFill>
                <a:schemeClr val="accent3">
                  <a:lumMod val="50000"/>
                </a:schemeClr>
              </a:solidFill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250886" name="TextBox 14">
            <a:extLst>
              <a:ext uri="{FF2B5EF4-FFF2-40B4-BE49-F238E27FC236}">
                <a16:creationId xmlns:a16="http://schemas.microsoft.com/office/drawing/2014/main" id="{F011B0C5-95F7-F14B-82D5-043DE5E452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1138" y="6505575"/>
            <a:ext cx="25003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lvl="3"/>
            <a:r>
              <a:rPr lang="en-US" altLang="en-US" sz="1400" baseline="30000">
                <a:solidFill>
                  <a:srgbClr val="00B050"/>
                </a:solidFill>
              </a:rPr>
              <a:t>✝</a:t>
            </a:r>
            <a:r>
              <a:rPr lang="en-US" altLang="en-US" sz="1400">
                <a:solidFill>
                  <a:srgbClr val="00B050"/>
                </a:solidFill>
              </a:rPr>
              <a:t>This is the incremented PC</a:t>
            </a:r>
          </a:p>
        </p:txBody>
      </p:sp>
      <p:sp>
        <p:nvSpPr>
          <p:cNvPr id="250887" name="TextBox 15">
            <a:extLst>
              <a:ext uri="{FF2B5EF4-FFF2-40B4-BE49-F238E27FC236}">
                <a16:creationId xmlns:a16="http://schemas.microsoft.com/office/drawing/2014/main" id="{8B0DA280-59C2-834A-86B0-A7D1692398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75563" y="2500313"/>
            <a:ext cx="12350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3200">
                <a:solidFill>
                  <a:schemeClr val="tx2"/>
                </a:solidFill>
                <a:latin typeface="Garamond" panose="02020404030301010803" pitchFamily="18" charset="0"/>
              </a:rPr>
              <a:t>I-Type</a:t>
            </a:r>
          </a:p>
        </p:txBody>
      </p:sp>
    </p:spTree>
  </p:cSld>
  <p:clrMapOvr>
    <a:masterClrMapping/>
  </p:clrMapOvr>
  <p:transition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29" name="Title 1">
            <a:extLst>
              <a:ext uri="{FF2B5EF4-FFF2-40B4-BE49-F238E27FC236}">
                <a16:creationId xmlns:a16="http://schemas.microsoft.com/office/drawing/2014/main" id="{DD129BF8-0963-4444-862B-FAF58EC6D0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Conditional Branch Datapath (for you to finish)</a:t>
            </a:r>
          </a:p>
        </p:txBody>
      </p:sp>
      <p:sp>
        <p:nvSpPr>
          <p:cNvPr id="252930" name="Content Placeholder 2">
            <a:extLst>
              <a:ext uri="{FF2B5EF4-FFF2-40B4-BE49-F238E27FC236}">
                <a16:creationId xmlns:a16="http://schemas.microsoft.com/office/drawing/2014/main" id="{CB6BAEBF-2986-D748-9DBC-2ABEAD7ED64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52931" name="Slide Number Placeholder 3">
            <a:extLst>
              <a:ext uri="{FF2B5EF4-FFF2-40B4-BE49-F238E27FC236}">
                <a16:creationId xmlns:a16="http://schemas.microsoft.com/office/drawing/2014/main" id="{5BF66E81-C031-804E-83D2-780E11F6D13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857BC036-310D-244C-9466-8318433597C0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85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252932" name="Picture 3" descr="F0510">
            <a:extLst>
              <a:ext uri="{FF2B5EF4-FFF2-40B4-BE49-F238E27FC236}">
                <a16:creationId xmlns:a16="http://schemas.microsoft.com/office/drawing/2014/main" id="{EF7B0E06-2B23-1245-A460-DE14BF96D8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68"/>
          <a:stretch>
            <a:fillRect/>
          </a:stretch>
        </p:blipFill>
        <p:spPr bwMode="auto">
          <a:xfrm>
            <a:off x="3998913" y="2198688"/>
            <a:ext cx="4535487" cy="382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2933" name="Picture 4" descr="F0505">
            <a:extLst>
              <a:ext uri="{FF2B5EF4-FFF2-40B4-BE49-F238E27FC236}">
                <a16:creationId xmlns:a16="http://schemas.microsoft.com/office/drawing/2014/main" id="{1CCA62BF-3407-BE44-8998-49F76285A5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038" y="1752600"/>
            <a:ext cx="3346450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2934" name="Freeform 5">
            <a:extLst>
              <a:ext uri="{FF2B5EF4-FFF2-40B4-BE49-F238E27FC236}">
                <a16:creationId xmlns:a16="http://schemas.microsoft.com/office/drawing/2014/main" id="{197366B7-5971-1E40-BDCE-CD8561421114}"/>
              </a:ext>
            </a:extLst>
          </p:cNvPr>
          <p:cNvSpPr>
            <a:spLocks/>
          </p:cNvSpPr>
          <p:nvPr/>
        </p:nvSpPr>
        <p:spPr bwMode="auto">
          <a:xfrm>
            <a:off x="984250" y="3124200"/>
            <a:ext cx="128588" cy="514350"/>
          </a:xfrm>
          <a:custGeom>
            <a:avLst/>
            <a:gdLst>
              <a:gd name="T0" fmla="*/ 2147483646 w 290"/>
              <a:gd name="T1" fmla="*/ 0 h 768"/>
              <a:gd name="T2" fmla="*/ 2147483646 w 290"/>
              <a:gd name="T3" fmla="*/ 2147483646 h 768"/>
              <a:gd name="T4" fmla="*/ 2147483646 w 290"/>
              <a:gd name="T5" fmla="*/ 2147483646 h 768"/>
              <a:gd name="T6" fmla="*/ 2147483646 w 290"/>
              <a:gd name="T7" fmla="*/ 2147483646 h 768"/>
              <a:gd name="T8" fmla="*/ 2147483646 w 290"/>
              <a:gd name="T9" fmla="*/ 2147483646 h 768"/>
              <a:gd name="T10" fmla="*/ 2147483646 w 290"/>
              <a:gd name="T11" fmla="*/ 2147483646 h 768"/>
              <a:gd name="T12" fmla="*/ 2147483646 w 290"/>
              <a:gd name="T13" fmla="*/ 2147483646 h 768"/>
              <a:gd name="T14" fmla="*/ 2147483646 w 290"/>
              <a:gd name="T15" fmla="*/ 2147483646 h 768"/>
              <a:gd name="T16" fmla="*/ 2147483646 w 290"/>
              <a:gd name="T17" fmla="*/ 2147483646 h 768"/>
              <a:gd name="T18" fmla="*/ 2147483646 w 290"/>
              <a:gd name="T19" fmla="*/ 2147483646 h 768"/>
              <a:gd name="T20" fmla="*/ 2147483646 w 290"/>
              <a:gd name="T21" fmla="*/ 2147483646 h 768"/>
              <a:gd name="T22" fmla="*/ 2147483646 w 290"/>
              <a:gd name="T23" fmla="*/ 2147483646 h 768"/>
              <a:gd name="T24" fmla="*/ 0 w 290"/>
              <a:gd name="T25" fmla="*/ 2147483646 h 768"/>
              <a:gd name="T26" fmla="*/ 2147483646 w 290"/>
              <a:gd name="T27" fmla="*/ 2147483646 h 768"/>
              <a:gd name="T28" fmla="*/ 0 w 290"/>
              <a:gd name="T29" fmla="*/ 2147483646 h 768"/>
              <a:gd name="T30" fmla="*/ 0 w 290"/>
              <a:gd name="T31" fmla="*/ 2147483646 h 768"/>
              <a:gd name="T32" fmla="*/ 2147483646 w 290"/>
              <a:gd name="T33" fmla="*/ 0 h 76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90"/>
              <a:gd name="T52" fmla="*/ 0 h 768"/>
              <a:gd name="T53" fmla="*/ 290 w 290"/>
              <a:gd name="T54" fmla="*/ 768 h 76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90" h="768">
                <a:moveTo>
                  <a:pt x="2" y="0"/>
                </a:moveTo>
                <a:lnTo>
                  <a:pt x="80" y="54"/>
                </a:lnTo>
                <a:lnTo>
                  <a:pt x="152" y="102"/>
                </a:lnTo>
                <a:lnTo>
                  <a:pt x="214" y="144"/>
                </a:lnTo>
                <a:lnTo>
                  <a:pt x="290" y="192"/>
                </a:lnTo>
                <a:lnTo>
                  <a:pt x="288" y="386"/>
                </a:lnTo>
                <a:lnTo>
                  <a:pt x="290" y="576"/>
                </a:lnTo>
                <a:lnTo>
                  <a:pt x="216" y="628"/>
                </a:lnTo>
                <a:lnTo>
                  <a:pt x="150" y="670"/>
                </a:lnTo>
                <a:lnTo>
                  <a:pt x="86" y="714"/>
                </a:lnTo>
                <a:lnTo>
                  <a:pt x="2" y="768"/>
                </a:lnTo>
                <a:lnTo>
                  <a:pt x="2" y="574"/>
                </a:lnTo>
                <a:lnTo>
                  <a:pt x="0" y="478"/>
                </a:lnTo>
                <a:lnTo>
                  <a:pt x="2" y="384"/>
                </a:lnTo>
                <a:lnTo>
                  <a:pt x="0" y="288"/>
                </a:lnTo>
                <a:lnTo>
                  <a:pt x="0" y="190"/>
                </a:lnTo>
                <a:lnTo>
                  <a:pt x="2" y="0"/>
                </a:ln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2935" name="Line 6">
            <a:extLst>
              <a:ext uri="{FF2B5EF4-FFF2-40B4-BE49-F238E27FC236}">
                <a16:creationId xmlns:a16="http://schemas.microsoft.com/office/drawing/2014/main" id="{804036F5-487E-3744-B994-8CB7824C9895}"/>
              </a:ext>
            </a:extLst>
          </p:cNvPr>
          <p:cNvSpPr>
            <a:spLocks noChangeShapeType="1"/>
          </p:cNvSpPr>
          <p:nvPr/>
        </p:nvSpPr>
        <p:spPr bwMode="auto">
          <a:xfrm>
            <a:off x="1084263" y="1762125"/>
            <a:ext cx="0" cy="14478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2936" name="Freeform 7">
            <a:extLst>
              <a:ext uri="{FF2B5EF4-FFF2-40B4-BE49-F238E27FC236}">
                <a16:creationId xmlns:a16="http://schemas.microsoft.com/office/drawing/2014/main" id="{8BB92762-B276-1446-92AB-65AB8C8E30C5}"/>
              </a:ext>
            </a:extLst>
          </p:cNvPr>
          <p:cNvSpPr>
            <a:spLocks/>
          </p:cNvSpPr>
          <p:nvPr/>
        </p:nvSpPr>
        <p:spPr bwMode="auto">
          <a:xfrm>
            <a:off x="822325" y="1766888"/>
            <a:ext cx="304800" cy="1509712"/>
          </a:xfrm>
          <a:custGeom>
            <a:avLst/>
            <a:gdLst>
              <a:gd name="T0" fmla="*/ 2147483646 w 192"/>
              <a:gd name="T1" fmla="*/ 0 h 912"/>
              <a:gd name="T2" fmla="*/ 0 w 192"/>
              <a:gd name="T3" fmla="*/ 0 h 912"/>
              <a:gd name="T4" fmla="*/ 0 w 192"/>
              <a:gd name="T5" fmla="*/ 2147483646 h 912"/>
              <a:gd name="T6" fmla="*/ 2147483646 w 192"/>
              <a:gd name="T7" fmla="*/ 2147483646 h 912"/>
              <a:gd name="T8" fmla="*/ 0 60000 65536"/>
              <a:gd name="T9" fmla="*/ 0 60000 65536"/>
              <a:gd name="T10" fmla="*/ 0 60000 65536"/>
              <a:gd name="T11" fmla="*/ 0 60000 65536"/>
              <a:gd name="T12" fmla="*/ 0 w 192"/>
              <a:gd name="T13" fmla="*/ 0 h 912"/>
              <a:gd name="T14" fmla="*/ 192 w 192"/>
              <a:gd name="T15" fmla="*/ 912 h 91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2" h="912">
                <a:moveTo>
                  <a:pt x="192" y="0"/>
                </a:moveTo>
                <a:lnTo>
                  <a:pt x="0" y="0"/>
                </a:lnTo>
                <a:lnTo>
                  <a:pt x="0" y="912"/>
                </a:lnTo>
                <a:lnTo>
                  <a:pt x="96" y="912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2937" name="Line 8">
            <a:extLst>
              <a:ext uri="{FF2B5EF4-FFF2-40B4-BE49-F238E27FC236}">
                <a16:creationId xmlns:a16="http://schemas.microsoft.com/office/drawing/2014/main" id="{F9603601-8614-4145-B431-C94D75FE68F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047750" y="2663825"/>
            <a:ext cx="0" cy="51435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2938" name="Text Box 9">
            <a:extLst>
              <a:ext uri="{FF2B5EF4-FFF2-40B4-BE49-F238E27FC236}">
                <a16:creationId xmlns:a16="http://schemas.microsoft.com/office/drawing/2014/main" id="{712069A1-BFC8-1143-846F-57E93D9CD7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2038" y="2625725"/>
            <a:ext cx="5349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</a:p>
        </p:txBody>
      </p:sp>
      <p:sp>
        <p:nvSpPr>
          <p:cNvPr id="252939" name="Freeform 10">
            <a:extLst>
              <a:ext uri="{FF2B5EF4-FFF2-40B4-BE49-F238E27FC236}">
                <a16:creationId xmlns:a16="http://schemas.microsoft.com/office/drawing/2014/main" id="{FE3A4E4B-B829-4341-A77A-888703A011EE}"/>
              </a:ext>
            </a:extLst>
          </p:cNvPr>
          <p:cNvSpPr>
            <a:spLocks/>
          </p:cNvSpPr>
          <p:nvPr/>
        </p:nvSpPr>
        <p:spPr bwMode="auto">
          <a:xfrm>
            <a:off x="533400" y="1295400"/>
            <a:ext cx="7010400" cy="2085975"/>
          </a:xfrm>
          <a:custGeom>
            <a:avLst/>
            <a:gdLst>
              <a:gd name="T0" fmla="*/ 2147483646 w 4416"/>
              <a:gd name="T1" fmla="*/ 2147483646 h 1314"/>
              <a:gd name="T2" fmla="*/ 2147483646 w 4416"/>
              <a:gd name="T3" fmla="*/ 0 h 1314"/>
              <a:gd name="T4" fmla="*/ 0 w 4416"/>
              <a:gd name="T5" fmla="*/ 0 h 1314"/>
              <a:gd name="T6" fmla="*/ 0 w 4416"/>
              <a:gd name="T7" fmla="*/ 2147483646 h 1314"/>
              <a:gd name="T8" fmla="*/ 2147483646 w 4416"/>
              <a:gd name="T9" fmla="*/ 2147483646 h 13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416"/>
              <a:gd name="T16" fmla="*/ 0 h 1314"/>
              <a:gd name="T17" fmla="*/ 4416 w 4416"/>
              <a:gd name="T18" fmla="*/ 1314 h 13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416" h="1314">
                <a:moveTo>
                  <a:pt x="4416" y="960"/>
                </a:moveTo>
                <a:lnTo>
                  <a:pt x="4416" y="0"/>
                </a:lnTo>
                <a:lnTo>
                  <a:pt x="0" y="0"/>
                </a:lnTo>
                <a:lnTo>
                  <a:pt x="0" y="1314"/>
                </a:lnTo>
                <a:lnTo>
                  <a:pt x="282" y="1314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52940" name="Group 11">
            <a:extLst>
              <a:ext uri="{FF2B5EF4-FFF2-40B4-BE49-F238E27FC236}">
                <a16:creationId xmlns:a16="http://schemas.microsoft.com/office/drawing/2014/main" id="{2494A86C-BD44-0B47-8397-E23A9B6C2C0E}"/>
              </a:ext>
            </a:extLst>
          </p:cNvPr>
          <p:cNvGrpSpPr>
            <a:grpSpLocks/>
          </p:cNvGrpSpPr>
          <p:nvPr/>
        </p:nvGrpSpPr>
        <p:grpSpPr bwMode="auto">
          <a:xfrm>
            <a:off x="347663" y="3352800"/>
            <a:ext cx="5880100" cy="2955925"/>
            <a:chOff x="219" y="2112"/>
            <a:chExt cx="3704" cy="1862"/>
          </a:xfrm>
        </p:grpSpPr>
        <p:sp>
          <p:nvSpPr>
            <p:cNvPr id="252947" name="Freeform 12">
              <a:extLst>
                <a:ext uri="{FF2B5EF4-FFF2-40B4-BE49-F238E27FC236}">
                  <a16:creationId xmlns:a16="http://schemas.microsoft.com/office/drawing/2014/main" id="{2862D154-BA23-EB46-B8F0-DB89CDC5C662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" y="2112"/>
              <a:ext cx="192" cy="624"/>
            </a:xfrm>
            <a:custGeom>
              <a:avLst/>
              <a:gdLst>
                <a:gd name="T0" fmla="*/ 192 w 192"/>
                <a:gd name="T1" fmla="*/ 0 h 624"/>
                <a:gd name="T2" fmla="*/ 192 w 192"/>
                <a:gd name="T3" fmla="*/ 624 h 624"/>
                <a:gd name="T4" fmla="*/ 0 w 192"/>
                <a:gd name="T5" fmla="*/ 624 h 624"/>
                <a:gd name="T6" fmla="*/ 0 60000 65536"/>
                <a:gd name="T7" fmla="*/ 0 60000 65536"/>
                <a:gd name="T8" fmla="*/ 0 60000 65536"/>
                <a:gd name="T9" fmla="*/ 0 w 192"/>
                <a:gd name="T10" fmla="*/ 0 h 624"/>
                <a:gd name="T11" fmla="*/ 192 w 192"/>
                <a:gd name="T12" fmla="*/ 624 h 6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2" h="624">
                  <a:moveTo>
                    <a:pt x="192" y="0"/>
                  </a:moveTo>
                  <a:lnTo>
                    <a:pt x="192" y="624"/>
                  </a:lnTo>
                  <a:lnTo>
                    <a:pt x="0" y="624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52948" name="Group 13">
              <a:extLst>
                <a:ext uri="{FF2B5EF4-FFF2-40B4-BE49-F238E27FC236}">
                  <a16:creationId xmlns:a16="http://schemas.microsoft.com/office/drawing/2014/main" id="{6779B87C-0B5F-0D43-8BBC-8DA1B735706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9" y="2194"/>
              <a:ext cx="3704" cy="1780"/>
              <a:chOff x="219" y="2194"/>
              <a:chExt cx="3704" cy="1780"/>
            </a:xfrm>
          </p:grpSpPr>
          <p:sp>
            <p:nvSpPr>
              <p:cNvPr id="252949" name="Oval 14">
                <a:extLst>
                  <a:ext uri="{FF2B5EF4-FFF2-40B4-BE49-F238E27FC236}">
                    <a16:creationId xmlns:a16="http://schemas.microsoft.com/office/drawing/2014/main" id="{9CD88050-FA9B-6B42-9ECE-FBFD267A9C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7" y="2592"/>
                <a:ext cx="288" cy="288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SzPct val="60000"/>
                  <a:buFont typeface="Wingdings" pitchFamily="2" charset="2"/>
                  <a:buChar char="q"/>
                  <a:defRPr sz="22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q"/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00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concat</a:t>
                </a:r>
              </a:p>
            </p:txBody>
          </p:sp>
          <p:sp>
            <p:nvSpPr>
              <p:cNvPr id="252950" name="Freeform 15">
                <a:extLst>
                  <a:ext uri="{FF2B5EF4-FFF2-40B4-BE49-F238E27FC236}">
                    <a16:creationId xmlns:a16="http://schemas.microsoft.com/office/drawing/2014/main" id="{5E270BCB-8338-D048-93CA-0620FF0767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1" y="2448"/>
                <a:ext cx="1584" cy="624"/>
              </a:xfrm>
              <a:custGeom>
                <a:avLst/>
                <a:gdLst>
                  <a:gd name="T0" fmla="*/ 1584 w 1584"/>
                  <a:gd name="T1" fmla="*/ 0 h 624"/>
                  <a:gd name="T2" fmla="*/ 1584 w 1584"/>
                  <a:gd name="T3" fmla="*/ 624 h 624"/>
                  <a:gd name="T4" fmla="*/ 0 w 1584"/>
                  <a:gd name="T5" fmla="*/ 624 h 624"/>
                  <a:gd name="T6" fmla="*/ 0 w 1584"/>
                  <a:gd name="T7" fmla="*/ 432 h 62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84"/>
                  <a:gd name="T13" fmla="*/ 0 h 624"/>
                  <a:gd name="T14" fmla="*/ 1584 w 1584"/>
                  <a:gd name="T15" fmla="*/ 624 h 62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84" h="624">
                    <a:moveTo>
                      <a:pt x="1584" y="0"/>
                    </a:moveTo>
                    <a:lnTo>
                      <a:pt x="1584" y="624"/>
                    </a:lnTo>
                    <a:lnTo>
                      <a:pt x="0" y="624"/>
                    </a:lnTo>
                    <a:lnTo>
                      <a:pt x="0" y="432"/>
                    </a:ln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52951" name="Freeform 16">
                <a:extLst>
                  <a:ext uri="{FF2B5EF4-FFF2-40B4-BE49-F238E27FC236}">
                    <a16:creationId xmlns:a16="http://schemas.microsoft.com/office/drawing/2014/main" id="{059B51B7-C264-FD4F-93E1-2A8AC74B73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" y="2248"/>
                <a:ext cx="92" cy="494"/>
              </a:xfrm>
              <a:custGeom>
                <a:avLst/>
                <a:gdLst>
                  <a:gd name="T0" fmla="*/ 12 w 96"/>
                  <a:gd name="T1" fmla="*/ 55 h 534"/>
                  <a:gd name="T2" fmla="*/ 0 w 96"/>
                  <a:gd name="T3" fmla="*/ 56 h 534"/>
                  <a:gd name="T4" fmla="*/ 0 w 96"/>
                  <a:gd name="T5" fmla="*/ 0 h 534"/>
                  <a:gd name="T6" fmla="*/ 30 w 96"/>
                  <a:gd name="T7" fmla="*/ 0 h 53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6"/>
                  <a:gd name="T13" fmla="*/ 0 h 534"/>
                  <a:gd name="T14" fmla="*/ 96 w 96"/>
                  <a:gd name="T15" fmla="*/ 534 h 53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6" h="534">
                    <a:moveTo>
                      <a:pt x="44" y="528"/>
                    </a:moveTo>
                    <a:lnTo>
                      <a:pt x="0" y="534"/>
                    </a:lnTo>
                    <a:lnTo>
                      <a:pt x="0" y="0"/>
                    </a:lnTo>
                    <a:lnTo>
                      <a:pt x="96" y="0"/>
                    </a:ln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52952" name="Oval 17">
                <a:extLst>
                  <a:ext uri="{FF2B5EF4-FFF2-40B4-BE49-F238E27FC236}">
                    <a16:creationId xmlns:a16="http://schemas.microsoft.com/office/drawing/2014/main" id="{AB6AD3EC-41A7-1844-84DB-3F948B4381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61" y="2406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SzPct val="60000"/>
                  <a:buFont typeface="Wingdings" pitchFamily="2" charset="2"/>
                  <a:buChar char="q"/>
                  <a:defRPr sz="22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q"/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en-US" altLang="en-US" sz="180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52953" name="Freeform 18">
                <a:extLst>
                  <a:ext uri="{FF2B5EF4-FFF2-40B4-BE49-F238E27FC236}">
                    <a16:creationId xmlns:a16="http://schemas.microsoft.com/office/drawing/2014/main" id="{AE464DDB-F36F-CC4F-9D57-7BBEE69F24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" y="2194"/>
                <a:ext cx="3704" cy="1780"/>
              </a:xfrm>
              <a:custGeom>
                <a:avLst/>
                <a:gdLst>
                  <a:gd name="T0" fmla="*/ 3704 w 3704"/>
                  <a:gd name="T1" fmla="*/ 234 h 1780"/>
                  <a:gd name="T2" fmla="*/ 3704 w 3704"/>
                  <a:gd name="T3" fmla="*/ 1780 h 1780"/>
                  <a:gd name="T4" fmla="*/ 0 w 3704"/>
                  <a:gd name="T5" fmla="*/ 1780 h 1780"/>
                  <a:gd name="T6" fmla="*/ 0 w 3704"/>
                  <a:gd name="T7" fmla="*/ 1 h 1780"/>
                  <a:gd name="T8" fmla="*/ 393 w 3704"/>
                  <a:gd name="T9" fmla="*/ 0 h 17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04"/>
                  <a:gd name="T16" fmla="*/ 0 h 1780"/>
                  <a:gd name="T17" fmla="*/ 3704 w 3704"/>
                  <a:gd name="T18" fmla="*/ 1780 h 17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04" h="1780">
                    <a:moveTo>
                      <a:pt x="3704" y="234"/>
                    </a:moveTo>
                    <a:lnTo>
                      <a:pt x="3704" y="1780"/>
                    </a:lnTo>
                    <a:lnTo>
                      <a:pt x="0" y="1780"/>
                    </a:lnTo>
                    <a:lnTo>
                      <a:pt x="0" y="1"/>
                    </a:lnTo>
                    <a:lnTo>
                      <a:pt x="393" y="0"/>
                    </a:ln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252941" name="Text Box 19">
            <a:extLst>
              <a:ext uri="{FF2B5EF4-FFF2-40B4-BE49-F238E27FC236}">
                <a16:creationId xmlns:a16="http://schemas.microsoft.com/office/drawing/2014/main" id="{8F94E2E7-C42C-7448-AB80-AE6C1CEDE3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7763" y="5110163"/>
            <a:ext cx="301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CC9900"/>
                </a:solidFill>
                <a:latin typeface="Calibri" panose="020F0502020204030204" pitchFamily="34" charset="0"/>
              </a:rPr>
              <a:t>0</a:t>
            </a:r>
          </a:p>
        </p:txBody>
      </p:sp>
      <p:sp>
        <p:nvSpPr>
          <p:cNvPr id="252942" name="Text Box 20">
            <a:extLst>
              <a:ext uri="{FF2B5EF4-FFF2-40B4-BE49-F238E27FC236}">
                <a16:creationId xmlns:a16="http://schemas.microsoft.com/office/drawing/2014/main" id="{57E10680-ABC9-964F-8669-3D0D5359ED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24663" y="3205163"/>
            <a:ext cx="5175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CC9900"/>
                </a:solidFill>
                <a:latin typeface="Calibri" panose="020F0502020204030204" pitchFamily="34" charset="0"/>
              </a:rPr>
              <a:t>sub</a:t>
            </a:r>
          </a:p>
        </p:txBody>
      </p:sp>
      <p:sp>
        <p:nvSpPr>
          <p:cNvPr id="23" name="Text Box 21">
            <a:extLst>
              <a:ext uri="{FF2B5EF4-FFF2-40B4-BE49-F238E27FC236}">
                <a16:creationId xmlns:a16="http://schemas.microsoft.com/office/drawing/2014/main" id="{D23FF66C-011E-174E-B37B-357E8CD936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9750" y="6407150"/>
            <a:ext cx="59896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0000FF"/>
                </a:solidFill>
                <a:latin typeface="Calibri" panose="020F0502020204030204" pitchFamily="34" charset="0"/>
              </a:rPr>
              <a:t>How to uphold the delayed branch semantics?</a:t>
            </a:r>
          </a:p>
        </p:txBody>
      </p:sp>
      <p:sp>
        <p:nvSpPr>
          <p:cNvPr id="252944" name="Text Box 22">
            <a:extLst>
              <a:ext uri="{FF2B5EF4-FFF2-40B4-BE49-F238E27FC236}">
                <a16:creationId xmlns:a16="http://schemas.microsoft.com/office/drawing/2014/main" id="{C995215C-EAFF-EE48-A819-0488B4FFB7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7563" y="4162425"/>
            <a:ext cx="292100" cy="138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900">
                <a:solidFill>
                  <a:srgbClr val="000000"/>
                </a:solidFill>
                <a:latin typeface="Calibri" panose="020F0502020204030204" pitchFamily="34" charset="0"/>
              </a:rPr>
              <a:t>bcond</a:t>
            </a:r>
          </a:p>
        </p:txBody>
      </p:sp>
      <p:sp>
        <p:nvSpPr>
          <p:cNvPr id="252945" name="Rectangle 23">
            <a:extLst>
              <a:ext uri="{FF2B5EF4-FFF2-40B4-BE49-F238E27FC236}">
                <a16:creationId xmlns:a16="http://schemas.microsoft.com/office/drawing/2014/main" id="{A20E5D82-B800-C741-866C-F193C3348C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150" y="6069013"/>
            <a:ext cx="41624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>
                <a:srgbClr val="3B812F"/>
              </a:buClr>
              <a:buSzPct val="70000"/>
              <a:buFont typeface="Wingdings" pitchFamily="2" charset="2"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**Based on original figure from [P&amp;H CO&amp;D, COPYRIGHT 2004 Elsevier. ALL RIGHTS RESERVED.]</a:t>
            </a:r>
          </a:p>
        </p:txBody>
      </p:sp>
      <p:sp>
        <p:nvSpPr>
          <p:cNvPr id="252946" name="AutoShape 24">
            <a:extLst>
              <a:ext uri="{FF2B5EF4-FFF2-40B4-BE49-F238E27FC236}">
                <a16:creationId xmlns:a16="http://schemas.microsoft.com/office/drawing/2014/main" id="{40C9422A-9787-8B47-B435-A84FF98DC2C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4953000" y="1828800"/>
            <a:ext cx="838200" cy="609600"/>
          </a:xfrm>
          <a:prstGeom prst="lightningBol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Calibri" panose="020F0502020204030204" pitchFamily="34" charset="0"/>
              </a:rPr>
              <a:t>watch out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3" name="Title 1">
            <a:extLst>
              <a:ext uri="{FF2B5EF4-FFF2-40B4-BE49-F238E27FC236}">
                <a16:creationId xmlns:a16="http://schemas.microsoft.com/office/drawing/2014/main" id="{C9882CD1-99A3-2140-9684-459A7E098E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Putting It All Together</a:t>
            </a:r>
          </a:p>
        </p:txBody>
      </p:sp>
      <p:sp>
        <p:nvSpPr>
          <p:cNvPr id="253954" name="Content Placeholder 2">
            <a:extLst>
              <a:ext uri="{FF2B5EF4-FFF2-40B4-BE49-F238E27FC236}">
                <a16:creationId xmlns:a16="http://schemas.microsoft.com/office/drawing/2014/main" id="{601D1C38-61DA-8F44-A145-C592828F613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53955" name="Slide Number Placeholder 3">
            <a:extLst>
              <a:ext uri="{FF2B5EF4-FFF2-40B4-BE49-F238E27FC236}">
                <a16:creationId xmlns:a16="http://schemas.microsoft.com/office/drawing/2014/main" id="{07BA0AB2-3296-8D43-BA32-C00A95C6A6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B2051AA8-7357-4241-BD1F-BDB82EB28EF7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86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253956" name="Picture 3" descr="F0529">
            <a:extLst>
              <a:ext uri="{FF2B5EF4-FFF2-40B4-BE49-F238E27FC236}">
                <a16:creationId xmlns:a16="http://schemas.microsoft.com/office/drawing/2014/main" id="{5FC3B17A-140C-4F48-A8B8-4158853E1D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1327150"/>
            <a:ext cx="8437562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3957" name="Text Box 4">
            <a:extLst>
              <a:ext uri="{FF2B5EF4-FFF2-40B4-BE49-F238E27FC236}">
                <a16:creationId xmlns:a16="http://schemas.microsoft.com/office/drawing/2014/main" id="{F2C6F6A8-12A5-304F-B43F-07B51CF131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69200" y="2474913"/>
            <a:ext cx="1212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2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=Br Taken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253958" name="Text Box 5">
            <a:extLst>
              <a:ext uri="{FF2B5EF4-FFF2-40B4-BE49-F238E27FC236}">
                <a16:creationId xmlns:a16="http://schemas.microsoft.com/office/drawing/2014/main" id="{DEA8EAB0-C289-0041-AC45-6F0256F22B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2500" y="1300163"/>
            <a:ext cx="9985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1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=Jump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253959" name="Text Box 6">
            <a:extLst>
              <a:ext uri="{FF2B5EF4-FFF2-40B4-BE49-F238E27FC236}">
                <a16:creationId xmlns:a16="http://schemas.microsoft.com/office/drawing/2014/main" id="{7DD4CDF7-9093-F542-A6A7-ACACE480AC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0463" y="5446713"/>
            <a:ext cx="1085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ALU operation</a:t>
            </a:r>
          </a:p>
        </p:txBody>
      </p:sp>
      <p:sp>
        <p:nvSpPr>
          <p:cNvPr id="253960" name="Text Box 7">
            <a:extLst>
              <a:ext uri="{FF2B5EF4-FFF2-40B4-BE49-F238E27FC236}">
                <a16:creationId xmlns:a16="http://schemas.microsoft.com/office/drawing/2014/main" id="{58ECAADF-6061-F640-A728-66500E630C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8738" y="4327525"/>
            <a:ext cx="258762" cy="1238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bcond</a:t>
            </a:r>
          </a:p>
        </p:txBody>
      </p:sp>
      <p:sp>
        <p:nvSpPr>
          <p:cNvPr id="253961" name="Rectangle 8">
            <a:extLst>
              <a:ext uri="{FF2B5EF4-FFF2-40B4-BE49-F238E27FC236}">
                <a16:creationId xmlns:a16="http://schemas.microsoft.com/office/drawing/2014/main" id="{98FDAF91-D3E1-4641-BCF3-755872AC48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521450"/>
            <a:ext cx="31242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>
                <a:srgbClr val="3B812F"/>
              </a:buClr>
              <a:buSzPct val="70000"/>
              <a:buFont typeface="Wingdings" pitchFamily="2" charset="2"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**Based on original figure from [P&amp;H CO&amp;D, COPYRIGHT 2004 Elsevier. ALL RIGHTS RESERVED.]</a:t>
            </a:r>
          </a:p>
        </p:txBody>
      </p:sp>
      <p:sp>
        <p:nvSpPr>
          <p:cNvPr id="253962" name="Text Box 9">
            <a:extLst>
              <a:ext uri="{FF2B5EF4-FFF2-40B4-BE49-F238E27FC236}">
                <a16:creationId xmlns:a16="http://schemas.microsoft.com/office/drawing/2014/main" id="{A78854F7-FDA3-CD4C-82A0-F7C134536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5163" y="6526213"/>
            <a:ext cx="19145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FF"/>
                </a:solidFill>
                <a:latin typeface="Calibri" panose="020F0502020204030204" pitchFamily="34" charset="0"/>
              </a:rPr>
              <a:t>JAL, JR, JALR omitted</a:t>
            </a:r>
          </a:p>
        </p:txBody>
      </p:sp>
    </p:spTree>
  </p:cSld>
  <p:clrMapOvr>
    <a:masterClrMapping/>
  </p:clrMapOvr>
  <p:transition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7" name="Title 4">
            <a:extLst>
              <a:ext uri="{FF2B5EF4-FFF2-40B4-BE49-F238E27FC236}">
                <a16:creationId xmlns:a16="http://schemas.microsoft.com/office/drawing/2014/main" id="{55D26430-DEEF-ED4C-A8FA-FE64948AF5FE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80772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Single-Cycle Control Logic</a:t>
            </a:r>
            <a:endParaRPr lang="en-US" altLang="en-US" i="1">
              <a:ea typeface="ＭＳ Ｐゴシック" panose="020B0600070205080204" pitchFamily="34" charset="-128"/>
            </a:endParaRPr>
          </a:p>
        </p:txBody>
      </p:sp>
      <p:sp>
        <p:nvSpPr>
          <p:cNvPr id="254978" name="Subtitle 5">
            <a:extLst>
              <a:ext uri="{FF2B5EF4-FFF2-40B4-BE49-F238E27FC236}">
                <a16:creationId xmlns:a16="http://schemas.microsoft.com/office/drawing/2014/main" id="{528EEF3F-D459-4141-9B3C-A5674CBBE81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1" name="Title 1">
            <a:extLst>
              <a:ext uri="{FF2B5EF4-FFF2-40B4-BE49-F238E27FC236}">
                <a16:creationId xmlns:a16="http://schemas.microsoft.com/office/drawing/2014/main" id="{6AAB0817-9DA8-DC4D-A063-9BF45DA9C36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9050"/>
            <a:ext cx="8610600" cy="8509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Single-Cycle Hardwired Control</a:t>
            </a:r>
          </a:p>
        </p:txBody>
      </p:sp>
      <p:sp>
        <p:nvSpPr>
          <p:cNvPr id="230402" name="Content Placeholder 2">
            <a:extLst>
              <a:ext uri="{FF2B5EF4-FFF2-40B4-BE49-F238E27FC236}">
                <a16:creationId xmlns:a16="http://schemas.microsoft.com/office/drawing/2014/main" id="{3F443C66-B70C-E245-AC57-50DFE2B6E18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869950"/>
            <a:ext cx="8610600" cy="560705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As combinational function of </a:t>
            </a:r>
            <a:r>
              <a:rPr lang="en-US" altLang="en-US" dirty="0">
                <a:solidFill>
                  <a:srgbClr val="FF0000"/>
                </a:solidFill>
                <a:ea typeface="ＭＳ Ｐゴシック" charset="-128"/>
              </a:rPr>
              <a:t>Inst=MEM[PC]</a:t>
            </a: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Consider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sz="2400" dirty="0">
                <a:ea typeface="ＭＳ Ｐゴシック" charset="-128"/>
              </a:rPr>
              <a:t>All R-type and I-type </a:t>
            </a:r>
            <a:r>
              <a:rPr lang="en-US" altLang="en-US" sz="2400" dirty="0">
                <a:solidFill>
                  <a:srgbClr val="00B050"/>
                </a:solidFill>
                <a:ea typeface="ＭＳ Ｐゴシック" charset="-128"/>
              </a:rPr>
              <a:t>ALU</a:t>
            </a:r>
            <a:r>
              <a:rPr lang="en-US" altLang="en-US" sz="2400" dirty="0">
                <a:ea typeface="ＭＳ Ｐゴシック" charset="-128"/>
              </a:rPr>
              <a:t> instructions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sz="2400" dirty="0" err="1">
                <a:solidFill>
                  <a:srgbClr val="00B050"/>
                </a:solidFill>
                <a:ea typeface="ＭＳ Ｐゴシック" charset="-128"/>
              </a:rPr>
              <a:t>lw</a:t>
            </a:r>
            <a:r>
              <a:rPr lang="en-US" altLang="en-US" sz="2400" dirty="0">
                <a:solidFill>
                  <a:srgbClr val="00B050"/>
                </a:solidFill>
                <a:ea typeface="ＭＳ Ｐゴシック" charset="-128"/>
              </a:rPr>
              <a:t> </a:t>
            </a:r>
            <a:r>
              <a:rPr lang="en-US" altLang="en-US" sz="2400" dirty="0">
                <a:ea typeface="ＭＳ Ｐゴシック" charset="-128"/>
              </a:rPr>
              <a:t>and </a:t>
            </a:r>
            <a:r>
              <a:rPr lang="en-US" altLang="en-US" sz="2400" dirty="0" err="1">
                <a:solidFill>
                  <a:srgbClr val="00B050"/>
                </a:solidFill>
                <a:ea typeface="ＭＳ Ｐゴシック" charset="-128"/>
              </a:rPr>
              <a:t>sw</a:t>
            </a:r>
            <a:endParaRPr lang="en-US" altLang="en-US" sz="2400" dirty="0">
              <a:solidFill>
                <a:srgbClr val="00B050"/>
              </a:solidFill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sz="2400" dirty="0" err="1">
                <a:solidFill>
                  <a:srgbClr val="00B050"/>
                </a:solidFill>
                <a:ea typeface="ＭＳ Ｐゴシック" charset="-128"/>
                <a:sym typeface="Symbol" charset="2"/>
              </a:rPr>
              <a:t>beq</a:t>
            </a:r>
            <a:r>
              <a:rPr lang="en-US" altLang="en-US" sz="2400" dirty="0">
                <a:ea typeface="ＭＳ Ｐゴシック" charset="-128"/>
                <a:sym typeface="Symbol" charset="2"/>
              </a:rPr>
              <a:t>, </a:t>
            </a:r>
            <a:r>
              <a:rPr lang="en-US" altLang="en-US" sz="2400" dirty="0" err="1">
                <a:solidFill>
                  <a:srgbClr val="00B050"/>
                </a:solidFill>
                <a:ea typeface="ＭＳ Ｐゴシック" charset="-128"/>
                <a:sym typeface="Symbol" charset="2"/>
              </a:rPr>
              <a:t>bne</a:t>
            </a:r>
            <a:r>
              <a:rPr lang="en-US" altLang="en-US" sz="2400" dirty="0">
                <a:ea typeface="ＭＳ Ｐゴシック" charset="-128"/>
                <a:sym typeface="Symbol" charset="2"/>
              </a:rPr>
              <a:t>, </a:t>
            </a:r>
            <a:r>
              <a:rPr lang="en-US" altLang="en-US" sz="2400" dirty="0" err="1">
                <a:solidFill>
                  <a:srgbClr val="00B050"/>
                </a:solidFill>
                <a:ea typeface="ＭＳ Ｐゴシック" charset="-128"/>
                <a:sym typeface="Symbol" charset="2"/>
              </a:rPr>
              <a:t>blez</a:t>
            </a:r>
            <a:r>
              <a:rPr lang="en-US" altLang="en-US" sz="2400" dirty="0">
                <a:ea typeface="ＭＳ Ｐゴシック" charset="-128"/>
                <a:sym typeface="Symbol" charset="2"/>
              </a:rPr>
              <a:t>, </a:t>
            </a:r>
            <a:r>
              <a:rPr lang="en-US" altLang="en-US" sz="2400" dirty="0" err="1">
                <a:solidFill>
                  <a:srgbClr val="00B050"/>
                </a:solidFill>
                <a:ea typeface="ＭＳ Ｐゴシック" charset="-128"/>
                <a:sym typeface="Symbol" charset="2"/>
              </a:rPr>
              <a:t>bgtz</a:t>
            </a:r>
            <a:endParaRPr lang="en-US" altLang="en-US" sz="2400" dirty="0">
              <a:solidFill>
                <a:srgbClr val="00B050"/>
              </a:solidFill>
              <a:ea typeface="ＭＳ Ｐゴシック" charset="-128"/>
              <a:sym typeface="Symbol" charset="2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sz="2400" dirty="0">
                <a:solidFill>
                  <a:srgbClr val="00B050"/>
                </a:solidFill>
                <a:ea typeface="ＭＳ Ｐゴシック" charset="-128"/>
                <a:sym typeface="Symbol" charset="2"/>
              </a:rPr>
              <a:t>j</a:t>
            </a:r>
            <a:r>
              <a:rPr lang="en-US" altLang="en-US" sz="2400" dirty="0">
                <a:ea typeface="ＭＳ Ｐゴシック" charset="-128"/>
                <a:sym typeface="Symbol" charset="2"/>
              </a:rPr>
              <a:t>, </a:t>
            </a:r>
            <a:r>
              <a:rPr lang="en-US" altLang="en-US" sz="2400" dirty="0" err="1">
                <a:solidFill>
                  <a:srgbClr val="00B050"/>
                </a:solidFill>
                <a:ea typeface="ＭＳ Ｐゴシック" charset="-128"/>
                <a:sym typeface="Symbol" charset="2"/>
              </a:rPr>
              <a:t>jr</a:t>
            </a:r>
            <a:r>
              <a:rPr lang="en-US" altLang="en-US" sz="2400" dirty="0">
                <a:ea typeface="ＭＳ Ｐゴシック" charset="-128"/>
                <a:sym typeface="Symbol" charset="2"/>
              </a:rPr>
              <a:t>, </a:t>
            </a:r>
            <a:r>
              <a:rPr lang="en-US" altLang="en-US" sz="2400" dirty="0" err="1">
                <a:solidFill>
                  <a:srgbClr val="00B050"/>
                </a:solidFill>
                <a:ea typeface="ＭＳ Ｐゴシック" charset="-128"/>
                <a:sym typeface="Symbol" charset="2"/>
              </a:rPr>
              <a:t>jal</a:t>
            </a:r>
            <a:r>
              <a:rPr lang="en-US" altLang="en-US" sz="2400" dirty="0">
                <a:ea typeface="ＭＳ Ｐゴシック" charset="-128"/>
                <a:sym typeface="Symbol" charset="2"/>
              </a:rPr>
              <a:t>, </a:t>
            </a:r>
            <a:r>
              <a:rPr lang="en-US" altLang="en-US" sz="2400" dirty="0" err="1">
                <a:solidFill>
                  <a:srgbClr val="00B050"/>
                </a:solidFill>
                <a:ea typeface="ＭＳ Ｐゴシック" charset="-128"/>
                <a:sym typeface="Symbol" charset="2"/>
              </a:rPr>
              <a:t>jalr</a:t>
            </a:r>
            <a:endParaRPr lang="en-US" altLang="en-US" sz="2400" dirty="0">
              <a:solidFill>
                <a:srgbClr val="00B050"/>
              </a:solidFill>
              <a:ea typeface="ＭＳ Ｐゴシック" charset="-128"/>
              <a:sym typeface="Symbol" charset="2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</p:txBody>
      </p:sp>
      <p:sp>
        <p:nvSpPr>
          <p:cNvPr id="256003" name="Slide Number Placeholder 3">
            <a:extLst>
              <a:ext uri="{FF2B5EF4-FFF2-40B4-BE49-F238E27FC236}">
                <a16:creationId xmlns:a16="http://schemas.microsoft.com/office/drawing/2014/main" id="{EF0A0015-DEA2-D94D-BA18-693B32088B1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069B9DA1-C8B7-8A4C-BABB-95399FBC07F7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88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256004" name="Group 68">
            <a:extLst>
              <a:ext uri="{FF2B5EF4-FFF2-40B4-BE49-F238E27FC236}">
                <a16:creationId xmlns:a16="http://schemas.microsoft.com/office/drawing/2014/main" id="{3359ABAE-6A01-5F47-A81A-8EB0835942C8}"/>
              </a:ext>
            </a:extLst>
          </p:cNvPr>
          <p:cNvGrpSpPr>
            <a:grpSpLocks/>
          </p:cNvGrpSpPr>
          <p:nvPr/>
        </p:nvGrpSpPr>
        <p:grpSpPr bwMode="auto">
          <a:xfrm>
            <a:off x="946150" y="1371600"/>
            <a:ext cx="7359650" cy="1017588"/>
            <a:chOff x="1066800" y="2133600"/>
            <a:chExt cx="7360309" cy="1017587"/>
          </a:xfrm>
        </p:grpSpPr>
        <p:grpSp>
          <p:nvGrpSpPr>
            <p:cNvPr id="256035" name="Group 69">
              <a:extLst>
                <a:ext uri="{FF2B5EF4-FFF2-40B4-BE49-F238E27FC236}">
                  <a16:creationId xmlns:a16="http://schemas.microsoft.com/office/drawing/2014/main" id="{07A5DFBE-6009-6E42-90E5-DC787D5A943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66800" y="2362200"/>
              <a:ext cx="5803900" cy="788987"/>
              <a:chOff x="838200" y="3657600"/>
              <a:chExt cx="5804400" cy="789404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1631E9E3-05D2-1A43-AD53-5940EFED6D38}"/>
                  </a:ext>
                </a:extLst>
              </p:cNvPr>
              <p:cNvSpPr/>
              <p:nvPr/>
            </p:nvSpPr>
            <p:spPr bwMode="auto">
              <a:xfrm>
                <a:off x="838200" y="3657600"/>
                <a:ext cx="1079690" cy="457441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>
                    <a:solidFill>
                      <a:srgbClr val="000000"/>
                    </a:solidFill>
                    <a:ea typeface="ＭＳ Ｐゴシック" charset="-128"/>
                  </a:rPr>
                  <a:t>0</a:t>
                </a:r>
              </a:p>
            </p:txBody>
          </p:sp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F33AC9F9-5ACC-D141-89AE-B43AE932D314}"/>
                  </a:ext>
                </a:extLst>
              </p:cNvPr>
              <p:cNvSpPr/>
              <p:nvPr/>
            </p:nvSpPr>
            <p:spPr bwMode="auto">
              <a:xfrm>
                <a:off x="1905188" y="3657600"/>
                <a:ext cx="914561" cy="457441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 err="1">
                    <a:solidFill>
                      <a:srgbClr val="000000"/>
                    </a:solidFill>
                    <a:ea typeface="ＭＳ Ｐゴシック" charset="-128"/>
                  </a:rPr>
                  <a:t>rs</a:t>
                </a:r>
                <a:endParaRPr lang="en-US" dirty="0">
                  <a:solidFill>
                    <a:srgbClr val="000000"/>
                  </a:solidFill>
                  <a:ea typeface="ＭＳ Ｐゴシック" charset="-128"/>
                </a:endParaRPr>
              </a:p>
            </p:txBody>
          </p:sp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FA05242E-85EE-4A4C-B3CD-5F793279F7E8}"/>
                  </a:ext>
                </a:extLst>
              </p:cNvPr>
              <p:cNvSpPr/>
              <p:nvPr/>
            </p:nvSpPr>
            <p:spPr bwMode="auto">
              <a:xfrm>
                <a:off x="2819748" y="3657600"/>
                <a:ext cx="914561" cy="457441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 err="1">
                    <a:solidFill>
                      <a:srgbClr val="000000"/>
                    </a:solidFill>
                    <a:ea typeface="ＭＳ Ｐゴシック" charset="-128"/>
                  </a:rPr>
                  <a:t>rt</a:t>
                </a:r>
                <a:endParaRPr lang="en-US" dirty="0">
                  <a:solidFill>
                    <a:srgbClr val="000000"/>
                  </a:solidFill>
                  <a:ea typeface="ＭＳ Ｐゴシック" charset="-128"/>
                </a:endParaRPr>
              </a:p>
            </p:txBody>
          </p:sp>
          <p:sp>
            <p:nvSpPr>
              <p:cNvPr id="87" name="Rectangle 86">
                <a:extLst>
                  <a:ext uri="{FF2B5EF4-FFF2-40B4-BE49-F238E27FC236}">
                    <a16:creationId xmlns:a16="http://schemas.microsoft.com/office/drawing/2014/main" id="{19802DDE-5DDD-2847-94BC-5F3174DB8D7A}"/>
                  </a:ext>
                </a:extLst>
              </p:cNvPr>
              <p:cNvSpPr/>
              <p:nvPr/>
            </p:nvSpPr>
            <p:spPr bwMode="auto">
              <a:xfrm>
                <a:off x="3734309" y="3657600"/>
                <a:ext cx="914561" cy="457441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 err="1">
                    <a:solidFill>
                      <a:srgbClr val="000000"/>
                    </a:solidFill>
                    <a:ea typeface="ＭＳ Ｐゴシック" charset="-128"/>
                  </a:rPr>
                  <a:t>rd</a:t>
                </a:r>
                <a:endParaRPr lang="en-US" dirty="0">
                  <a:solidFill>
                    <a:srgbClr val="000000"/>
                  </a:solidFill>
                  <a:ea typeface="ＭＳ Ｐゴシック" charset="-128"/>
                </a:endParaRPr>
              </a:p>
            </p:txBody>
          </p:sp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0197B4D6-E1CA-A84F-85ED-FD5B174C7180}"/>
                  </a:ext>
                </a:extLst>
              </p:cNvPr>
              <p:cNvSpPr/>
              <p:nvPr/>
            </p:nvSpPr>
            <p:spPr bwMode="auto">
              <a:xfrm>
                <a:off x="4648870" y="3657600"/>
                <a:ext cx="914561" cy="457441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 err="1">
                    <a:solidFill>
                      <a:srgbClr val="000000"/>
                    </a:solidFill>
                    <a:ea typeface="ＭＳ Ｐゴシック" charset="-128"/>
                  </a:rPr>
                  <a:t>shamt</a:t>
                </a:r>
                <a:endParaRPr lang="en-US" dirty="0">
                  <a:solidFill>
                    <a:srgbClr val="000000"/>
                  </a:solidFill>
                  <a:ea typeface="ＭＳ Ｐゴシック" charset="-128"/>
                </a:endParaRPr>
              </a:p>
            </p:txBody>
          </p:sp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173C9C16-7B8D-2B40-9EF1-DF6EA8881AD3}"/>
                  </a:ext>
                </a:extLst>
              </p:cNvPr>
              <p:cNvSpPr/>
              <p:nvPr/>
            </p:nvSpPr>
            <p:spPr bwMode="auto">
              <a:xfrm>
                <a:off x="5563430" y="3657600"/>
                <a:ext cx="1079690" cy="457441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 err="1">
                    <a:solidFill>
                      <a:srgbClr val="000000"/>
                    </a:solidFill>
                    <a:ea typeface="ＭＳ Ｐゴシック" charset="-128"/>
                  </a:rPr>
                  <a:t>funct</a:t>
                </a:r>
                <a:endParaRPr lang="en-US" dirty="0">
                  <a:solidFill>
                    <a:srgbClr val="000000"/>
                  </a:solidFill>
                  <a:ea typeface="ＭＳ Ｐゴシック" charset="-128"/>
                </a:endParaRPr>
              </a:p>
            </p:txBody>
          </p:sp>
          <p:sp>
            <p:nvSpPr>
              <p:cNvPr id="256055" name="TextBox 2">
                <a:extLst>
                  <a:ext uri="{FF2B5EF4-FFF2-40B4-BE49-F238E27FC236}">
                    <a16:creationId xmlns:a16="http://schemas.microsoft.com/office/drawing/2014/main" id="{34373AE3-2BB1-B942-9462-CA8A9E72F66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38200" y="4108450"/>
                <a:ext cx="10668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>
                    <a:solidFill>
                      <a:srgbClr val="000000"/>
                    </a:solidFill>
                  </a:rPr>
                  <a:t>6 bits</a:t>
                </a:r>
              </a:p>
            </p:txBody>
          </p:sp>
          <p:sp>
            <p:nvSpPr>
              <p:cNvPr id="256056" name="TextBox 35">
                <a:extLst>
                  <a:ext uri="{FF2B5EF4-FFF2-40B4-BE49-F238E27FC236}">
                    <a16:creationId xmlns:a16="http://schemas.microsoft.com/office/drawing/2014/main" id="{13C8E766-A63A-6545-ACA5-4FA277D4627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05000" y="4108450"/>
                <a:ext cx="9144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>
                    <a:solidFill>
                      <a:srgbClr val="000000"/>
                    </a:solidFill>
                  </a:rPr>
                  <a:t>5 bits</a:t>
                </a:r>
              </a:p>
            </p:txBody>
          </p:sp>
          <p:sp>
            <p:nvSpPr>
              <p:cNvPr id="256057" name="TextBox 36">
                <a:extLst>
                  <a:ext uri="{FF2B5EF4-FFF2-40B4-BE49-F238E27FC236}">
                    <a16:creationId xmlns:a16="http://schemas.microsoft.com/office/drawing/2014/main" id="{3AB970C8-64D6-E344-8443-A7653DFCB3F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819400" y="4108450"/>
                <a:ext cx="9144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>
                    <a:solidFill>
                      <a:srgbClr val="000000"/>
                    </a:solidFill>
                  </a:rPr>
                  <a:t>5 bits</a:t>
                </a:r>
              </a:p>
            </p:txBody>
          </p:sp>
          <p:sp>
            <p:nvSpPr>
              <p:cNvPr id="256058" name="TextBox 37">
                <a:extLst>
                  <a:ext uri="{FF2B5EF4-FFF2-40B4-BE49-F238E27FC236}">
                    <a16:creationId xmlns:a16="http://schemas.microsoft.com/office/drawing/2014/main" id="{1388EFE0-A6AB-224B-9D98-1CEF98E2F14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33800" y="4108450"/>
                <a:ext cx="9144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>
                    <a:solidFill>
                      <a:srgbClr val="000000"/>
                    </a:solidFill>
                  </a:rPr>
                  <a:t>5 bits</a:t>
                </a:r>
              </a:p>
            </p:txBody>
          </p:sp>
          <p:sp>
            <p:nvSpPr>
              <p:cNvPr id="256059" name="TextBox 39">
                <a:extLst>
                  <a:ext uri="{FF2B5EF4-FFF2-40B4-BE49-F238E27FC236}">
                    <a16:creationId xmlns:a16="http://schemas.microsoft.com/office/drawing/2014/main" id="{52DC8FA0-7760-054F-8A33-E9FEF096FF5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648200" y="4108450"/>
                <a:ext cx="9144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>
                    <a:solidFill>
                      <a:srgbClr val="000000"/>
                    </a:solidFill>
                  </a:rPr>
                  <a:t>5 bits</a:t>
                </a:r>
              </a:p>
            </p:txBody>
          </p:sp>
          <p:sp>
            <p:nvSpPr>
              <p:cNvPr id="256060" name="TextBox 40">
                <a:extLst>
                  <a:ext uri="{FF2B5EF4-FFF2-40B4-BE49-F238E27FC236}">
                    <a16:creationId xmlns:a16="http://schemas.microsoft.com/office/drawing/2014/main" id="{BE587D01-F755-784E-8D33-102C30F6BF0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562600" y="4108450"/>
                <a:ext cx="10800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>
                    <a:solidFill>
                      <a:srgbClr val="000000"/>
                    </a:solidFill>
                  </a:rPr>
                  <a:t>6 bits</a:t>
                </a:r>
              </a:p>
            </p:txBody>
          </p:sp>
        </p:grpSp>
        <p:sp>
          <p:nvSpPr>
            <p:cNvPr id="256036" name="TextBox 70">
              <a:extLst>
                <a:ext uri="{FF2B5EF4-FFF2-40B4-BE49-F238E27FC236}">
                  <a16:creationId xmlns:a16="http://schemas.microsoft.com/office/drawing/2014/main" id="{9BC54CDB-8E06-9749-90B0-5E51F9A99C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80907" y="2234625"/>
              <a:ext cx="134620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3200">
                  <a:solidFill>
                    <a:srgbClr val="006633"/>
                  </a:solidFill>
                  <a:latin typeface="Garamond" panose="02020404030301010803" pitchFamily="18" charset="0"/>
                </a:rPr>
                <a:t>R-Type</a:t>
              </a:r>
            </a:p>
          </p:txBody>
        </p:sp>
        <p:sp>
          <p:nvSpPr>
            <p:cNvPr id="256037" name="TextBox 64">
              <a:extLst>
                <a:ext uri="{FF2B5EF4-FFF2-40B4-BE49-F238E27FC236}">
                  <a16:creationId xmlns:a16="http://schemas.microsoft.com/office/drawing/2014/main" id="{D884E92D-8817-5149-BCCE-5CC2DE5827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0608" y="2133600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15</a:t>
              </a:r>
            </a:p>
          </p:txBody>
        </p:sp>
        <p:sp>
          <p:nvSpPr>
            <p:cNvPr id="256038" name="TextBox 64">
              <a:extLst>
                <a:ext uri="{FF2B5EF4-FFF2-40B4-BE49-F238E27FC236}">
                  <a16:creationId xmlns:a16="http://schemas.microsoft.com/office/drawing/2014/main" id="{90415232-CF0C-4542-97F8-223496E423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29333" y="2133600"/>
              <a:ext cx="354013" cy="230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0</a:t>
              </a:r>
            </a:p>
          </p:txBody>
        </p:sp>
        <p:sp>
          <p:nvSpPr>
            <p:cNvPr id="256039" name="TextBox 64">
              <a:extLst>
                <a:ext uri="{FF2B5EF4-FFF2-40B4-BE49-F238E27FC236}">
                  <a16:creationId xmlns:a16="http://schemas.microsoft.com/office/drawing/2014/main" id="{CF40917E-AE34-D944-A963-E566B5F9FE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24208" y="2133600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16</a:t>
              </a:r>
            </a:p>
          </p:txBody>
        </p:sp>
        <p:sp>
          <p:nvSpPr>
            <p:cNvPr id="256040" name="TextBox 64">
              <a:extLst>
                <a:ext uri="{FF2B5EF4-FFF2-40B4-BE49-F238E27FC236}">
                  <a16:creationId xmlns:a16="http://schemas.microsoft.com/office/drawing/2014/main" id="{A45B5E3F-0F3A-BB4E-BAFE-74A6C4051F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00333" y="2133600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20</a:t>
              </a:r>
            </a:p>
          </p:txBody>
        </p:sp>
        <p:sp>
          <p:nvSpPr>
            <p:cNvPr id="256041" name="TextBox 75">
              <a:extLst>
                <a:ext uri="{FF2B5EF4-FFF2-40B4-BE49-F238E27FC236}">
                  <a16:creationId xmlns:a16="http://schemas.microsoft.com/office/drawing/2014/main" id="{69267DBE-2347-084F-954E-4E75610878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08221" y="2133600"/>
              <a:ext cx="354012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21</a:t>
              </a:r>
            </a:p>
          </p:txBody>
        </p:sp>
        <p:sp>
          <p:nvSpPr>
            <p:cNvPr id="256042" name="TextBox 64">
              <a:extLst>
                <a:ext uri="{FF2B5EF4-FFF2-40B4-BE49-F238E27FC236}">
                  <a16:creationId xmlns:a16="http://schemas.microsoft.com/office/drawing/2014/main" id="{E30BBC54-034D-1147-A5CE-E0DB17D1ED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2283" y="2133600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25</a:t>
              </a:r>
            </a:p>
          </p:txBody>
        </p:sp>
        <p:sp>
          <p:nvSpPr>
            <p:cNvPr id="256043" name="TextBox 64">
              <a:extLst>
                <a:ext uri="{FF2B5EF4-FFF2-40B4-BE49-F238E27FC236}">
                  <a16:creationId xmlns:a16="http://schemas.microsoft.com/office/drawing/2014/main" id="{24C3504E-372E-F245-AFC4-3499EF3233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76358" y="2133600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26</a:t>
              </a:r>
            </a:p>
          </p:txBody>
        </p:sp>
        <p:sp>
          <p:nvSpPr>
            <p:cNvPr id="256044" name="TextBox 64">
              <a:extLst>
                <a:ext uri="{FF2B5EF4-FFF2-40B4-BE49-F238E27FC236}">
                  <a16:creationId xmlns:a16="http://schemas.microsoft.com/office/drawing/2014/main" id="{A5A4450D-FCD6-B54F-A8B7-AE777CDC6A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52471" y="2133600"/>
              <a:ext cx="354012" cy="230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31</a:t>
              </a:r>
            </a:p>
          </p:txBody>
        </p:sp>
        <p:sp>
          <p:nvSpPr>
            <p:cNvPr id="256045" name="TextBox 64">
              <a:extLst>
                <a:ext uri="{FF2B5EF4-FFF2-40B4-BE49-F238E27FC236}">
                  <a16:creationId xmlns:a16="http://schemas.microsoft.com/office/drawing/2014/main" id="{F6751E56-9E34-324A-B5D1-4DE5074502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10087" y="2133600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11</a:t>
              </a:r>
            </a:p>
          </p:txBody>
        </p:sp>
        <p:sp>
          <p:nvSpPr>
            <p:cNvPr id="256046" name="TextBox 64">
              <a:extLst>
                <a:ext uri="{FF2B5EF4-FFF2-40B4-BE49-F238E27FC236}">
                  <a16:creationId xmlns:a16="http://schemas.microsoft.com/office/drawing/2014/main" id="{D4D85D84-275D-0546-9AB8-B139031CE1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20265" y="2133600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10</a:t>
              </a:r>
            </a:p>
          </p:txBody>
        </p:sp>
        <p:sp>
          <p:nvSpPr>
            <p:cNvPr id="256047" name="TextBox 64">
              <a:extLst>
                <a:ext uri="{FF2B5EF4-FFF2-40B4-BE49-F238E27FC236}">
                  <a16:creationId xmlns:a16="http://schemas.microsoft.com/office/drawing/2014/main" id="{73945ED3-E632-4A4F-9764-9EBF44A968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99744" y="2133600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6</a:t>
              </a:r>
            </a:p>
          </p:txBody>
        </p:sp>
        <p:sp>
          <p:nvSpPr>
            <p:cNvPr id="256048" name="TextBox 64">
              <a:extLst>
                <a:ext uri="{FF2B5EF4-FFF2-40B4-BE49-F238E27FC236}">
                  <a16:creationId xmlns:a16="http://schemas.microsoft.com/office/drawing/2014/main" id="{277FEC80-5038-6D46-9DA5-AF6DB62CBF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22073" y="2133600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5</a:t>
              </a:r>
            </a:p>
          </p:txBody>
        </p:sp>
      </p:grpSp>
      <p:grpSp>
        <p:nvGrpSpPr>
          <p:cNvPr id="256005" name="Group 95">
            <a:extLst>
              <a:ext uri="{FF2B5EF4-FFF2-40B4-BE49-F238E27FC236}">
                <a16:creationId xmlns:a16="http://schemas.microsoft.com/office/drawing/2014/main" id="{DC951AE5-B581-494D-BC74-6124FA494D08}"/>
              </a:ext>
            </a:extLst>
          </p:cNvPr>
          <p:cNvGrpSpPr>
            <a:grpSpLocks/>
          </p:cNvGrpSpPr>
          <p:nvPr/>
        </p:nvGrpSpPr>
        <p:grpSpPr bwMode="auto">
          <a:xfrm>
            <a:off x="941388" y="2457450"/>
            <a:ext cx="7261225" cy="1025525"/>
            <a:chOff x="1066800" y="3810000"/>
            <a:chExt cx="7261225" cy="1024175"/>
          </a:xfrm>
        </p:grpSpPr>
        <p:grpSp>
          <p:nvGrpSpPr>
            <p:cNvPr id="256017" name="Group 96">
              <a:extLst>
                <a:ext uri="{FF2B5EF4-FFF2-40B4-BE49-F238E27FC236}">
                  <a16:creationId xmlns:a16="http://schemas.microsoft.com/office/drawing/2014/main" id="{505DC4B8-A09A-5648-9D55-8B12A86FE36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66800" y="4038600"/>
              <a:ext cx="5803900" cy="457200"/>
              <a:chOff x="838200" y="3657834"/>
              <a:chExt cx="5804400" cy="456966"/>
            </a:xfrm>
          </p:grpSpPr>
          <p:sp>
            <p:nvSpPr>
              <p:cNvPr id="111" name="Rectangle 110">
                <a:extLst>
                  <a:ext uri="{FF2B5EF4-FFF2-40B4-BE49-F238E27FC236}">
                    <a16:creationId xmlns:a16="http://schemas.microsoft.com/office/drawing/2014/main" id="{3D60B1EC-A29D-CB44-A210-08064FD2DD62}"/>
                  </a:ext>
                </a:extLst>
              </p:cNvPr>
              <p:cNvSpPr/>
              <p:nvPr/>
            </p:nvSpPr>
            <p:spPr bwMode="auto">
              <a:xfrm>
                <a:off x="838200" y="3657534"/>
                <a:ext cx="1079593" cy="457949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>
                    <a:solidFill>
                      <a:srgbClr val="000000"/>
                    </a:solidFill>
                    <a:ea typeface="ＭＳ Ｐゴシック" charset="-128"/>
                  </a:rPr>
                  <a:t>opcode</a:t>
                </a:r>
              </a:p>
            </p:txBody>
          </p:sp>
          <p:sp>
            <p:nvSpPr>
              <p:cNvPr id="112" name="Rectangle 111">
                <a:extLst>
                  <a:ext uri="{FF2B5EF4-FFF2-40B4-BE49-F238E27FC236}">
                    <a16:creationId xmlns:a16="http://schemas.microsoft.com/office/drawing/2014/main" id="{74FCAA33-EB8C-614B-8789-1A26BC93F35E}"/>
                  </a:ext>
                </a:extLst>
              </p:cNvPr>
              <p:cNvSpPr/>
              <p:nvPr/>
            </p:nvSpPr>
            <p:spPr bwMode="auto">
              <a:xfrm>
                <a:off x="1905092" y="3657534"/>
                <a:ext cx="914479" cy="457949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 err="1">
                    <a:solidFill>
                      <a:srgbClr val="000000"/>
                    </a:solidFill>
                    <a:ea typeface="ＭＳ Ｐゴシック" charset="-128"/>
                  </a:rPr>
                  <a:t>rs</a:t>
                </a:r>
                <a:endParaRPr lang="en-US" dirty="0">
                  <a:solidFill>
                    <a:srgbClr val="000000"/>
                  </a:solidFill>
                  <a:ea typeface="ＭＳ Ｐゴシック" charset="-128"/>
                </a:endParaRPr>
              </a:p>
            </p:txBody>
          </p:sp>
          <p:sp>
            <p:nvSpPr>
              <p:cNvPr id="113" name="Rectangle 112">
                <a:extLst>
                  <a:ext uri="{FF2B5EF4-FFF2-40B4-BE49-F238E27FC236}">
                    <a16:creationId xmlns:a16="http://schemas.microsoft.com/office/drawing/2014/main" id="{51530E8F-4826-1C4D-8E25-08937789785F}"/>
                  </a:ext>
                </a:extLst>
              </p:cNvPr>
              <p:cNvSpPr/>
              <p:nvPr/>
            </p:nvSpPr>
            <p:spPr bwMode="auto">
              <a:xfrm>
                <a:off x="2819571" y="3657534"/>
                <a:ext cx="914479" cy="457949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 err="1">
                    <a:solidFill>
                      <a:srgbClr val="000000"/>
                    </a:solidFill>
                    <a:ea typeface="ＭＳ Ｐゴシック" charset="-128"/>
                  </a:rPr>
                  <a:t>rt</a:t>
                </a:r>
                <a:endParaRPr lang="en-US" dirty="0">
                  <a:solidFill>
                    <a:srgbClr val="000000"/>
                  </a:solidFill>
                  <a:ea typeface="ＭＳ Ｐゴシック" charset="-128"/>
                </a:endParaRPr>
              </a:p>
            </p:txBody>
          </p:sp>
          <p:sp>
            <p:nvSpPr>
              <p:cNvPr id="114" name="Rectangle 113">
                <a:extLst>
                  <a:ext uri="{FF2B5EF4-FFF2-40B4-BE49-F238E27FC236}">
                    <a16:creationId xmlns:a16="http://schemas.microsoft.com/office/drawing/2014/main" id="{B522F612-B49B-A248-AD23-4BE3BA1C650D}"/>
                  </a:ext>
                </a:extLst>
              </p:cNvPr>
              <p:cNvSpPr/>
              <p:nvPr/>
            </p:nvSpPr>
            <p:spPr bwMode="auto">
              <a:xfrm>
                <a:off x="3734049" y="3657534"/>
                <a:ext cx="2908551" cy="457949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>
                    <a:solidFill>
                      <a:srgbClr val="000000"/>
                    </a:solidFill>
                    <a:ea typeface="ＭＳ Ｐゴシック" charset="-128"/>
                  </a:rPr>
                  <a:t>immediate</a:t>
                </a:r>
              </a:p>
            </p:txBody>
          </p:sp>
        </p:grpSp>
        <p:sp>
          <p:nvSpPr>
            <p:cNvPr id="256018" name="TextBox 97">
              <a:extLst>
                <a:ext uri="{FF2B5EF4-FFF2-40B4-BE49-F238E27FC236}">
                  <a16:creationId xmlns:a16="http://schemas.microsoft.com/office/drawing/2014/main" id="{FEE09DD4-B4CE-DA45-85A7-A739078011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92950" y="3911600"/>
              <a:ext cx="1235075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3200">
                  <a:solidFill>
                    <a:srgbClr val="006633"/>
                  </a:solidFill>
                  <a:latin typeface="Garamond" panose="02020404030301010803" pitchFamily="18" charset="0"/>
                </a:rPr>
                <a:t>I-Type</a:t>
              </a:r>
            </a:p>
          </p:txBody>
        </p:sp>
        <p:sp>
          <p:nvSpPr>
            <p:cNvPr id="256019" name="TextBox 64">
              <a:extLst>
                <a:ext uri="{FF2B5EF4-FFF2-40B4-BE49-F238E27FC236}">
                  <a16:creationId xmlns:a16="http://schemas.microsoft.com/office/drawing/2014/main" id="{5B30A3DC-F7A8-A345-972E-2EF79F1E27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84625" y="3810000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15</a:t>
              </a:r>
            </a:p>
          </p:txBody>
        </p:sp>
        <p:sp>
          <p:nvSpPr>
            <p:cNvPr id="256020" name="TextBox 64">
              <a:extLst>
                <a:ext uri="{FF2B5EF4-FFF2-40B4-BE49-F238E27FC236}">
                  <a16:creationId xmlns:a16="http://schemas.microsoft.com/office/drawing/2014/main" id="{BB43C94A-3B9B-354B-8A3E-CD153C23E2C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83350" y="3810000"/>
              <a:ext cx="354013" cy="230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0</a:t>
              </a:r>
            </a:p>
          </p:txBody>
        </p:sp>
        <p:sp>
          <p:nvSpPr>
            <p:cNvPr id="256021" name="TextBox 64">
              <a:extLst>
                <a:ext uri="{FF2B5EF4-FFF2-40B4-BE49-F238E27FC236}">
                  <a16:creationId xmlns:a16="http://schemas.microsoft.com/office/drawing/2014/main" id="{F5B4694E-D41A-EA4B-9BA1-C8F6A7A3823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78225" y="3810000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16</a:t>
              </a:r>
            </a:p>
          </p:txBody>
        </p:sp>
        <p:sp>
          <p:nvSpPr>
            <p:cNvPr id="256022" name="TextBox 64">
              <a:extLst>
                <a:ext uri="{FF2B5EF4-FFF2-40B4-BE49-F238E27FC236}">
                  <a16:creationId xmlns:a16="http://schemas.microsoft.com/office/drawing/2014/main" id="{6620A806-11CE-EC4B-9657-932048342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54350" y="3810000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20</a:t>
              </a:r>
            </a:p>
          </p:txBody>
        </p:sp>
        <p:sp>
          <p:nvSpPr>
            <p:cNvPr id="256023" name="TextBox 102">
              <a:extLst>
                <a:ext uri="{FF2B5EF4-FFF2-40B4-BE49-F238E27FC236}">
                  <a16:creationId xmlns:a16="http://schemas.microsoft.com/office/drawing/2014/main" id="{AD79CF93-F49D-314A-8302-6DD0E76027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62238" y="3810000"/>
              <a:ext cx="354012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21</a:t>
              </a:r>
            </a:p>
          </p:txBody>
        </p:sp>
        <p:sp>
          <p:nvSpPr>
            <p:cNvPr id="256024" name="TextBox 64">
              <a:extLst>
                <a:ext uri="{FF2B5EF4-FFF2-40B4-BE49-F238E27FC236}">
                  <a16:creationId xmlns:a16="http://schemas.microsoft.com/office/drawing/2014/main" id="{DB2D11E6-0E02-7946-B8B0-78570280B3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46300" y="3810000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25</a:t>
              </a:r>
            </a:p>
          </p:txBody>
        </p:sp>
        <p:sp>
          <p:nvSpPr>
            <p:cNvPr id="256025" name="TextBox 64">
              <a:extLst>
                <a:ext uri="{FF2B5EF4-FFF2-40B4-BE49-F238E27FC236}">
                  <a16:creationId xmlns:a16="http://schemas.microsoft.com/office/drawing/2014/main" id="{5DA08981-3B50-B641-9271-7F077DC069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30375" y="3810000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26</a:t>
              </a:r>
            </a:p>
          </p:txBody>
        </p:sp>
        <p:sp>
          <p:nvSpPr>
            <p:cNvPr id="256026" name="TextBox 64">
              <a:extLst>
                <a:ext uri="{FF2B5EF4-FFF2-40B4-BE49-F238E27FC236}">
                  <a16:creationId xmlns:a16="http://schemas.microsoft.com/office/drawing/2014/main" id="{451D6009-30DD-4946-9140-2BF8784375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06488" y="3810000"/>
              <a:ext cx="354012" cy="230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31</a:t>
              </a:r>
            </a:p>
          </p:txBody>
        </p:sp>
        <p:sp>
          <p:nvSpPr>
            <p:cNvPr id="256027" name="TextBox 2">
              <a:extLst>
                <a:ext uri="{FF2B5EF4-FFF2-40B4-BE49-F238E27FC236}">
                  <a16:creationId xmlns:a16="http://schemas.microsoft.com/office/drawing/2014/main" id="{DA6F3D92-51DB-EB4C-A794-044314DA05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6800" y="4495800"/>
              <a:ext cx="1066708" cy="338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>
                  <a:solidFill>
                    <a:srgbClr val="000000"/>
                  </a:solidFill>
                </a:rPr>
                <a:t>6 bits</a:t>
              </a:r>
            </a:p>
          </p:txBody>
        </p:sp>
        <p:sp>
          <p:nvSpPr>
            <p:cNvPr id="256028" name="TextBox 35">
              <a:extLst>
                <a:ext uri="{FF2B5EF4-FFF2-40B4-BE49-F238E27FC236}">
                  <a16:creationId xmlns:a16="http://schemas.microsoft.com/office/drawing/2014/main" id="{7E75AE45-D312-F84E-A8CF-3C8D14353F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33508" y="4495800"/>
              <a:ext cx="914321" cy="338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>
                  <a:solidFill>
                    <a:srgbClr val="000000"/>
                  </a:solidFill>
                </a:rPr>
                <a:t>5 bits</a:t>
              </a:r>
            </a:p>
          </p:txBody>
        </p:sp>
        <p:sp>
          <p:nvSpPr>
            <p:cNvPr id="256029" name="TextBox 36">
              <a:extLst>
                <a:ext uri="{FF2B5EF4-FFF2-40B4-BE49-F238E27FC236}">
                  <a16:creationId xmlns:a16="http://schemas.microsoft.com/office/drawing/2014/main" id="{FEC6A071-5ABB-854F-A08E-70922D4E93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47829" y="4495800"/>
              <a:ext cx="914321" cy="338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>
                  <a:solidFill>
                    <a:srgbClr val="000000"/>
                  </a:solidFill>
                </a:rPr>
                <a:t>5 bits</a:t>
              </a:r>
            </a:p>
          </p:txBody>
        </p:sp>
        <p:sp>
          <p:nvSpPr>
            <p:cNvPr id="256030" name="TextBox 37">
              <a:extLst>
                <a:ext uri="{FF2B5EF4-FFF2-40B4-BE49-F238E27FC236}">
                  <a16:creationId xmlns:a16="http://schemas.microsoft.com/office/drawing/2014/main" id="{383D6046-7E69-BB47-BC22-7B97B20912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62151" y="4495800"/>
              <a:ext cx="2921195" cy="338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>
                  <a:solidFill>
                    <a:srgbClr val="000000"/>
                  </a:solidFill>
                </a:rPr>
                <a:t>16 bits</a:t>
              </a:r>
            </a:p>
          </p:txBody>
        </p:sp>
      </p:grpSp>
      <p:grpSp>
        <p:nvGrpSpPr>
          <p:cNvPr id="256006" name="Group 114">
            <a:extLst>
              <a:ext uri="{FF2B5EF4-FFF2-40B4-BE49-F238E27FC236}">
                <a16:creationId xmlns:a16="http://schemas.microsoft.com/office/drawing/2014/main" id="{9D628F26-7F00-0D40-B5F8-725397469A94}"/>
              </a:ext>
            </a:extLst>
          </p:cNvPr>
          <p:cNvGrpSpPr>
            <a:grpSpLocks/>
          </p:cNvGrpSpPr>
          <p:nvPr/>
        </p:nvGrpSpPr>
        <p:grpSpPr bwMode="auto">
          <a:xfrm>
            <a:off x="946150" y="3551238"/>
            <a:ext cx="7251700" cy="1020762"/>
            <a:chOff x="1066800" y="5214144"/>
            <a:chExt cx="7251700" cy="1020762"/>
          </a:xfrm>
        </p:grpSpPr>
        <p:grpSp>
          <p:nvGrpSpPr>
            <p:cNvPr id="256007" name="Group 115">
              <a:extLst>
                <a:ext uri="{FF2B5EF4-FFF2-40B4-BE49-F238E27FC236}">
                  <a16:creationId xmlns:a16="http://schemas.microsoft.com/office/drawing/2014/main" id="{AF75B7DA-9BDF-8D4F-BB34-A8BFF7D866E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66800" y="5445919"/>
              <a:ext cx="5803900" cy="788987"/>
              <a:chOff x="838200" y="3657600"/>
              <a:chExt cx="5804400" cy="789404"/>
            </a:xfrm>
          </p:grpSpPr>
          <p:sp>
            <p:nvSpPr>
              <p:cNvPr id="122" name="Rectangle 121">
                <a:extLst>
                  <a:ext uri="{FF2B5EF4-FFF2-40B4-BE49-F238E27FC236}">
                    <a16:creationId xmlns:a16="http://schemas.microsoft.com/office/drawing/2014/main" id="{508F9CBB-46C0-E846-AAC7-2AF57767F70E}"/>
                  </a:ext>
                </a:extLst>
              </p:cNvPr>
              <p:cNvSpPr/>
              <p:nvPr/>
            </p:nvSpPr>
            <p:spPr bwMode="auto">
              <a:xfrm>
                <a:off x="838200" y="3657600"/>
                <a:ext cx="1079593" cy="457442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>
                    <a:solidFill>
                      <a:srgbClr val="000000"/>
                    </a:solidFill>
                    <a:ea typeface="ＭＳ Ｐゴシック" charset="-128"/>
                  </a:rPr>
                  <a:t>opcode</a:t>
                </a:r>
              </a:p>
            </p:txBody>
          </p:sp>
          <p:sp>
            <p:nvSpPr>
              <p:cNvPr id="123" name="Rectangle 122">
                <a:extLst>
                  <a:ext uri="{FF2B5EF4-FFF2-40B4-BE49-F238E27FC236}">
                    <a16:creationId xmlns:a16="http://schemas.microsoft.com/office/drawing/2014/main" id="{80BA0A89-72F2-2247-B7A9-597CDCF7E07E}"/>
                  </a:ext>
                </a:extLst>
              </p:cNvPr>
              <p:cNvSpPr/>
              <p:nvPr/>
            </p:nvSpPr>
            <p:spPr bwMode="auto">
              <a:xfrm>
                <a:off x="1917793" y="3657600"/>
                <a:ext cx="4724807" cy="457442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>
                    <a:solidFill>
                      <a:srgbClr val="000000"/>
                    </a:solidFill>
                    <a:ea typeface="ＭＳ Ｐゴシック" charset="-128"/>
                  </a:rPr>
                  <a:t>immediate</a:t>
                </a:r>
              </a:p>
            </p:txBody>
          </p:sp>
          <p:sp>
            <p:nvSpPr>
              <p:cNvPr id="256015" name="TextBox 2">
                <a:extLst>
                  <a:ext uri="{FF2B5EF4-FFF2-40B4-BE49-F238E27FC236}">
                    <a16:creationId xmlns:a16="http://schemas.microsoft.com/office/drawing/2014/main" id="{8145B2E2-9835-B744-9ED9-AD379BCC466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38200" y="4108450"/>
                <a:ext cx="10668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>
                    <a:solidFill>
                      <a:srgbClr val="000000"/>
                    </a:solidFill>
                  </a:rPr>
                  <a:t>6 bits</a:t>
                </a:r>
              </a:p>
            </p:txBody>
          </p:sp>
          <p:sp>
            <p:nvSpPr>
              <p:cNvPr id="256016" name="TextBox 37">
                <a:extLst>
                  <a:ext uri="{FF2B5EF4-FFF2-40B4-BE49-F238E27FC236}">
                    <a16:creationId xmlns:a16="http://schemas.microsoft.com/office/drawing/2014/main" id="{67726811-0B5C-5346-986E-737BB0579F9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11600" y="4108450"/>
                <a:ext cx="47310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>
                    <a:solidFill>
                      <a:srgbClr val="000000"/>
                    </a:solidFill>
                  </a:rPr>
                  <a:t>26 bits</a:t>
                </a:r>
              </a:p>
            </p:txBody>
          </p:sp>
        </p:grpSp>
        <p:sp>
          <p:nvSpPr>
            <p:cNvPr id="256008" name="TextBox 116">
              <a:extLst>
                <a:ext uri="{FF2B5EF4-FFF2-40B4-BE49-F238E27FC236}">
                  <a16:creationId xmlns:a16="http://schemas.microsoft.com/office/drawing/2014/main" id="{9AADCCE4-6AE1-5644-8F1C-7FB7B45060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92950" y="5369719"/>
              <a:ext cx="1225550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3200">
                  <a:solidFill>
                    <a:srgbClr val="006633"/>
                  </a:solidFill>
                  <a:latin typeface="Garamond" panose="02020404030301010803" pitchFamily="18" charset="0"/>
                </a:rPr>
                <a:t>J-Type</a:t>
              </a:r>
            </a:p>
          </p:txBody>
        </p:sp>
        <p:sp>
          <p:nvSpPr>
            <p:cNvPr id="256009" name="TextBox 64">
              <a:extLst>
                <a:ext uri="{FF2B5EF4-FFF2-40B4-BE49-F238E27FC236}">
                  <a16:creationId xmlns:a16="http://schemas.microsoft.com/office/drawing/2014/main" id="{4E1C9800-EB26-FF41-A98E-8E300CC73A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92711" y="5214144"/>
              <a:ext cx="354013" cy="230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0</a:t>
              </a:r>
            </a:p>
          </p:txBody>
        </p:sp>
        <p:sp>
          <p:nvSpPr>
            <p:cNvPr id="256010" name="TextBox 64">
              <a:extLst>
                <a:ext uri="{FF2B5EF4-FFF2-40B4-BE49-F238E27FC236}">
                  <a16:creationId xmlns:a16="http://schemas.microsoft.com/office/drawing/2014/main" id="{6825EED7-D9CE-AE40-A5D9-8BA4EC19DA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55661" y="5214144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25</a:t>
              </a:r>
            </a:p>
          </p:txBody>
        </p:sp>
        <p:sp>
          <p:nvSpPr>
            <p:cNvPr id="256011" name="TextBox 64">
              <a:extLst>
                <a:ext uri="{FF2B5EF4-FFF2-40B4-BE49-F238E27FC236}">
                  <a16:creationId xmlns:a16="http://schemas.microsoft.com/office/drawing/2014/main" id="{0C3F4B90-786D-0144-9070-084466F371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39736" y="5214144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26</a:t>
              </a:r>
            </a:p>
          </p:txBody>
        </p:sp>
        <p:sp>
          <p:nvSpPr>
            <p:cNvPr id="256012" name="TextBox 64">
              <a:extLst>
                <a:ext uri="{FF2B5EF4-FFF2-40B4-BE49-F238E27FC236}">
                  <a16:creationId xmlns:a16="http://schemas.microsoft.com/office/drawing/2014/main" id="{90EED95E-F4CA-4B46-B952-AD5987BEF4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15849" y="5214144"/>
              <a:ext cx="354012" cy="230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00000"/>
                  </a:solidFill>
                </a:rPr>
                <a:t>31</a:t>
              </a:r>
            </a:p>
          </p:txBody>
        </p:sp>
      </p:grpSp>
    </p:spTree>
  </p:cSld>
  <p:clrMapOvr>
    <a:masterClrMapping/>
  </p:clrMapOvr>
  <p:transition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5" name="Title 1">
            <a:extLst>
              <a:ext uri="{FF2B5EF4-FFF2-40B4-BE49-F238E27FC236}">
                <a16:creationId xmlns:a16="http://schemas.microsoft.com/office/drawing/2014/main" id="{E481C853-84E5-404A-92E0-A18F3A1464B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Single-Bit Control Signals (I)</a:t>
            </a:r>
          </a:p>
        </p:txBody>
      </p:sp>
      <p:sp>
        <p:nvSpPr>
          <p:cNvPr id="257026" name="Content Placeholder 2">
            <a:extLst>
              <a:ext uri="{FF2B5EF4-FFF2-40B4-BE49-F238E27FC236}">
                <a16:creationId xmlns:a16="http://schemas.microsoft.com/office/drawing/2014/main" id="{ECA38EED-52B8-6144-AF9F-5A2560BDE40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57027" name="Slide Number Placeholder 3">
            <a:extLst>
              <a:ext uri="{FF2B5EF4-FFF2-40B4-BE49-F238E27FC236}">
                <a16:creationId xmlns:a16="http://schemas.microsoft.com/office/drawing/2014/main" id="{95561D44-F86A-2A49-AB91-1F90D80873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2686F0AB-3F15-8441-BED3-760F6D6C7D2F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89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aphicFrame>
        <p:nvGraphicFramePr>
          <p:cNvPr id="7" name="Group 3">
            <a:extLst>
              <a:ext uri="{FF2B5EF4-FFF2-40B4-BE49-F238E27FC236}">
                <a16:creationId xmlns:a16="http://schemas.microsoft.com/office/drawing/2014/main" id="{21D43AFA-EA6B-9944-B716-DED2EFEA9912}"/>
              </a:ext>
            </a:extLst>
          </p:cNvPr>
          <p:cNvGraphicFramePr>
            <a:graphicFrameLocks noGrp="1"/>
          </p:cNvGraphicFramePr>
          <p:nvPr/>
        </p:nvGraphicFramePr>
        <p:xfrm>
          <a:off x="152400" y="1552575"/>
          <a:ext cx="8839200" cy="4711700"/>
        </p:xfrm>
        <a:graphic>
          <a:graphicData uri="http://schemas.openxmlformats.org/drawingml/2006/table">
            <a:tbl>
              <a:tblPr/>
              <a:tblGrid>
                <a:gridCol w="1457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860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860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09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8093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endParaRPr kumimoji="0" lang="en-US" altLang="en-US" sz="1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T="45705" marB="45705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When De-asserted</a:t>
                      </a:r>
                    </a:p>
                  </a:txBody>
                  <a:tcPr marT="45705" marB="457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When asserted</a:t>
                      </a:r>
                    </a:p>
                  </a:txBody>
                  <a:tcPr marT="45705" marB="457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Equation</a:t>
                      </a:r>
                    </a:p>
                  </a:txBody>
                  <a:tcPr marT="45705" marB="457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029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RegDest</a:t>
                      </a:r>
                    </a:p>
                  </a:txBody>
                  <a:tcPr marT="45705" marB="45705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GPR write select according to 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rt, 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i.e., inst[20:16]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GPR write select according to 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rd, 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i.e., inst[15:11]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opcode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==0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76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ALUSrc</a:t>
                      </a:r>
                    </a:p>
                  </a:txBody>
                  <a:tcPr marT="45705" marB="45705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2</a:t>
                      </a:r>
                      <a:r>
                        <a:rPr kumimoji="0" lang="en-US" altLang="en-US" sz="19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nd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 ALU input from 2</a:t>
                      </a:r>
                      <a:r>
                        <a:rPr kumimoji="0" lang="en-US" altLang="en-US" sz="19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nd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 GPR read port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2</a:t>
                      </a:r>
                      <a:r>
                        <a:rPr kumimoji="0" lang="en-US" altLang="en-US" sz="19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nd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 ALU input from sign-extended 16-bit immediate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(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opcode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!=0) </a:t>
                      </a:r>
                      <a:r>
                        <a:rPr kumimoji="0" lang="en-US" alt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&amp;&amp;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(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opcode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!=BEQ) </a:t>
                      </a:r>
                      <a:r>
                        <a:rPr kumimoji="0" lang="en-US" altLang="en-US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&amp;&amp;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(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opcode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!=BNE)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053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MemtoReg</a:t>
                      </a:r>
                    </a:p>
                  </a:txBody>
                  <a:tcPr marT="45705" marB="45705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Steer ALU result to GPR write port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steer memory load to GPR write port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opcode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==LW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237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RegWrite</a:t>
                      </a:r>
                    </a:p>
                  </a:txBody>
                  <a:tcPr marT="45705" marB="45705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GPR write disabled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GPR write enabled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(</a:t>
                      </a:r>
                      <a:r>
                        <a:rPr kumimoji="0" lang="en-US" alt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opcode</a:t>
                      </a:r>
                      <a:r>
                        <a:rPr kumimoji="0" lang="en-US" alt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!=SW) </a:t>
                      </a:r>
                      <a:r>
                        <a:rPr kumimoji="0" lang="en-US" alt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&amp;&amp;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(</a:t>
                      </a:r>
                      <a:r>
                        <a:rPr kumimoji="0" lang="en-US" alt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opcode</a:t>
                      </a:r>
                      <a:r>
                        <a:rPr kumimoji="0" lang="en-US" alt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!=</a:t>
                      </a:r>
                      <a:r>
                        <a:rPr kumimoji="0" lang="en-US" altLang="en-US" sz="19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Bxx</a:t>
                      </a:r>
                      <a:r>
                        <a:rPr kumimoji="0" lang="en-US" alt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) </a:t>
                      </a:r>
                      <a:r>
                        <a:rPr kumimoji="0" lang="en-US" alt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&amp;&amp;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(</a:t>
                      </a:r>
                      <a:r>
                        <a:rPr kumimoji="0" lang="en-US" alt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opcode</a:t>
                      </a:r>
                      <a:r>
                        <a:rPr kumimoji="0" lang="en-US" alt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!=J) </a:t>
                      </a:r>
                      <a:r>
                        <a:rPr kumimoji="0" lang="en-US" alt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&amp;&amp;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(</a:t>
                      </a:r>
                      <a:r>
                        <a:rPr kumimoji="0" lang="en-US" alt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opcode</a:t>
                      </a:r>
                      <a:r>
                        <a:rPr kumimoji="0" lang="en-US" alt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!=JR))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xt Box 35">
            <a:extLst>
              <a:ext uri="{FF2B5EF4-FFF2-40B4-BE49-F238E27FC236}">
                <a16:creationId xmlns:a16="http://schemas.microsoft.com/office/drawing/2014/main" id="{13AD3F85-E0AF-9D44-9FE6-146FB20E24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9488" y="6467475"/>
            <a:ext cx="68945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i="0" kern="0" dirty="0">
                <a:solidFill>
                  <a:srgbClr val="0000FF"/>
                </a:solidFill>
                <a:latin typeface="Calibri" charset="0"/>
              </a:rPr>
              <a:t>JAL and JALR require additional </a:t>
            </a:r>
            <a:r>
              <a:rPr lang="en-US" sz="2000" i="0" kern="0" dirty="0" err="1">
                <a:solidFill>
                  <a:srgbClr val="0000FF"/>
                </a:solidFill>
                <a:latin typeface="Calibri" charset="0"/>
              </a:rPr>
              <a:t>RegDest</a:t>
            </a:r>
            <a:r>
              <a:rPr lang="en-US" sz="2000" i="0" kern="0" dirty="0">
                <a:solidFill>
                  <a:srgbClr val="0000FF"/>
                </a:solidFill>
                <a:latin typeface="Calibri" charset="0"/>
              </a:rPr>
              <a:t> and </a:t>
            </a:r>
            <a:r>
              <a:rPr lang="en-US" sz="2000" i="0" kern="0" dirty="0" err="1">
                <a:solidFill>
                  <a:srgbClr val="0000FF"/>
                </a:solidFill>
                <a:latin typeface="Calibri" charset="0"/>
              </a:rPr>
              <a:t>MemtoReg</a:t>
            </a:r>
            <a:r>
              <a:rPr lang="en-US" sz="2000" i="0" kern="0" dirty="0">
                <a:solidFill>
                  <a:srgbClr val="0000FF"/>
                </a:solidFill>
                <a:latin typeface="Calibri" charset="0"/>
              </a:rPr>
              <a:t> options 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69" name="Title 4">
            <a:extLst>
              <a:ext uri="{FF2B5EF4-FFF2-40B4-BE49-F238E27FC236}">
                <a16:creationId xmlns:a16="http://schemas.microsoft.com/office/drawing/2014/main" id="{2F246C1A-1DE2-0D41-8FAA-152CFB1B193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57200" y="1447800"/>
            <a:ext cx="8305800" cy="1752600"/>
          </a:xfrm>
        </p:spPr>
        <p:txBody>
          <a:bodyPr/>
          <a:lstStyle/>
          <a:p>
            <a:pPr algn="ctr"/>
            <a:r>
              <a:rPr lang="en-US" altLang="en-US">
                <a:ea typeface="ＭＳ Ｐゴシック" panose="020B0600070205080204" pitchFamily="34" charset="-128"/>
              </a:rPr>
              <a:t>(A Bit More on)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ISA Design and Tradeoffs</a:t>
            </a:r>
          </a:p>
        </p:txBody>
      </p:sp>
      <p:sp>
        <p:nvSpPr>
          <p:cNvPr id="160770" name="Subtitle 5">
            <a:extLst>
              <a:ext uri="{FF2B5EF4-FFF2-40B4-BE49-F238E27FC236}">
                <a16:creationId xmlns:a16="http://schemas.microsoft.com/office/drawing/2014/main" id="{03ECFEA6-22B3-8445-9007-F79F93A3F40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49" name="Title 1">
            <a:extLst>
              <a:ext uri="{FF2B5EF4-FFF2-40B4-BE49-F238E27FC236}">
                <a16:creationId xmlns:a16="http://schemas.microsoft.com/office/drawing/2014/main" id="{D3759C9D-6E9A-A349-99C2-B988D0E8557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Single-Bit Control Signals (II)</a:t>
            </a:r>
          </a:p>
        </p:txBody>
      </p:sp>
      <p:sp>
        <p:nvSpPr>
          <p:cNvPr id="258050" name="Content Placeholder 2">
            <a:extLst>
              <a:ext uri="{FF2B5EF4-FFF2-40B4-BE49-F238E27FC236}">
                <a16:creationId xmlns:a16="http://schemas.microsoft.com/office/drawing/2014/main" id="{FFAD7F3B-16CA-A941-8E28-C2B7B49E92B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58051" name="Slide Number Placeholder 3">
            <a:extLst>
              <a:ext uri="{FF2B5EF4-FFF2-40B4-BE49-F238E27FC236}">
                <a16:creationId xmlns:a16="http://schemas.microsoft.com/office/drawing/2014/main" id="{4D85919D-65DF-D444-B2E9-6CEB5A88CFD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3FF23C81-3B7C-1648-9486-06544668844B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90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aphicFrame>
        <p:nvGraphicFramePr>
          <p:cNvPr id="7" name="Group 3">
            <a:extLst>
              <a:ext uri="{FF2B5EF4-FFF2-40B4-BE49-F238E27FC236}">
                <a16:creationId xmlns:a16="http://schemas.microsoft.com/office/drawing/2014/main" id="{5C6617AB-91AE-4C45-87F7-757FBDEE7FEB}"/>
              </a:ext>
            </a:extLst>
          </p:cNvPr>
          <p:cNvGraphicFramePr>
            <a:graphicFrameLocks noGrp="1"/>
          </p:cNvGraphicFramePr>
          <p:nvPr/>
        </p:nvGraphicFramePr>
        <p:xfrm>
          <a:off x="152400" y="1844675"/>
          <a:ext cx="8839200" cy="3959227"/>
        </p:xfrm>
        <a:graphic>
          <a:graphicData uri="http://schemas.openxmlformats.org/drawingml/2006/table">
            <a:tbl>
              <a:tblPr/>
              <a:tblGrid>
                <a:gridCol w="1457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860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860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09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810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endParaRPr kumimoji="0" lang="en-US" altLang="en-US" sz="1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T="45697" marB="4569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When De-asserted</a:t>
                      </a:r>
                    </a:p>
                  </a:txBody>
                  <a:tcPr marT="45697" marB="4569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When asserted</a:t>
                      </a:r>
                    </a:p>
                  </a:txBody>
                  <a:tcPr marT="45697" marB="4569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Equation</a:t>
                      </a:r>
                    </a:p>
                  </a:txBody>
                  <a:tcPr marT="45697" marB="4569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86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MemRead</a:t>
                      </a:r>
                    </a:p>
                  </a:txBody>
                  <a:tcPr marT="45697" marB="4569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Memory read disabled</a:t>
                      </a:r>
                    </a:p>
                  </a:txBody>
                  <a:tcPr marT="45697" marB="4569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Memory read port return load value</a:t>
                      </a:r>
                    </a:p>
                  </a:txBody>
                  <a:tcPr marT="45697" marB="4569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opcode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==LW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endParaRPr kumimoji="0" lang="en-US" altLang="en-US" sz="1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T="45697" marB="4569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86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MemWrite</a:t>
                      </a:r>
                    </a:p>
                  </a:txBody>
                  <a:tcPr marT="45697" marB="4569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Memory write disabled</a:t>
                      </a:r>
                    </a:p>
                  </a:txBody>
                  <a:tcPr marT="45697" marB="4569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Memory write enabled</a:t>
                      </a:r>
                    </a:p>
                  </a:txBody>
                  <a:tcPr marT="45697" marB="4569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opcode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==SW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endParaRPr kumimoji="0" lang="en-US" altLang="en-US" sz="1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T="45697" marB="4569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604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PCSrc</a:t>
                      </a:r>
                      <a:r>
                        <a:rPr kumimoji="0" lang="en-US" altLang="en-US" sz="19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marT="45697" marB="4569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According to 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PCSrc</a:t>
                      </a:r>
                      <a:r>
                        <a:rPr kumimoji="0" lang="en-US" altLang="en-US" sz="19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2</a:t>
                      </a:r>
                      <a:endParaRPr kumimoji="0" lang="en-US" altLang="en-US" sz="1900" b="0" i="0" u="none" strike="noStrike" cap="none" normalizeH="0" baseline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T="45697" marB="4569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next PC is based on 26-bit immediate jump target</a:t>
                      </a:r>
                    </a:p>
                  </a:txBody>
                  <a:tcPr marT="45697" marB="4569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(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opcode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==J) </a:t>
                      </a:r>
                      <a:r>
                        <a:rPr kumimoji="0" lang="en-US" alt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||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(</a:t>
                      </a:r>
                      <a:r>
                        <a:rPr kumimoji="0" lang="en-US" alt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opcode</a:t>
                      </a:r>
                      <a:r>
                        <a:rPr kumimoji="0" lang="en-US" alt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==JAL)</a:t>
                      </a:r>
                      <a:endParaRPr kumimoji="0" lang="en-US" altLang="en-US" sz="1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T="45697" marB="4569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604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PCSrc</a:t>
                      </a:r>
                      <a:r>
                        <a:rPr kumimoji="0" lang="en-US" altLang="en-US" sz="1900" b="0" i="0" u="none" strike="noStrike" cap="none" normalizeH="0" baseline="-2500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2</a:t>
                      </a:r>
                      <a:endParaRPr kumimoji="0" lang="en-US" altLang="en-US" sz="1900" b="0" i="0" u="none" strike="noStrike" cap="none" normalizeH="0" baseline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T="45697" marB="4569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next PC = PC + 4</a:t>
                      </a:r>
                    </a:p>
                  </a:txBody>
                  <a:tcPr marT="45697" marB="4569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next PC is based on 16-bit immediate branch target</a:t>
                      </a:r>
                    </a:p>
                  </a:txBody>
                  <a:tcPr marT="45697" marB="4569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(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opcode</a:t>
                      </a:r>
                      <a:r>
                        <a:rPr kumimoji="0" lang="en-US" alt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==Bxx) </a:t>
                      </a:r>
                      <a:r>
                        <a:rPr kumimoji="0" lang="en-US" alt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&amp;&amp;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charset="2"/>
                        <a:buNone/>
                        <a:tabLst/>
                      </a:pPr>
                      <a:r>
                        <a:rPr kumimoji="0" lang="ja-JP" alt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“</a:t>
                      </a:r>
                      <a:r>
                        <a:rPr kumimoji="0" lang="en-US" altLang="ja-JP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bcond is satisfied</a:t>
                      </a:r>
                      <a:r>
                        <a:rPr kumimoji="0" lang="ja-JP" alt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”</a:t>
                      </a:r>
                      <a:endParaRPr kumimoji="0" lang="en-US" altLang="en-US" sz="1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T="45697" marB="4569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xt Box 35">
            <a:extLst>
              <a:ext uri="{FF2B5EF4-FFF2-40B4-BE49-F238E27FC236}">
                <a16:creationId xmlns:a16="http://schemas.microsoft.com/office/drawing/2014/main" id="{AFC6C92C-5845-3C4E-AA48-E015951D24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2600" y="6467475"/>
            <a:ext cx="4851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i="0" kern="0" dirty="0">
                <a:solidFill>
                  <a:srgbClr val="0000FF"/>
                </a:solidFill>
                <a:latin typeface="Calibri" charset="0"/>
              </a:rPr>
              <a:t>JR and JALR require additional </a:t>
            </a:r>
            <a:r>
              <a:rPr lang="en-US" sz="2000" i="0" kern="0" dirty="0" err="1">
                <a:solidFill>
                  <a:srgbClr val="0000FF"/>
                </a:solidFill>
                <a:latin typeface="Calibri" charset="0"/>
              </a:rPr>
              <a:t>PCSrc</a:t>
            </a:r>
            <a:r>
              <a:rPr lang="en-US" sz="2000" i="0" kern="0" dirty="0">
                <a:solidFill>
                  <a:srgbClr val="0000FF"/>
                </a:solidFill>
                <a:latin typeface="Calibri" charset="0"/>
              </a:rPr>
              <a:t> options </a:t>
            </a:r>
          </a:p>
        </p:txBody>
      </p:sp>
    </p:spTree>
  </p:cSld>
  <p:clrMapOvr>
    <a:masterClrMapping/>
  </p:clrMapOvr>
  <p:transition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4">
            <a:extLst>
              <a:ext uri="{FF2B5EF4-FFF2-40B4-BE49-F238E27FC236}">
                <a16:creationId xmlns:a16="http://schemas.microsoft.com/office/drawing/2014/main" id="{48A963B1-7CED-5440-A0CA-52578B5A24A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04800" y="685800"/>
            <a:ext cx="8428037" cy="1720850"/>
          </a:xfrm>
        </p:spPr>
        <p:txBody>
          <a:bodyPr/>
          <a:lstStyle/>
          <a:p>
            <a:pPr algn="ctr" eaLnBrk="1" hangingPunct="1"/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sz="4500" b="1" dirty="0">
                <a:ea typeface="ＭＳ Ｐゴシック" panose="020B0600070205080204" pitchFamily="34" charset="-128"/>
              </a:rPr>
              <a:t>Digital Design &amp; Computer Arch.</a:t>
            </a:r>
            <a:br>
              <a:rPr lang="en-US" altLang="en-US" sz="4500" b="1" dirty="0">
                <a:ea typeface="ＭＳ Ｐゴシック" panose="020B0600070205080204" pitchFamily="34" charset="-128"/>
              </a:rPr>
            </a:br>
            <a:br>
              <a:rPr lang="en-US" altLang="en-US" sz="1000" b="1" dirty="0">
                <a:ea typeface="ＭＳ Ｐゴシック" panose="020B0600070205080204" pitchFamily="34" charset="-128"/>
              </a:rPr>
            </a:br>
            <a:r>
              <a:rPr lang="en-US" altLang="en-US" sz="45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Lecture 11: Microarchitecture I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E712055-A21C-2048-B880-6CEA6B625F5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2020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26 March 2020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03756571"/>
      </p:ext>
    </p:extLst>
  </p:cSld>
  <p:clrMapOvr>
    <a:masterClrMapping/>
  </p:clrMapOvr>
  <p:transition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3" name="Rectangle 4">
            <a:extLst>
              <a:ext uri="{FF2B5EF4-FFF2-40B4-BE49-F238E27FC236}">
                <a16:creationId xmlns:a16="http://schemas.microsoft.com/office/drawing/2014/main" id="{708C5C30-E1BB-A84A-804C-28851625DDE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57200" y="1143000"/>
            <a:ext cx="8229600" cy="2209800"/>
          </a:xfrm>
        </p:spPr>
        <p:txBody>
          <a:bodyPr anchor="ctr"/>
          <a:lstStyle/>
          <a:p>
            <a:pPr algn="ctr" eaLnBrk="1" hangingPunct="1"/>
            <a:r>
              <a:rPr lang="en-US" altLang="en-US" sz="3200">
                <a:ea typeface="ＭＳ Ｐゴシック" panose="020B0600070205080204" pitchFamily="34" charset="-128"/>
              </a:rPr>
              <a:t>We did not cover the following slides in lecture. These are for your preparation for the next lecture </a:t>
            </a:r>
          </a:p>
        </p:txBody>
      </p:sp>
    </p:spTree>
  </p:cSld>
  <p:clrMapOvr>
    <a:masterClrMapping/>
  </p:clrMapOvr>
  <p:transition spd="slow"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69" name="Title 1">
            <a:extLst>
              <a:ext uri="{FF2B5EF4-FFF2-40B4-BE49-F238E27FC236}">
                <a16:creationId xmlns:a16="http://schemas.microsoft.com/office/drawing/2014/main" id="{98B84ECC-7205-8C48-AE38-EC7B3A2356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ALU Control</a:t>
            </a:r>
          </a:p>
        </p:txBody>
      </p:sp>
      <p:sp>
        <p:nvSpPr>
          <p:cNvPr id="263170" name="Content Placeholder 2">
            <a:extLst>
              <a:ext uri="{FF2B5EF4-FFF2-40B4-BE49-F238E27FC236}">
                <a16:creationId xmlns:a16="http://schemas.microsoft.com/office/drawing/2014/main" id="{5CF4C858-1583-5E40-83C0-1557B056F21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case </a:t>
            </a:r>
            <a:r>
              <a:rPr lang="en-US" altLang="en-US">
                <a:solidFill>
                  <a:schemeClr val="accent2"/>
                </a:solidFill>
                <a:ea typeface="ＭＳ Ｐゴシック" panose="020B0600070205080204" pitchFamily="34" charset="-128"/>
              </a:rPr>
              <a:t>opcode</a:t>
            </a:r>
          </a:p>
          <a:p>
            <a:pPr lvl="1">
              <a:buFontTx/>
              <a:buNone/>
            </a:pPr>
            <a:r>
              <a:rPr lang="ja-JP" altLang="en-US">
                <a:ea typeface="ＭＳ Ｐゴシック" panose="020B0600070205080204" pitchFamily="34" charset="-128"/>
              </a:rPr>
              <a:t>‘</a:t>
            </a:r>
            <a:r>
              <a:rPr lang="en-US" altLang="ja-JP">
                <a:ea typeface="ＭＳ Ｐゴシック" panose="020B0600070205080204" pitchFamily="34" charset="-128"/>
              </a:rPr>
              <a:t>0</a:t>
            </a:r>
            <a:r>
              <a:rPr lang="ja-JP" altLang="en-US">
                <a:ea typeface="ＭＳ Ｐゴシック" panose="020B0600070205080204" pitchFamily="34" charset="-128"/>
              </a:rPr>
              <a:t>’</a:t>
            </a:r>
            <a:r>
              <a:rPr lang="en-US" altLang="ja-JP">
                <a:ea typeface="ＭＳ Ｐゴシック" panose="020B0600070205080204" pitchFamily="34" charset="-128"/>
              </a:rPr>
              <a:t> </a:t>
            </a:r>
            <a:r>
              <a:rPr lang="en-US" altLang="ja-JP">
                <a:ea typeface="ＭＳ Ｐゴシック" panose="020B0600070205080204" pitchFamily="34" charset="-128"/>
                <a:sym typeface="Symbol" pitchFamily="2" charset="2"/>
              </a:rPr>
              <a:t> select operation according to </a:t>
            </a:r>
            <a:r>
              <a:rPr lang="en-US" altLang="ja-JP">
                <a:solidFill>
                  <a:schemeClr val="accent2"/>
                </a:solidFill>
                <a:ea typeface="ＭＳ Ｐゴシック" panose="020B0600070205080204" pitchFamily="34" charset="-128"/>
                <a:sym typeface="Symbol" pitchFamily="2" charset="2"/>
              </a:rPr>
              <a:t>funct</a:t>
            </a:r>
          </a:p>
          <a:p>
            <a:pPr lvl="1">
              <a:buFontTx/>
              <a:buNone/>
            </a:pPr>
            <a:r>
              <a:rPr lang="ja-JP" altLang="en-US">
                <a:ea typeface="ＭＳ Ｐゴシック" panose="020B0600070205080204" pitchFamily="34" charset="-128"/>
                <a:sym typeface="Symbol" pitchFamily="2" charset="2"/>
              </a:rPr>
              <a:t>‘</a:t>
            </a:r>
            <a:r>
              <a:rPr lang="en-US" altLang="ja-JP">
                <a:ea typeface="ＭＳ Ｐゴシック" panose="020B0600070205080204" pitchFamily="34" charset="-128"/>
                <a:sym typeface="Symbol" pitchFamily="2" charset="2"/>
              </a:rPr>
              <a:t>ALUi</a:t>
            </a:r>
            <a:r>
              <a:rPr lang="ja-JP" altLang="en-US">
                <a:ea typeface="ＭＳ Ｐゴシック" panose="020B0600070205080204" pitchFamily="34" charset="-128"/>
                <a:sym typeface="Symbol" pitchFamily="2" charset="2"/>
              </a:rPr>
              <a:t>’</a:t>
            </a:r>
            <a:r>
              <a:rPr lang="en-US" altLang="ja-JP">
                <a:ea typeface="ＭＳ Ｐゴシック" panose="020B0600070205080204" pitchFamily="34" charset="-128"/>
                <a:sym typeface="Symbol" pitchFamily="2" charset="2"/>
              </a:rPr>
              <a:t>  selection operation according to </a:t>
            </a:r>
            <a:r>
              <a:rPr lang="en-US" altLang="ja-JP">
                <a:solidFill>
                  <a:schemeClr val="accent2"/>
                </a:solidFill>
                <a:ea typeface="ＭＳ Ｐゴシック" panose="020B0600070205080204" pitchFamily="34" charset="-128"/>
                <a:sym typeface="Symbol" pitchFamily="2" charset="2"/>
              </a:rPr>
              <a:t>opcode</a:t>
            </a:r>
            <a:r>
              <a:rPr lang="en-US" altLang="ja-JP">
                <a:ea typeface="ＭＳ Ｐゴシック" panose="020B0600070205080204" pitchFamily="34" charset="-128"/>
                <a:sym typeface="Symbol" pitchFamily="2" charset="2"/>
              </a:rPr>
              <a:t> </a:t>
            </a:r>
          </a:p>
          <a:p>
            <a:pPr lvl="1">
              <a:buFontTx/>
              <a:buNone/>
            </a:pPr>
            <a:r>
              <a:rPr lang="ja-JP" altLang="en-US">
                <a:ea typeface="ＭＳ Ｐゴシック" panose="020B0600070205080204" pitchFamily="34" charset="-128"/>
                <a:sym typeface="Symbol" pitchFamily="2" charset="2"/>
              </a:rPr>
              <a:t>‘</a:t>
            </a:r>
            <a:r>
              <a:rPr lang="en-US" altLang="ja-JP">
                <a:ea typeface="ＭＳ Ｐゴシック" panose="020B0600070205080204" pitchFamily="34" charset="-128"/>
                <a:sym typeface="Symbol" pitchFamily="2" charset="2"/>
              </a:rPr>
              <a:t>LW</a:t>
            </a:r>
            <a:r>
              <a:rPr lang="ja-JP" altLang="en-US">
                <a:ea typeface="ＭＳ Ｐゴシック" panose="020B0600070205080204" pitchFamily="34" charset="-128"/>
                <a:sym typeface="Symbol" pitchFamily="2" charset="2"/>
              </a:rPr>
              <a:t>’</a:t>
            </a:r>
            <a:r>
              <a:rPr lang="en-US" altLang="ja-JP">
                <a:ea typeface="ＭＳ Ｐゴシック" panose="020B0600070205080204" pitchFamily="34" charset="-128"/>
                <a:sym typeface="Symbol" pitchFamily="2" charset="2"/>
              </a:rPr>
              <a:t>  select addition</a:t>
            </a:r>
          </a:p>
          <a:p>
            <a:pPr lvl="1">
              <a:buFontTx/>
              <a:buNone/>
            </a:pPr>
            <a:r>
              <a:rPr lang="ja-JP" altLang="en-US">
                <a:ea typeface="ＭＳ Ｐゴシック" panose="020B0600070205080204" pitchFamily="34" charset="-128"/>
                <a:sym typeface="Symbol" pitchFamily="2" charset="2"/>
              </a:rPr>
              <a:t>‘</a:t>
            </a:r>
            <a:r>
              <a:rPr lang="en-US" altLang="ja-JP">
                <a:ea typeface="ＭＳ Ｐゴシック" panose="020B0600070205080204" pitchFamily="34" charset="-128"/>
                <a:sym typeface="Symbol" pitchFamily="2" charset="2"/>
              </a:rPr>
              <a:t>SW</a:t>
            </a:r>
            <a:r>
              <a:rPr lang="ja-JP" altLang="en-US">
                <a:ea typeface="ＭＳ Ｐゴシック" panose="020B0600070205080204" pitchFamily="34" charset="-128"/>
                <a:sym typeface="Symbol" pitchFamily="2" charset="2"/>
              </a:rPr>
              <a:t>’</a:t>
            </a:r>
            <a:r>
              <a:rPr lang="en-US" altLang="ja-JP">
                <a:ea typeface="ＭＳ Ｐゴシック" panose="020B0600070205080204" pitchFamily="34" charset="-128"/>
                <a:sym typeface="Symbol" pitchFamily="2" charset="2"/>
              </a:rPr>
              <a:t>  select addition</a:t>
            </a:r>
          </a:p>
          <a:p>
            <a:pPr lvl="1">
              <a:buFontTx/>
              <a:buNone/>
            </a:pPr>
            <a:r>
              <a:rPr lang="ja-JP" altLang="en-US">
                <a:ea typeface="ＭＳ Ｐゴシック" panose="020B0600070205080204" pitchFamily="34" charset="-128"/>
                <a:sym typeface="Symbol" pitchFamily="2" charset="2"/>
              </a:rPr>
              <a:t>‘</a:t>
            </a:r>
            <a:r>
              <a:rPr lang="en-US" altLang="ja-JP">
                <a:ea typeface="ＭＳ Ｐゴシック" panose="020B0600070205080204" pitchFamily="34" charset="-128"/>
                <a:sym typeface="Symbol" pitchFamily="2" charset="2"/>
              </a:rPr>
              <a:t>Bxx</a:t>
            </a:r>
            <a:r>
              <a:rPr lang="ja-JP" altLang="en-US">
                <a:ea typeface="ＭＳ Ｐゴシック" panose="020B0600070205080204" pitchFamily="34" charset="-128"/>
                <a:sym typeface="Symbol" pitchFamily="2" charset="2"/>
              </a:rPr>
              <a:t>’</a:t>
            </a:r>
            <a:r>
              <a:rPr lang="en-US" altLang="ja-JP">
                <a:ea typeface="ＭＳ Ｐゴシック" panose="020B0600070205080204" pitchFamily="34" charset="-128"/>
                <a:sym typeface="Symbol" pitchFamily="2" charset="2"/>
              </a:rPr>
              <a:t>  select bcond generation function</a:t>
            </a:r>
          </a:p>
          <a:p>
            <a:pPr lvl="1"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  <a:sym typeface="Symbol" pitchFamily="2" charset="2"/>
              </a:rPr>
              <a:t> __  don</a:t>
            </a:r>
            <a:r>
              <a:rPr lang="ja-JP" altLang="en-US">
                <a:ea typeface="ＭＳ Ｐゴシック" panose="020B0600070205080204" pitchFamily="34" charset="-128"/>
                <a:sym typeface="Symbol" pitchFamily="2" charset="2"/>
              </a:rPr>
              <a:t>’</a:t>
            </a:r>
            <a:r>
              <a:rPr lang="en-US" altLang="ja-JP">
                <a:ea typeface="ＭＳ Ｐゴシック" panose="020B0600070205080204" pitchFamily="34" charset="-128"/>
                <a:sym typeface="Symbol" pitchFamily="2" charset="2"/>
              </a:rPr>
              <a:t>t care</a:t>
            </a:r>
          </a:p>
          <a:p>
            <a:endParaRPr lang="en-US" altLang="en-US">
              <a:ea typeface="ＭＳ Ｐゴシック" panose="020B0600070205080204" pitchFamily="34" charset="-128"/>
              <a:sym typeface="Symbol" pitchFamily="2" charset="2"/>
            </a:endParaRPr>
          </a:p>
          <a:p>
            <a:r>
              <a:rPr lang="en-US" altLang="en-US">
                <a:ea typeface="ＭＳ Ｐゴシック" panose="020B0600070205080204" pitchFamily="34" charset="-128"/>
                <a:sym typeface="Symbol" pitchFamily="2" charset="2"/>
              </a:rPr>
              <a:t>Example ALU operations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Symbol" pitchFamily="2" charset="2"/>
              </a:rPr>
              <a:t>ADD, SUB, AND, OR, XOR, NOR, etc.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Symbol" pitchFamily="2" charset="2"/>
              </a:rPr>
              <a:t>bcond on equal, not equal, LE zero, GT zero, etc.</a:t>
            </a:r>
          </a:p>
          <a:p>
            <a:pPr lvl="1">
              <a:buFontTx/>
              <a:buNone/>
            </a:pPr>
            <a:endParaRPr lang="en-US" altLang="en-US" sz="2400">
              <a:ea typeface="ＭＳ Ｐゴシック" panose="020B0600070205080204" pitchFamily="34" charset="-128"/>
              <a:sym typeface="Symbol" pitchFamily="2" charset="2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63171" name="Slide Number Placeholder 3">
            <a:extLst>
              <a:ext uri="{FF2B5EF4-FFF2-40B4-BE49-F238E27FC236}">
                <a16:creationId xmlns:a16="http://schemas.microsoft.com/office/drawing/2014/main" id="{C12AB2EF-87F5-4845-9121-065951D8847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6E9CD931-A9A7-DB42-A49C-5EB782B8D5BB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93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3" name="Title 1">
            <a:extLst>
              <a:ext uri="{FF2B5EF4-FFF2-40B4-BE49-F238E27FC236}">
                <a16:creationId xmlns:a16="http://schemas.microsoft.com/office/drawing/2014/main" id="{11528B2C-6BFF-224F-8DB6-FDF273DB250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Let’s Control The Single-Cycle MIPS Datapath</a:t>
            </a:r>
          </a:p>
        </p:txBody>
      </p:sp>
      <p:sp>
        <p:nvSpPr>
          <p:cNvPr id="264194" name="Content Placeholder 2">
            <a:extLst>
              <a:ext uri="{FF2B5EF4-FFF2-40B4-BE49-F238E27FC236}">
                <a16:creationId xmlns:a16="http://schemas.microsoft.com/office/drawing/2014/main" id="{40D9F7F4-E338-6A40-951E-2F96F8FECA1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64195" name="Slide Number Placeholder 3">
            <a:extLst>
              <a:ext uri="{FF2B5EF4-FFF2-40B4-BE49-F238E27FC236}">
                <a16:creationId xmlns:a16="http://schemas.microsoft.com/office/drawing/2014/main" id="{008DC6F8-684E-6743-88E2-320EBD394F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023D9209-DF2B-344A-BDD2-F74DA1865346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94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264196" name="Picture 3" descr="F0529">
            <a:extLst>
              <a:ext uri="{FF2B5EF4-FFF2-40B4-BE49-F238E27FC236}">
                <a16:creationId xmlns:a16="http://schemas.microsoft.com/office/drawing/2014/main" id="{A59DA091-B631-834D-9ECA-07D31FA509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1327150"/>
            <a:ext cx="8437562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4197" name="Text Box 4">
            <a:extLst>
              <a:ext uri="{FF2B5EF4-FFF2-40B4-BE49-F238E27FC236}">
                <a16:creationId xmlns:a16="http://schemas.microsoft.com/office/drawing/2014/main" id="{F9F2FD7B-E3B2-2047-9181-4E37BCFCD5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69200" y="2474913"/>
            <a:ext cx="11922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2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=Br Taken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264198" name="Text Box 5">
            <a:extLst>
              <a:ext uri="{FF2B5EF4-FFF2-40B4-BE49-F238E27FC236}">
                <a16:creationId xmlns:a16="http://schemas.microsoft.com/office/drawing/2014/main" id="{653C1657-C51A-5A49-B723-D9546DBACA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5675" y="1300163"/>
            <a:ext cx="99536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1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=Jump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264199" name="Text Box 6">
            <a:extLst>
              <a:ext uri="{FF2B5EF4-FFF2-40B4-BE49-F238E27FC236}">
                <a16:creationId xmlns:a16="http://schemas.microsoft.com/office/drawing/2014/main" id="{B1509F5F-97DC-3147-A504-9E927D5251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0463" y="5446713"/>
            <a:ext cx="10795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ALU operation</a:t>
            </a:r>
          </a:p>
        </p:txBody>
      </p:sp>
      <p:sp>
        <p:nvSpPr>
          <p:cNvPr id="264200" name="Text Box 7">
            <a:extLst>
              <a:ext uri="{FF2B5EF4-FFF2-40B4-BE49-F238E27FC236}">
                <a16:creationId xmlns:a16="http://schemas.microsoft.com/office/drawing/2014/main" id="{24FE855D-9E98-114C-9620-1B1F154E4C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8738" y="4327525"/>
            <a:ext cx="260350" cy="1238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bcond</a:t>
            </a:r>
          </a:p>
        </p:txBody>
      </p:sp>
      <p:sp>
        <p:nvSpPr>
          <p:cNvPr id="264201" name="Rectangle 8">
            <a:extLst>
              <a:ext uri="{FF2B5EF4-FFF2-40B4-BE49-F238E27FC236}">
                <a16:creationId xmlns:a16="http://schemas.microsoft.com/office/drawing/2014/main" id="{B1BCCC0C-47B3-0649-A5CC-9E21D0CA93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521450"/>
            <a:ext cx="31242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>
                <a:srgbClr val="3B812F"/>
              </a:buClr>
              <a:buSzPct val="70000"/>
              <a:buFont typeface="Wingdings" pitchFamily="2" charset="2"/>
              <a:buNone/>
            </a:pPr>
            <a:r>
              <a:rPr lang="en-US" altLang="en-US" sz="800">
                <a:solidFill>
                  <a:srgbClr val="000000"/>
                </a:solidFill>
                <a:latin typeface="Calibri" panose="020F0502020204030204" pitchFamily="34" charset="0"/>
              </a:rPr>
              <a:t>**Based on original figure from [P&amp;H CO&amp;D, COPYRIGHT 2004 Elsevier. ALL RIGHTS RESERVED.]</a:t>
            </a:r>
          </a:p>
        </p:txBody>
      </p:sp>
      <p:sp>
        <p:nvSpPr>
          <p:cNvPr id="264202" name="Text Box 9">
            <a:extLst>
              <a:ext uri="{FF2B5EF4-FFF2-40B4-BE49-F238E27FC236}">
                <a16:creationId xmlns:a16="http://schemas.microsoft.com/office/drawing/2014/main" id="{FA81E120-9378-2D42-BB03-F9E1CF095A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5163" y="6526213"/>
            <a:ext cx="19145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FF"/>
                </a:solidFill>
                <a:latin typeface="Calibri" panose="020F0502020204030204" pitchFamily="34" charset="0"/>
              </a:rPr>
              <a:t>JAL, JR, JALR omitted</a:t>
            </a:r>
          </a:p>
        </p:txBody>
      </p:sp>
    </p:spTree>
  </p:cSld>
  <p:clrMapOvr>
    <a:masterClrMapping/>
  </p:clrMapOvr>
  <p:transition/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7" name="Title 1">
            <a:extLst>
              <a:ext uri="{FF2B5EF4-FFF2-40B4-BE49-F238E27FC236}">
                <a16:creationId xmlns:a16="http://schemas.microsoft.com/office/drawing/2014/main" id="{634FC37F-1A0D-6D47-8307-EDD6AA85AD7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R-Type ALU</a:t>
            </a:r>
          </a:p>
        </p:txBody>
      </p:sp>
      <p:sp>
        <p:nvSpPr>
          <p:cNvPr id="265218" name="Content Placeholder 2">
            <a:extLst>
              <a:ext uri="{FF2B5EF4-FFF2-40B4-BE49-F238E27FC236}">
                <a16:creationId xmlns:a16="http://schemas.microsoft.com/office/drawing/2014/main" id="{BD129375-F239-2146-8BD5-24BC8076BA6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65219" name="Slide Number Placeholder 3">
            <a:extLst>
              <a:ext uri="{FF2B5EF4-FFF2-40B4-BE49-F238E27FC236}">
                <a16:creationId xmlns:a16="http://schemas.microsoft.com/office/drawing/2014/main" id="{59093BA7-0670-5E49-BC04-5615C4BB34E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3B250CAE-5D22-2E4A-86F3-8A66BA04ADAF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95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265220" name="Picture 3" descr="F0529">
            <a:extLst>
              <a:ext uri="{FF2B5EF4-FFF2-40B4-BE49-F238E27FC236}">
                <a16:creationId xmlns:a16="http://schemas.microsoft.com/office/drawing/2014/main" id="{EB0F35DF-6395-774A-9925-4F215FDA42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1600200"/>
            <a:ext cx="8437562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5221" name="Text Box 4">
            <a:extLst>
              <a:ext uri="{FF2B5EF4-FFF2-40B4-BE49-F238E27FC236}">
                <a16:creationId xmlns:a16="http://schemas.microsoft.com/office/drawing/2014/main" id="{7EEF2EED-B5CD-D54D-9852-ACCBD9FD77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69200" y="2747963"/>
            <a:ext cx="1212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2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=Br Taken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265222" name="Text Box 5">
            <a:extLst>
              <a:ext uri="{FF2B5EF4-FFF2-40B4-BE49-F238E27FC236}">
                <a16:creationId xmlns:a16="http://schemas.microsoft.com/office/drawing/2014/main" id="{8CEB034F-4869-6943-88A6-DD064CEF8E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2500" y="1573213"/>
            <a:ext cx="9985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1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=Jump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265223" name="Text Box 6">
            <a:extLst>
              <a:ext uri="{FF2B5EF4-FFF2-40B4-BE49-F238E27FC236}">
                <a16:creationId xmlns:a16="http://schemas.microsoft.com/office/drawing/2014/main" id="{7F5BB94A-D68A-6D40-A74E-B3CA12AA5B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0463" y="5719763"/>
            <a:ext cx="1085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ALU operation</a:t>
            </a:r>
          </a:p>
        </p:txBody>
      </p:sp>
      <p:sp>
        <p:nvSpPr>
          <p:cNvPr id="25" name="Text Box 15">
            <a:extLst>
              <a:ext uri="{FF2B5EF4-FFF2-40B4-BE49-F238E27FC236}">
                <a16:creationId xmlns:a16="http://schemas.microsoft.com/office/drawing/2014/main" id="{09F9F3F1-1A04-E445-897D-F10CAB7884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0325" y="4592638"/>
            <a:ext cx="258763" cy="1238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i="0" kern="0">
                <a:solidFill>
                  <a:srgbClr val="000000"/>
                </a:solidFill>
                <a:latin typeface="Calibri" charset="0"/>
              </a:rPr>
              <a:t>bcond</a:t>
            </a:r>
          </a:p>
        </p:txBody>
      </p:sp>
      <p:sp>
        <p:nvSpPr>
          <p:cNvPr id="26" name="Rectangle 16">
            <a:extLst>
              <a:ext uri="{FF2B5EF4-FFF2-40B4-BE49-F238E27FC236}">
                <a16:creationId xmlns:a16="http://schemas.microsoft.com/office/drawing/2014/main" id="{3D6B5CE4-BD72-7342-BE2A-B129EBAE9B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477000"/>
            <a:ext cx="25908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63DE8"/>
              </a:buClr>
              <a:buSzPct val="70000"/>
              <a:buFont typeface="Wingdings" charset="0"/>
              <a:buNone/>
              <a:defRPr/>
            </a:pPr>
            <a:r>
              <a:rPr lang="en-US" sz="800" kern="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**Based on original figure from [P&amp;H CO&amp;D, COPYRIGHT 2004 Elsevier. ALL RIGHTS RESERVED.]</a:t>
            </a:r>
          </a:p>
        </p:txBody>
      </p:sp>
      <p:grpSp>
        <p:nvGrpSpPr>
          <p:cNvPr id="27" name="Group 18">
            <a:extLst>
              <a:ext uri="{FF2B5EF4-FFF2-40B4-BE49-F238E27FC236}">
                <a16:creationId xmlns:a16="http://schemas.microsoft.com/office/drawing/2014/main" id="{253A502B-D021-B242-9699-153957F4BB9D}"/>
              </a:ext>
            </a:extLst>
          </p:cNvPr>
          <p:cNvGrpSpPr>
            <a:grpSpLocks/>
          </p:cNvGrpSpPr>
          <p:nvPr/>
        </p:nvGrpSpPr>
        <p:grpSpPr bwMode="auto">
          <a:xfrm>
            <a:off x="3505200" y="2057400"/>
            <a:ext cx="5105400" cy="4125913"/>
            <a:chOff x="2208" y="1296"/>
            <a:chExt cx="3216" cy="2599"/>
          </a:xfrm>
        </p:grpSpPr>
        <p:sp>
          <p:nvSpPr>
            <p:cNvPr id="28" name="Line 7">
              <a:extLst>
                <a:ext uri="{FF2B5EF4-FFF2-40B4-BE49-F238E27FC236}">
                  <a16:creationId xmlns:a16="http://schemas.microsoft.com/office/drawing/2014/main" id="{8BC3D418-81F6-624A-A52C-3FFEA3A2ADF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208" y="3072"/>
              <a:ext cx="144" cy="240"/>
            </a:xfrm>
            <a:prstGeom prst="line">
              <a:avLst/>
            </a:prstGeom>
            <a:noFill/>
            <a:ln w="76200">
              <a:solidFill>
                <a:srgbClr val="FC0128"/>
              </a:solidFill>
              <a:round/>
              <a:headEnd/>
              <a:tailEnd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29" name="Line 8">
              <a:extLst>
                <a:ext uri="{FF2B5EF4-FFF2-40B4-BE49-F238E27FC236}">
                  <a16:creationId xmlns:a16="http://schemas.microsoft.com/office/drawing/2014/main" id="{0D2064EF-F226-764A-8F13-6C68F88376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52" y="3024"/>
              <a:ext cx="192" cy="192"/>
            </a:xfrm>
            <a:prstGeom prst="line">
              <a:avLst/>
            </a:prstGeom>
            <a:noFill/>
            <a:ln w="76200">
              <a:solidFill>
                <a:srgbClr val="FC0128"/>
              </a:solidFill>
              <a:round/>
              <a:headEnd/>
              <a:tailEnd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30" name="Line 9">
              <a:extLst>
                <a:ext uri="{FF2B5EF4-FFF2-40B4-BE49-F238E27FC236}">
                  <a16:creationId xmlns:a16="http://schemas.microsoft.com/office/drawing/2014/main" id="{0F3247D0-6ACF-0743-AD37-2A2C1FCF7EF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80" y="3216"/>
              <a:ext cx="144" cy="144"/>
            </a:xfrm>
            <a:prstGeom prst="line">
              <a:avLst/>
            </a:prstGeom>
            <a:noFill/>
            <a:ln w="76200">
              <a:solidFill>
                <a:srgbClr val="FC0128"/>
              </a:solidFill>
              <a:round/>
              <a:headEnd/>
              <a:tailEnd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31" name="Line 10">
              <a:extLst>
                <a:ext uri="{FF2B5EF4-FFF2-40B4-BE49-F238E27FC236}">
                  <a16:creationId xmlns:a16="http://schemas.microsoft.com/office/drawing/2014/main" id="{D353C8B5-2AE4-474D-87F1-759BD9D003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56" y="1296"/>
              <a:ext cx="192" cy="384"/>
            </a:xfrm>
            <a:prstGeom prst="line">
              <a:avLst/>
            </a:prstGeom>
            <a:noFill/>
            <a:ln w="76200">
              <a:solidFill>
                <a:srgbClr val="FC0128"/>
              </a:solidFill>
              <a:round/>
              <a:headEnd/>
              <a:tailEnd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32" name="Line 11">
              <a:extLst>
                <a:ext uri="{FF2B5EF4-FFF2-40B4-BE49-F238E27FC236}">
                  <a16:creationId xmlns:a16="http://schemas.microsoft.com/office/drawing/2014/main" id="{384C5076-A2E7-1049-B03F-7741D8A1D6E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088" y="1440"/>
              <a:ext cx="144" cy="240"/>
            </a:xfrm>
            <a:prstGeom prst="line">
              <a:avLst/>
            </a:prstGeom>
            <a:noFill/>
            <a:ln w="76200">
              <a:solidFill>
                <a:srgbClr val="FC0128"/>
              </a:solidFill>
              <a:round/>
              <a:headEnd/>
              <a:tailEnd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33" name="Text Box 12">
              <a:extLst>
                <a:ext uri="{FF2B5EF4-FFF2-40B4-BE49-F238E27FC236}">
                  <a16:creationId xmlns:a16="http://schemas.microsoft.com/office/drawing/2014/main" id="{F7E4B4A9-91B8-8A4C-9EEA-0AA62859AA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05" y="2452"/>
              <a:ext cx="215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FC0128"/>
                  </a:solidFill>
                  <a:latin typeface="Calibri" charset="0"/>
                </a:rPr>
                <a:t>1</a:t>
              </a:r>
            </a:p>
          </p:txBody>
        </p:sp>
        <p:sp>
          <p:nvSpPr>
            <p:cNvPr id="34" name="Text Box 13">
              <a:extLst>
                <a:ext uri="{FF2B5EF4-FFF2-40B4-BE49-F238E27FC236}">
                  <a16:creationId xmlns:a16="http://schemas.microsoft.com/office/drawing/2014/main" id="{8DE67E67-A0F9-5C4D-B1A9-EFE1A8F1F4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25" y="2596"/>
              <a:ext cx="215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FC0128"/>
                  </a:solidFill>
                  <a:latin typeface="Calibri" charset="0"/>
                </a:rPr>
                <a:t>0</a:t>
              </a:r>
            </a:p>
          </p:txBody>
        </p:sp>
        <p:sp>
          <p:nvSpPr>
            <p:cNvPr id="35" name="Text Box 14">
              <a:extLst>
                <a:ext uri="{FF2B5EF4-FFF2-40B4-BE49-F238E27FC236}">
                  <a16:creationId xmlns:a16="http://schemas.microsoft.com/office/drawing/2014/main" id="{D1B4EA27-3701-4A4E-8063-AADD853DF9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08" y="3556"/>
              <a:ext cx="215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FC0128"/>
                  </a:solidFill>
                  <a:latin typeface="Calibri" charset="0"/>
                </a:rPr>
                <a:t>0</a:t>
              </a:r>
            </a:p>
          </p:txBody>
        </p:sp>
        <p:sp>
          <p:nvSpPr>
            <p:cNvPr id="36" name="Text Box 17">
              <a:extLst>
                <a:ext uri="{FF2B5EF4-FFF2-40B4-BE49-F238E27FC236}">
                  <a16:creationId xmlns:a16="http://schemas.microsoft.com/office/drawing/2014/main" id="{CBCA728F-1B43-AE4A-8C26-A869638254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07" y="3604"/>
              <a:ext cx="526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i="1">
                  <a:solidFill>
                    <a:schemeClr val="accent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i="0" kern="0">
                  <a:solidFill>
                    <a:srgbClr val="FC0128"/>
                  </a:solidFill>
                  <a:latin typeface="Calibri" charset="0"/>
                </a:rPr>
                <a:t>funct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1" name="Title 1">
            <a:extLst>
              <a:ext uri="{FF2B5EF4-FFF2-40B4-BE49-F238E27FC236}">
                <a16:creationId xmlns:a16="http://schemas.microsoft.com/office/drawing/2014/main" id="{14162A78-A8D9-BB47-AB11-3A67722219C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I-Type ALU</a:t>
            </a:r>
          </a:p>
        </p:txBody>
      </p:sp>
      <p:sp>
        <p:nvSpPr>
          <p:cNvPr id="266242" name="Content Placeholder 2">
            <a:extLst>
              <a:ext uri="{FF2B5EF4-FFF2-40B4-BE49-F238E27FC236}">
                <a16:creationId xmlns:a16="http://schemas.microsoft.com/office/drawing/2014/main" id="{D466451E-3721-4347-BC91-CCBECE0B6E9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66243" name="Slide Number Placeholder 3">
            <a:extLst>
              <a:ext uri="{FF2B5EF4-FFF2-40B4-BE49-F238E27FC236}">
                <a16:creationId xmlns:a16="http://schemas.microsoft.com/office/drawing/2014/main" id="{3433CE17-8A8E-B449-A252-971E078187B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6B3AFC9B-40E4-8749-AA60-04FADEE2D75C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96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266244" name="Picture 2" descr="F0529">
            <a:extLst>
              <a:ext uri="{FF2B5EF4-FFF2-40B4-BE49-F238E27FC236}">
                <a16:creationId xmlns:a16="http://schemas.microsoft.com/office/drawing/2014/main" id="{6DCDBDD5-83A5-2A4B-B90D-BB327F9B73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1600200"/>
            <a:ext cx="8437562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45" name="Text Box 4">
            <a:extLst>
              <a:ext uri="{FF2B5EF4-FFF2-40B4-BE49-F238E27FC236}">
                <a16:creationId xmlns:a16="http://schemas.microsoft.com/office/drawing/2014/main" id="{2AD84FB9-2010-A843-B613-55BDE3965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69200" y="2747963"/>
            <a:ext cx="1212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2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=Br Taken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266246" name="Text Box 5">
            <a:extLst>
              <a:ext uri="{FF2B5EF4-FFF2-40B4-BE49-F238E27FC236}">
                <a16:creationId xmlns:a16="http://schemas.microsoft.com/office/drawing/2014/main" id="{F0F1A4D0-A20D-C240-BBEA-BF419D33E6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2500" y="1573213"/>
            <a:ext cx="9985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1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=Jump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266247" name="Text Box 6">
            <a:extLst>
              <a:ext uri="{FF2B5EF4-FFF2-40B4-BE49-F238E27FC236}">
                <a16:creationId xmlns:a16="http://schemas.microsoft.com/office/drawing/2014/main" id="{0CEAE726-2C60-174C-98FB-025108DB27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0463" y="5719763"/>
            <a:ext cx="1085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ALU operation</a:t>
            </a:r>
          </a:p>
        </p:txBody>
      </p:sp>
      <p:sp>
        <p:nvSpPr>
          <p:cNvPr id="24" name="Line 7">
            <a:extLst>
              <a:ext uri="{FF2B5EF4-FFF2-40B4-BE49-F238E27FC236}">
                <a16:creationId xmlns:a16="http://schemas.microsoft.com/office/drawing/2014/main" id="{242E99A5-619E-C742-91D9-C1D780BBC7EA}"/>
              </a:ext>
            </a:extLst>
          </p:cNvPr>
          <p:cNvSpPr>
            <a:spLocks noChangeShapeType="1"/>
          </p:cNvSpPr>
          <p:nvPr/>
        </p:nvSpPr>
        <p:spPr bwMode="auto">
          <a:xfrm>
            <a:off x="3505200" y="4800600"/>
            <a:ext cx="228600" cy="762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Line 8">
            <a:extLst>
              <a:ext uri="{FF2B5EF4-FFF2-40B4-BE49-F238E27FC236}">
                <a16:creationId xmlns:a16="http://schemas.microsoft.com/office/drawing/2014/main" id="{48273C28-C4A4-5841-94A6-3A287D4C9DA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638800" y="5029200"/>
            <a:ext cx="304800" cy="3048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6" name="Line 9">
            <a:extLst>
              <a:ext uri="{FF2B5EF4-FFF2-40B4-BE49-F238E27FC236}">
                <a16:creationId xmlns:a16="http://schemas.microsoft.com/office/drawing/2014/main" id="{98C84132-24EA-2843-9988-068E94028F0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382000" y="5105400"/>
            <a:ext cx="228600" cy="2286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7" name="Line 10">
            <a:extLst>
              <a:ext uri="{FF2B5EF4-FFF2-40B4-BE49-F238E27FC236}">
                <a16:creationId xmlns:a16="http://schemas.microsoft.com/office/drawing/2014/main" id="{4ED2ECC9-8C19-FA4B-87D6-4C4763121539}"/>
              </a:ext>
            </a:extLst>
          </p:cNvPr>
          <p:cNvSpPr>
            <a:spLocks noChangeShapeType="1"/>
          </p:cNvSpPr>
          <p:nvPr/>
        </p:nvSpPr>
        <p:spPr bwMode="auto">
          <a:xfrm>
            <a:off x="7391400" y="2057400"/>
            <a:ext cx="304800" cy="6096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8" name="Line 11">
            <a:extLst>
              <a:ext uri="{FF2B5EF4-FFF2-40B4-BE49-F238E27FC236}">
                <a16:creationId xmlns:a16="http://schemas.microsoft.com/office/drawing/2014/main" id="{406D4CB1-C65C-5646-926F-6ECA7E2DEBF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077200" y="2286000"/>
            <a:ext cx="228600" cy="3810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66253" name="Text Box 12">
            <a:extLst>
              <a:ext uri="{FF2B5EF4-FFF2-40B4-BE49-F238E27FC236}">
                <a16:creationId xmlns:a16="http://schemas.microsoft.com/office/drawing/2014/main" id="{92B5E1AD-44BB-4E44-A237-C747C5B732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2938" y="3892550"/>
            <a:ext cx="341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1</a:t>
            </a:r>
          </a:p>
        </p:txBody>
      </p:sp>
      <p:sp>
        <p:nvSpPr>
          <p:cNvPr id="266254" name="Text Box 13">
            <a:extLst>
              <a:ext uri="{FF2B5EF4-FFF2-40B4-BE49-F238E27FC236}">
                <a16:creationId xmlns:a16="http://schemas.microsoft.com/office/drawing/2014/main" id="{25313214-DF43-F148-B79B-DFA642D334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00938" y="4121150"/>
            <a:ext cx="341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0</a:t>
            </a:r>
          </a:p>
        </p:txBody>
      </p:sp>
      <p:sp>
        <p:nvSpPr>
          <p:cNvPr id="266255" name="Text Box 14">
            <a:extLst>
              <a:ext uri="{FF2B5EF4-FFF2-40B4-BE49-F238E27FC236}">
                <a16:creationId xmlns:a16="http://schemas.microsoft.com/office/drawing/2014/main" id="{C254692B-8B18-D34A-8748-658AA95885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73950" y="5645150"/>
            <a:ext cx="3413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0</a:t>
            </a:r>
          </a:p>
        </p:txBody>
      </p:sp>
      <p:sp>
        <p:nvSpPr>
          <p:cNvPr id="32" name="Text Box 15">
            <a:extLst>
              <a:ext uri="{FF2B5EF4-FFF2-40B4-BE49-F238E27FC236}">
                <a16:creationId xmlns:a16="http://schemas.microsoft.com/office/drawing/2014/main" id="{6DF28F68-9081-A54B-AAAB-18F158F62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0325" y="4592638"/>
            <a:ext cx="258763" cy="1238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i="0" kern="0">
                <a:solidFill>
                  <a:srgbClr val="000000"/>
                </a:solidFill>
                <a:latin typeface="Calibri" charset="0"/>
                <a:cs typeface="Calibri" charset="0"/>
              </a:rPr>
              <a:t>bcond</a:t>
            </a:r>
          </a:p>
        </p:txBody>
      </p:sp>
      <p:sp>
        <p:nvSpPr>
          <p:cNvPr id="33" name="Rectangle 16">
            <a:extLst>
              <a:ext uri="{FF2B5EF4-FFF2-40B4-BE49-F238E27FC236}">
                <a16:creationId xmlns:a16="http://schemas.microsoft.com/office/drawing/2014/main" id="{BF701C8D-0DE6-8B4E-B01C-37DE759612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521450"/>
            <a:ext cx="28194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63DE8"/>
              </a:buClr>
              <a:buSzPct val="70000"/>
              <a:buFont typeface="Wingdings" charset="0"/>
              <a:buNone/>
              <a:defRPr/>
            </a:pPr>
            <a:r>
              <a:rPr lang="en-US" sz="800" kern="0">
                <a:solidFill>
                  <a:srgbClr val="000000"/>
                </a:solidFill>
                <a:latin typeface="Calibri" charset="0"/>
                <a:ea typeface="ＭＳ Ｐゴシック" charset="0"/>
                <a:cs typeface="Calibri" charset="0"/>
              </a:rPr>
              <a:t>**Based on original figure from [P&amp;H CO&amp;D, COPYRIGHT 2004 Elsevier. ALL RIGHTS RESERVED.]</a:t>
            </a:r>
          </a:p>
        </p:txBody>
      </p:sp>
      <p:sp>
        <p:nvSpPr>
          <p:cNvPr id="266258" name="Text Box 17">
            <a:extLst>
              <a:ext uri="{FF2B5EF4-FFF2-40B4-BE49-F238E27FC236}">
                <a16:creationId xmlns:a16="http://schemas.microsoft.com/office/drawing/2014/main" id="{8BBB6268-D33F-CF4F-84AF-A6E1FEED75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9250" y="5721350"/>
            <a:ext cx="11160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opcode</a:t>
            </a:r>
          </a:p>
        </p:txBody>
      </p:sp>
    </p:spTree>
  </p:cSld>
  <p:clrMapOvr>
    <a:masterClrMapping/>
  </p:clrMapOvr>
  <p:transition/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5" name="Title 1">
            <a:extLst>
              <a:ext uri="{FF2B5EF4-FFF2-40B4-BE49-F238E27FC236}">
                <a16:creationId xmlns:a16="http://schemas.microsoft.com/office/drawing/2014/main" id="{44745651-215F-FC4A-82AB-BDC4C30681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LW</a:t>
            </a:r>
          </a:p>
        </p:txBody>
      </p:sp>
      <p:sp>
        <p:nvSpPr>
          <p:cNvPr id="267266" name="Content Placeholder 2">
            <a:extLst>
              <a:ext uri="{FF2B5EF4-FFF2-40B4-BE49-F238E27FC236}">
                <a16:creationId xmlns:a16="http://schemas.microsoft.com/office/drawing/2014/main" id="{81866053-D97E-6E4C-80A8-0A86B5FD98F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67267" name="Slide Number Placeholder 3">
            <a:extLst>
              <a:ext uri="{FF2B5EF4-FFF2-40B4-BE49-F238E27FC236}">
                <a16:creationId xmlns:a16="http://schemas.microsoft.com/office/drawing/2014/main" id="{8DD66E47-9371-534C-8FDA-B6D3D2B085B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6F58A407-BB7F-C94E-B82F-03632CBB9585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97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267268" name="Picture 2" descr="F0529">
            <a:extLst>
              <a:ext uri="{FF2B5EF4-FFF2-40B4-BE49-F238E27FC236}">
                <a16:creationId xmlns:a16="http://schemas.microsoft.com/office/drawing/2014/main" id="{AFE5FD77-C6DD-8649-8F4A-9B464FB5A4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1600200"/>
            <a:ext cx="8437562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7269" name="Text Box 4">
            <a:extLst>
              <a:ext uri="{FF2B5EF4-FFF2-40B4-BE49-F238E27FC236}">
                <a16:creationId xmlns:a16="http://schemas.microsoft.com/office/drawing/2014/main" id="{BE71B206-5B8E-094F-BDDF-57757CC37A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69200" y="2747963"/>
            <a:ext cx="1212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2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=Br Taken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267270" name="Text Box 5">
            <a:extLst>
              <a:ext uri="{FF2B5EF4-FFF2-40B4-BE49-F238E27FC236}">
                <a16:creationId xmlns:a16="http://schemas.microsoft.com/office/drawing/2014/main" id="{CECD3AC2-AEE8-A240-88A5-2E51545BE5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2500" y="1573213"/>
            <a:ext cx="9985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1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=Jump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267271" name="Text Box 6">
            <a:extLst>
              <a:ext uri="{FF2B5EF4-FFF2-40B4-BE49-F238E27FC236}">
                <a16:creationId xmlns:a16="http://schemas.microsoft.com/office/drawing/2014/main" id="{5121A91B-CF7D-CD44-B058-8F89EA2133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0463" y="5719763"/>
            <a:ext cx="1085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ALU operation</a:t>
            </a:r>
          </a:p>
        </p:txBody>
      </p:sp>
      <p:sp>
        <p:nvSpPr>
          <p:cNvPr id="24" name="Line 7">
            <a:extLst>
              <a:ext uri="{FF2B5EF4-FFF2-40B4-BE49-F238E27FC236}">
                <a16:creationId xmlns:a16="http://schemas.microsoft.com/office/drawing/2014/main" id="{F348D1AC-8BBD-2242-9050-F54B7105D487}"/>
              </a:ext>
            </a:extLst>
          </p:cNvPr>
          <p:cNvSpPr>
            <a:spLocks noChangeShapeType="1"/>
          </p:cNvSpPr>
          <p:nvPr/>
        </p:nvSpPr>
        <p:spPr bwMode="auto">
          <a:xfrm>
            <a:off x="3505200" y="4800600"/>
            <a:ext cx="228600" cy="762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Line 8">
            <a:extLst>
              <a:ext uri="{FF2B5EF4-FFF2-40B4-BE49-F238E27FC236}">
                <a16:creationId xmlns:a16="http://schemas.microsoft.com/office/drawing/2014/main" id="{85D0B67E-7D38-8545-9D9C-D72E5387F50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638800" y="5029200"/>
            <a:ext cx="304800" cy="3048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6" name="Line 9">
            <a:extLst>
              <a:ext uri="{FF2B5EF4-FFF2-40B4-BE49-F238E27FC236}">
                <a16:creationId xmlns:a16="http://schemas.microsoft.com/office/drawing/2014/main" id="{EF1DF61F-2C88-C548-AF98-F90FCE4834B8}"/>
              </a:ext>
            </a:extLst>
          </p:cNvPr>
          <p:cNvSpPr>
            <a:spLocks noChangeShapeType="1"/>
          </p:cNvSpPr>
          <p:nvPr/>
        </p:nvSpPr>
        <p:spPr bwMode="auto">
          <a:xfrm>
            <a:off x="8382000" y="4876800"/>
            <a:ext cx="228600" cy="2286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7" name="Line 10">
            <a:extLst>
              <a:ext uri="{FF2B5EF4-FFF2-40B4-BE49-F238E27FC236}">
                <a16:creationId xmlns:a16="http://schemas.microsoft.com/office/drawing/2014/main" id="{FBA49CA2-17A1-F249-8E5F-426211DE04AF}"/>
              </a:ext>
            </a:extLst>
          </p:cNvPr>
          <p:cNvSpPr>
            <a:spLocks noChangeShapeType="1"/>
          </p:cNvSpPr>
          <p:nvPr/>
        </p:nvSpPr>
        <p:spPr bwMode="auto">
          <a:xfrm>
            <a:off x="7391400" y="2057400"/>
            <a:ext cx="304800" cy="6096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8" name="Line 11">
            <a:extLst>
              <a:ext uri="{FF2B5EF4-FFF2-40B4-BE49-F238E27FC236}">
                <a16:creationId xmlns:a16="http://schemas.microsoft.com/office/drawing/2014/main" id="{C3ADA060-1499-E940-ABEE-3B9CD20B8FB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077200" y="2286000"/>
            <a:ext cx="228600" cy="3810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67277" name="Text Box 12">
            <a:extLst>
              <a:ext uri="{FF2B5EF4-FFF2-40B4-BE49-F238E27FC236}">
                <a16:creationId xmlns:a16="http://schemas.microsoft.com/office/drawing/2014/main" id="{E8539FF1-4D6C-194E-840A-09ADFA19C9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2938" y="3892550"/>
            <a:ext cx="341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1</a:t>
            </a:r>
          </a:p>
        </p:txBody>
      </p:sp>
      <p:sp>
        <p:nvSpPr>
          <p:cNvPr id="267278" name="Text Box 13">
            <a:extLst>
              <a:ext uri="{FF2B5EF4-FFF2-40B4-BE49-F238E27FC236}">
                <a16:creationId xmlns:a16="http://schemas.microsoft.com/office/drawing/2014/main" id="{CCA5B947-12C5-D842-A2C9-84E9C56DD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00938" y="4121150"/>
            <a:ext cx="341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0</a:t>
            </a:r>
          </a:p>
        </p:txBody>
      </p:sp>
      <p:sp>
        <p:nvSpPr>
          <p:cNvPr id="267279" name="Text Box 14">
            <a:extLst>
              <a:ext uri="{FF2B5EF4-FFF2-40B4-BE49-F238E27FC236}">
                <a16:creationId xmlns:a16="http://schemas.microsoft.com/office/drawing/2014/main" id="{A7B5F472-CDFF-5448-A754-9A6B5A2512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73950" y="5645150"/>
            <a:ext cx="3413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1</a:t>
            </a:r>
          </a:p>
        </p:txBody>
      </p:sp>
      <p:sp>
        <p:nvSpPr>
          <p:cNvPr id="32" name="Text Box 15">
            <a:extLst>
              <a:ext uri="{FF2B5EF4-FFF2-40B4-BE49-F238E27FC236}">
                <a16:creationId xmlns:a16="http://schemas.microsoft.com/office/drawing/2014/main" id="{E81FD410-0E7A-C443-BB74-FB0D893D46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0325" y="4592638"/>
            <a:ext cx="258763" cy="1238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i="0" kern="0">
                <a:solidFill>
                  <a:srgbClr val="000000"/>
                </a:solidFill>
                <a:latin typeface="Calibri" charset="0"/>
                <a:cs typeface="Calibri" charset="0"/>
              </a:rPr>
              <a:t>bcond</a:t>
            </a:r>
          </a:p>
        </p:txBody>
      </p:sp>
      <p:sp>
        <p:nvSpPr>
          <p:cNvPr id="33" name="Rectangle 16">
            <a:extLst>
              <a:ext uri="{FF2B5EF4-FFF2-40B4-BE49-F238E27FC236}">
                <a16:creationId xmlns:a16="http://schemas.microsoft.com/office/drawing/2014/main" id="{F105E077-6D2B-2543-A0A2-3FAA345BA6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521450"/>
            <a:ext cx="28194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63DE8"/>
              </a:buClr>
              <a:buSzPct val="70000"/>
              <a:buFont typeface="Wingdings" charset="0"/>
              <a:buNone/>
              <a:defRPr/>
            </a:pPr>
            <a:r>
              <a:rPr lang="en-US" sz="800" kern="0">
                <a:solidFill>
                  <a:srgbClr val="000000"/>
                </a:solidFill>
                <a:latin typeface="Calibri" charset="0"/>
                <a:ea typeface="ＭＳ Ｐゴシック" charset="0"/>
                <a:cs typeface="Calibri" charset="0"/>
              </a:rPr>
              <a:t>**Based on original figure from [P&amp;H CO&amp;D, COPYRIGHT 2004 Elsevier. ALL RIGHTS RESERVED.]</a:t>
            </a:r>
          </a:p>
        </p:txBody>
      </p:sp>
      <p:sp>
        <p:nvSpPr>
          <p:cNvPr id="267282" name="Text Box 17">
            <a:extLst>
              <a:ext uri="{FF2B5EF4-FFF2-40B4-BE49-F238E27FC236}">
                <a16:creationId xmlns:a16="http://schemas.microsoft.com/office/drawing/2014/main" id="{9D7775A8-D378-AB48-A2BB-1234B4AC13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43563" y="5721350"/>
            <a:ext cx="685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Add</a:t>
            </a:r>
          </a:p>
        </p:txBody>
      </p:sp>
    </p:spTree>
  </p:cSld>
  <p:clrMapOvr>
    <a:masterClrMapping/>
  </p:clrMapOvr>
  <p:transition/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89" name="Title 1">
            <a:extLst>
              <a:ext uri="{FF2B5EF4-FFF2-40B4-BE49-F238E27FC236}">
                <a16:creationId xmlns:a16="http://schemas.microsoft.com/office/drawing/2014/main" id="{200E2D82-BF46-CA44-B90C-8D63C43F3E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SW</a:t>
            </a:r>
          </a:p>
        </p:txBody>
      </p:sp>
      <p:sp>
        <p:nvSpPr>
          <p:cNvPr id="268290" name="Content Placeholder 2">
            <a:extLst>
              <a:ext uri="{FF2B5EF4-FFF2-40B4-BE49-F238E27FC236}">
                <a16:creationId xmlns:a16="http://schemas.microsoft.com/office/drawing/2014/main" id="{B00931F8-3904-F84F-AEA9-31BDC83A311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68291" name="Slide Number Placeholder 3">
            <a:extLst>
              <a:ext uri="{FF2B5EF4-FFF2-40B4-BE49-F238E27FC236}">
                <a16:creationId xmlns:a16="http://schemas.microsoft.com/office/drawing/2014/main" id="{4A591B48-110D-3043-87C9-AE24A305A1D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DDB3147F-4789-984F-8FE6-9D3A30AE86A2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98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268292" name="Picture 2" descr="F0529">
            <a:extLst>
              <a:ext uri="{FF2B5EF4-FFF2-40B4-BE49-F238E27FC236}">
                <a16:creationId xmlns:a16="http://schemas.microsoft.com/office/drawing/2014/main" id="{4CDB3B03-0AF5-B641-89B1-1336757B91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1600200"/>
            <a:ext cx="8437562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8293" name="Text Box 4">
            <a:extLst>
              <a:ext uri="{FF2B5EF4-FFF2-40B4-BE49-F238E27FC236}">
                <a16:creationId xmlns:a16="http://schemas.microsoft.com/office/drawing/2014/main" id="{F32BC5C7-958C-054E-A947-FD6B8BFE92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69200" y="2747963"/>
            <a:ext cx="1212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2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=Br Taken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268294" name="Text Box 5">
            <a:extLst>
              <a:ext uri="{FF2B5EF4-FFF2-40B4-BE49-F238E27FC236}">
                <a16:creationId xmlns:a16="http://schemas.microsoft.com/office/drawing/2014/main" id="{763FB633-1606-9F42-BC9F-F7BC1E9D39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2500" y="1573213"/>
            <a:ext cx="9985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1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=Jump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268295" name="Text Box 6">
            <a:extLst>
              <a:ext uri="{FF2B5EF4-FFF2-40B4-BE49-F238E27FC236}">
                <a16:creationId xmlns:a16="http://schemas.microsoft.com/office/drawing/2014/main" id="{C3D1EE29-7EBE-C64F-9A69-C26CA4A954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0463" y="5719763"/>
            <a:ext cx="1085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ALU operation</a:t>
            </a:r>
          </a:p>
        </p:txBody>
      </p:sp>
      <p:sp>
        <p:nvSpPr>
          <p:cNvPr id="24" name="Line 7">
            <a:extLst>
              <a:ext uri="{FF2B5EF4-FFF2-40B4-BE49-F238E27FC236}">
                <a16:creationId xmlns:a16="http://schemas.microsoft.com/office/drawing/2014/main" id="{330329D5-9C73-8747-9A32-560BCE3FA18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638800" y="5029200"/>
            <a:ext cx="304800" cy="3048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Line 8">
            <a:extLst>
              <a:ext uri="{FF2B5EF4-FFF2-40B4-BE49-F238E27FC236}">
                <a16:creationId xmlns:a16="http://schemas.microsoft.com/office/drawing/2014/main" id="{B87C5B79-084E-2E46-BAC3-8BAEB58EBD07}"/>
              </a:ext>
            </a:extLst>
          </p:cNvPr>
          <p:cNvSpPr>
            <a:spLocks noChangeShapeType="1"/>
          </p:cNvSpPr>
          <p:nvPr/>
        </p:nvSpPr>
        <p:spPr bwMode="auto">
          <a:xfrm>
            <a:off x="7391400" y="2057400"/>
            <a:ext cx="304800" cy="6096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6" name="Line 9">
            <a:extLst>
              <a:ext uri="{FF2B5EF4-FFF2-40B4-BE49-F238E27FC236}">
                <a16:creationId xmlns:a16="http://schemas.microsoft.com/office/drawing/2014/main" id="{F3D5CC2D-EF98-EA46-9F85-53BEE16C1A9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077200" y="2286000"/>
            <a:ext cx="228600" cy="3810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68299" name="Text Box 10">
            <a:extLst>
              <a:ext uri="{FF2B5EF4-FFF2-40B4-BE49-F238E27FC236}">
                <a16:creationId xmlns:a16="http://schemas.microsoft.com/office/drawing/2014/main" id="{F4017C0E-30AB-4C4D-BAB0-A8E93ECC96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2938" y="3892550"/>
            <a:ext cx="341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0</a:t>
            </a:r>
          </a:p>
        </p:txBody>
      </p:sp>
      <p:sp>
        <p:nvSpPr>
          <p:cNvPr id="268300" name="Text Box 11">
            <a:extLst>
              <a:ext uri="{FF2B5EF4-FFF2-40B4-BE49-F238E27FC236}">
                <a16:creationId xmlns:a16="http://schemas.microsoft.com/office/drawing/2014/main" id="{0C00D4E9-05E8-6A4A-A494-EFD38993EB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00938" y="4121150"/>
            <a:ext cx="341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1</a:t>
            </a:r>
          </a:p>
        </p:txBody>
      </p:sp>
      <p:sp>
        <p:nvSpPr>
          <p:cNvPr id="268301" name="Text Box 12">
            <a:extLst>
              <a:ext uri="{FF2B5EF4-FFF2-40B4-BE49-F238E27FC236}">
                <a16:creationId xmlns:a16="http://schemas.microsoft.com/office/drawing/2014/main" id="{2DAA3684-751C-924D-AD5D-AFA859A775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73950" y="5645150"/>
            <a:ext cx="3413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0</a:t>
            </a:r>
          </a:p>
        </p:txBody>
      </p:sp>
      <p:sp>
        <p:nvSpPr>
          <p:cNvPr id="268302" name="Text Box 13">
            <a:extLst>
              <a:ext uri="{FF2B5EF4-FFF2-40B4-BE49-F238E27FC236}">
                <a16:creationId xmlns:a16="http://schemas.microsoft.com/office/drawing/2014/main" id="{DA2DA9B0-F82B-7A4E-978C-BB8E52EF8C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4050" y="4908550"/>
            <a:ext cx="4238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600">
                <a:solidFill>
                  <a:srgbClr val="FF0000"/>
                </a:solidFill>
                <a:latin typeface="Calibri" panose="020F0502020204030204" pitchFamily="34" charset="0"/>
              </a:rPr>
              <a:t>X</a:t>
            </a:r>
          </a:p>
        </p:txBody>
      </p:sp>
      <p:sp>
        <p:nvSpPr>
          <p:cNvPr id="268303" name="Text Box 14">
            <a:extLst>
              <a:ext uri="{FF2B5EF4-FFF2-40B4-BE49-F238E27FC236}">
                <a16:creationId xmlns:a16="http://schemas.microsoft.com/office/drawing/2014/main" id="{10A5FDF9-BC13-3442-8FC5-BF626F722D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4075" y="4745038"/>
            <a:ext cx="4238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600">
                <a:solidFill>
                  <a:srgbClr val="FF0000"/>
                </a:solidFill>
                <a:latin typeface="Calibri" panose="020F0502020204030204" pitchFamily="34" charset="0"/>
              </a:rPr>
              <a:t>X</a:t>
            </a:r>
          </a:p>
        </p:txBody>
      </p:sp>
      <p:sp>
        <p:nvSpPr>
          <p:cNvPr id="32" name="Text Box 15">
            <a:extLst>
              <a:ext uri="{FF2B5EF4-FFF2-40B4-BE49-F238E27FC236}">
                <a16:creationId xmlns:a16="http://schemas.microsoft.com/office/drawing/2014/main" id="{70A93EE5-0F2A-214E-8D54-41F6A65C25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0325" y="4592638"/>
            <a:ext cx="258763" cy="1238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i="0" kern="0">
                <a:solidFill>
                  <a:srgbClr val="000000"/>
                </a:solidFill>
                <a:latin typeface="Calibri" charset="0"/>
                <a:cs typeface="Calibri" charset="0"/>
              </a:rPr>
              <a:t>bcond</a:t>
            </a:r>
          </a:p>
        </p:txBody>
      </p:sp>
      <p:sp>
        <p:nvSpPr>
          <p:cNvPr id="33" name="Rectangle 16">
            <a:extLst>
              <a:ext uri="{FF2B5EF4-FFF2-40B4-BE49-F238E27FC236}">
                <a16:creationId xmlns:a16="http://schemas.microsoft.com/office/drawing/2014/main" id="{02392AC3-9DC2-9E41-AD95-A65D34EBA0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521450"/>
            <a:ext cx="28194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63DE8"/>
              </a:buClr>
              <a:buSzPct val="70000"/>
              <a:buFont typeface="Wingdings" charset="0"/>
              <a:buNone/>
              <a:defRPr/>
            </a:pPr>
            <a:r>
              <a:rPr lang="en-US" sz="800" kern="0">
                <a:solidFill>
                  <a:srgbClr val="000000"/>
                </a:solidFill>
                <a:latin typeface="Calibri" charset="0"/>
                <a:ea typeface="ＭＳ Ｐゴシック" charset="0"/>
                <a:cs typeface="Calibri" charset="0"/>
              </a:rPr>
              <a:t>**Based on original figure from [P&amp;H CO&amp;D, COPYRIGHT 2004 Elsevier. ALL RIGHTS RESERVED.]</a:t>
            </a:r>
          </a:p>
        </p:txBody>
      </p:sp>
      <p:sp>
        <p:nvSpPr>
          <p:cNvPr id="268306" name="Text Box 17">
            <a:extLst>
              <a:ext uri="{FF2B5EF4-FFF2-40B4-BE49-F238E27FC236}">
                <a16:creationId xmlns:a16="http://schemas.microsoft.com/office/drawing/2014/main" id="{80E7EE44-8F8D-FA41-B659-3AF8E7DEAC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43563" y="5721350"/>
            <a:ext cx="685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Add</a:t>
            </a:r>
          </a:p>
        </p:txBody>
      </p:sp>
    </p:spTree>
  </p:cSld>
  <p:clrMapOvr>
    <a:masterClrMapping/>
  </p:clrMapOvr>
  <p:transition/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3" name="Title 1">
            <a:extLst>
              <a:ext uri="{FF2B5EF4-FFF2-40B4-BE49-F238E27FC236}">
                <a16:creationId xmlns:a16="http://schemas.microsoft.com/office/drawing/2014/main" id="{03F60168-B4BF-E84E-8767-072E9031A2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Branch (Not Taken)</a:t>
            </a:r>
          </a:p>
        </p:txBody>
      </p:sp>
      <p:sp>
        <p:nvSpPr>
          <p:cNvPr id="269314" name="Content Placeholder 2">
            <a:extLst>
              <a:ext uri="{FF2B5EF4-FFF2-40B4-BE49-F238E27FC236}">
                <a16:creationId xmlns:a16="http://schemas.microsoft.com/office/drawing/2014/main" id="{21805699-F8C2-5D4B-B142-973B721E62B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69315" name="Slide Number Placeholder 3">
            <a:extLst>
              <a:ext uri="{FF2B5EF4-FFF2-40B4-BE49-F238E27FC236}">
                <a16:creationId xmlns:a16="http://schemas.microsoft.com/office/drawing/2014/main" id="{5B978F4D-C522-B34F-B626-5CBC566DD2A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0A75ABA4-65EE-C145-8339-A8CFCBAEB595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99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269316" name="Picture 2" descr="F0529">
            <a:extLst>
              <a:ext uri="{FF2B5EF4-FFF2-40B4-BE49-F238E27FC236}">
                <a16:creationId xmlns:a16="http://schemas.microsoft.com/office/drawing/2014/main" id="{167C0CB5-33C2-1F44-9439-665D95A852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1600200"/>
            <a:ext cx="8437562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9317" name="Text Box 4">
            <a:extLst>
              <a:ext uri="{FF2B5EF4-FFF2-40B4-BE49-F238E27FC236}">
                <a16:creationId xmlns:a16="http://schemas.microsoft.com/office/drawing/2014/main" id="{BC009973-DD7C-9B40-A329-667B82D13E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69200" y="2747963"/>
            <a:ext cx="1212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2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=Br Taken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269318" name="Text Box 5">
            <a:extLst>
              <a:ext uri="{FF2B5EF4-FFF2-40B4-BE49-F238E27FC236}">
                <a16:creationId xmlns:a16="http://schemas.microsoft.com/office/drawing/2014/main" id="{76E3A1CF-09BF-FA4C-BEA7-56C9EE5639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2500" y="1573213"/>
            <a:ext cx="9985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PCSrc</a:t>
            </a:r>
            <a:r>
              <a:rPr lang="en-US" altLang="en-US" sz="1200" baseline="-25000">
                <a:solidFill>
                  <a:srgbClr val="FF9900"/>
                </a:solidFill>
                <a:latin typeface="Calibri" panose="020F0502020204030204" pitchFamily="34" charset="0"/>
              </a:rPr>
              <a:t>1</a:t>
            </a: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=Jump</a:t>
            </a:r>
            <a:endParaRPr lang="en-US" altLang="en-US" sz="1200" baseline="-25000">
              <a:solidFill>
                <a:srgbClr val="FF9900"/>
              </a:solidFill>
              <a:latin typeface="Calibri" panose="020F0502020204030204" pitchFamily="34" charset="0"/>
            </a:endParaRPr>
          </a:p>
        </p:txBody>
      </p:sp>
      <p:sp>
        <p:nvSpPr>
          <p:cNvPr id="269319" name="Text Box 6">
            <a:extLst>
              <a:ext uri="{FF2B5EF4-FFF2-40B4-BE49-F238E27FC236}">
                <a16:creationId xmlns:a16="http://schemas.microsoft.com/office/drawing/2014/main" id="{00CF413C-29B9-A147-B52A-84B8CEB0C0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0463" y="5719763"/>
            <a:ext cx="1085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solidFill>
                  <a:srgbClr val="FF9900"/>
                </a:solidFill>
                <a:latin typeface="Calibri" panose="020F0502020204030204" pitchFamily="34" charset="0"/>
              </a:rPr>
              <a:t>ALU operation</a:t>
            </a:r>
          </a:p>
        </p:txBody>
      </p:sp>
      <p:sp>
        <p:nvSpPr>
          <p:cNvPr id="24" name="Line 7">
            <a:extLst>
              <a:ext uri="{FF2B5EF4-FFF2-40B4-BE49-F238E27FC236}">
                <a16:creationId xmlns:a16="http://schemas.microsoft.com/office/drawing/2014/main" id="{E70FB690-C563-BF44-BAE4-0448A8B0D220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8800" y="4876800"/>
            <a:ext cx="304800" cy="1524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Line 8">
            <a:extLst>
              <a:ext uri="{FF2B5EF4-FFF2-40B4-BE49-F238E27FC236}">
                <a16:creationId xmlns:a16="http://schemas.microsoft.com/office/drawing/2014/main" id="{EB81B933-9C09-EB47-A20A-120C5C7AACBE}"/>
              </a:ext>
            </a:extLst>
          </p:cNvPr>
          <p:cNvSpPr>
            <a:spLocks noChangeShapeType="1"/>
          </p:cNvSpPr>
          <p:nvPr/>
        </p:nvSpPr>
        <p:spPr bwMode="auto">
          <a:xfrm>
            <a:off x="7391400" y="2057400"/>
            <a:ext cx="304800" cy="6096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6" name="Line 9">
            <a:extLst>
              <a:ext uri="{FF2B5EF4-FFF2-40B4-BE49-F238E27FC236}">
                <a16:creationId xmlns:a16="http://schemas.microsoft.com/office/drawing/2014/main" id="{BDA61E21-A44C-DE48-A76A-44FE794C375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077200" y="2286000"/>
            <a:ext cx="228600" cy="3810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69323" name="Text Box 10">
            <a:extLst>
              <a:ext uri="{FF2B5EF4-FFF2-40B4-BE49-F238E27FC236}">
                <a16:creationId xmlns:a16="http://schemas.microsoft.com/office/drawing/2014/main" id="{577EEF10-BDA6-2648-829C-9178C5E21E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2938" y="3892550"/>
            <a:ext cx="341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0</a:t>
            </a:r>
          </a:p>
        </p:txBody>
      </p:sp>
      <p:sp>
        <p:nvSpPr>
          <p:cNvPr id="269324" name="Text Box 11">
            <a:extLst>
              <a:ext uri="{FF2B5EF4-FFF2-40B4-BE49-F238E27FC236}">
                <a16:creationId xmlns:a16="http://schemas.microsoft.com/office/drawing/2014/main" id="{6EE722A2-9664-F045-8C97-3B601B558D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00938" y="4121150"/>
            <a:ext cx="341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0</a:t>
            </a:r>
          </a:p>
        </p:txBody>
      </p:sp>
      <p:sp>
        <p:nvSpPr>
          <p:cNvPr id="269325" name="Text Box 12">
            <a:extLst>
              <a:ext uri="{FF2B5EF4-FFF2-40B4-BE49-F238E27FC236}">
                <a16:creationId xmlns:a16="http://schemas.microsoft.com/office/drawing/2014/main" id="{85FD79EE-558B-584E-B52C-FD3CA00C84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73950" y="5645150"/>
            <a:ext cx="3413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0</a:t>
            </a:r>
          </a:p>
        </p:txBody>
      </p:sp>
      <p:sp>
        <p:nvSpPr>
          <p:cNvPr id="269326" name="Text Box 13">
            <a:extLst>
              <a:ext uri="{FF2B5EF4-FFF2-40B4-BE49-F238E27FC236}">
                <a16:creationId xmlns:a16="http://schemas.microsoft.com/office/drawing/2014/main" id="{6F9A555D-94C3-0A4E-8FF7-739125E34C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4050" y="4908550"/>
            <a:ext cx="4238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600">
                <a:solidFill>
                  <a:srgbClr val="FF0000"/>
                </a:solidFill>
                <a:latin typeface="Calibri" panose="020F0502020204030204" pitchFamily="34" charset="0"/>
              </a:rPr>
              <a:t>X</a:t>
            </a:r>
          </a:p>
        </p:txBody>
      </p:sp>
      <p:sp>
        <p:nvSpPr>
          <p:cNvPr id="269327" name="Text Box 14">
            <a:extLst>
              <a:ext uri="{FF2B5EF4-FFF2-40B4-BE49-F238E27FC236}">
                <a16:creationId xmlns:a16="http://schemas.microsoft.com/office/drawing/2014/main" id="{5EA4B7E8-D3DC-2746-B0C2-DBADA88203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6300" y="4810125"/>
            <a:ext cx="4238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600">
                <a:solidFill>
                  <a:srgbClr val="FF0000"/>
                </a:solidFill>
                <a:latin typeface="Calibri" panose="020F0502020204030204" pitchFamily="34" charset="0"/>
              </a:rPr>
              <a:t>X</a:t>
            </a:r>
          </a:p>
        </p:txBody>
      </p:sp>
      <p:sp>
        <p:nvSpPr>
          <p:cNvPr id="32" name="Text Box 15">
            <a:extLst>
              <a:ext uri="{FF2B5EF4-FFF2-40B4-BE49-F238E27FC236}">
                <a16:creationId xmlns:a16="http://schemas.microsoft.com/office/drawing/2014/main" id="{7FD21FCB-15D7-5B4B-83CB-2D592C4A07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0325" y="4592638"/>
            <a:ext cx="258763" cy="1238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i="0" kern="0">
                <a:solidFill>
                  <a:srgbClr val="000000"/>
                </a:solidFill>
                <a:latin typeface="Calibri" charset="0"/>
                <a:cs typeface="Calibri" charset="0"/>
              </a:rPr>
              <a:t>bcond</a:t>
            </a:r>
          </a:p>
        </p:txBody>
      </p:sp>
      <p:sp>
        <p:nvSpPr>
          <p:cNvPr id="33" name="Rectangle 16">
            <a:extLst>
              <a:ext uri="{FF2B5EF4-FFF2-40B4-BE49-F238E27FC236}">
                <a16:creationId xmlns:a16="http://schemas.microsoft.com/office/drawing/2014/main" id="{BBCAF0C0-C7EB-2F4F-9FF7-DC1A04062C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521450"/>
            <a:ext cx="28194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63DE8"/>
              </a:buClr>
              <a:buSzPct val="70000"/>
              <a:buFont typeface="Wingdings" charset="0"/>
              <a:buNone/>
              <a:defRPr/>
            </a:pPr>
            <a:r>
              <a:rPr lang="en-US" sz="800" kern="0">
                <a:solidFill>
                  <a:srgbClr val="000000"/>
                </a:solidFill>
                <a:latin typeface="Calibri" charset="0"/>
                <a:ea typeface="ＭＳ Ｐゴシック" charset="0"/>
                <a:cs typeface="Calibri" charset="0"/>
              </a:rPr>
              <a:t>**Based on original figure from [P&amp;H CO&amp;D, COPYRIGHT 2004 Elsevier. ALL RIGHTS RESERVED.]</a:t>
            </a:r>
          </a:p>
        </p:txBody>
      </p:sp>
      <p:sp>
        <p:nvSpPr>
          <p:cNvPr id="269330" name="Text Box 17">
            <a:extLst>
              <a:ext uri="{FF2B5EF4-FFF2-40B4-BE49-F238E27FC236}">
                <a16:creationId xmlns:a16="http://schemas.microsoft.com/office/drawing/2014/main" id="{40C51CCE-A8BE-7546-B60B-03395ED755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8625" y="5721350"/>
            <a:ext cx="9620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bcond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1272B9E-B6A9-3943-9C85-C11E6FB091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5400" y="914400"/>
            <a:ext cx="38798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FF"/>
                </a:solidFill>
                <a:latin typeface="Arial" panose="020B0604020202020204" pitchFamily="34" charset="0"/>
              </a:rPr>
              <a:t>Some control signals are dependent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FF"/>
                </a:solidFill>
                <a:latin typeface="Arial" panose="020B0604020202020204" pitchFamily="34" charset="0"/>
              </a:rPr>
              <a:t>on the processing of data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4_template_new">
  <a:themeElements>
    <a:clrScheme name="ETH">
      <a:dk1>
        <a:srgbClr val="000000"/>
      </a:dk1>
      <a:lt1>
        <a:srgbClr val="FFFFFF"/>
      </a:lt1>
      <a:dk2>
        <a:srgbClr val="002B5F"/>
      </a:dk2>
      <a:lt2>
        <a:srgbClr val="808080"/>
      </a:lt2>
      <a:accent1>
        <a:srgbClr val="4F0E2B"/>
      </a:accent1>
      <a:accent2>
        <a:srgbClr val="8B3735"/>
      </a:accent2>
      <a:accent3>
        <a:srgbClr val="A03232"/>
      </a:accent3>
      <a:accent4>
        <a:srgbClr val="F7F0BC"/>
      </a:accent4>
      <a:accent5>
        <a:srgbClr val="C8DEC8"/>
      </a:accent5>
      <a:accent6>
        <a:srgbClr val="DEE9F6"/>
      </a:accent6>
      <a:hlink>
        <a:srgbClr val="A71D5B"/>
      </a:hlink>
      <a:folHlink>
        <a:srgbClr val="A71D5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tx1"/>
        </a:solidFill>
        <a:ln w="25400">
          <a:solidFill>
            <a:schemeClr val="tx1"/>
          </a:solidFill>
          <a:round/>
          <a:headEnd/>
          <a:tailEnd/>
        </a:ln>
        <a:effectLst/>
      </a:spPr>
      <a:bodyPr wrap="none" anchor="ctr">
        <a:spAutoFit/>
      </a:bodyPr>
      <a:lstStyle>
        <a:defPPr>
          <a:defRPr/>
        </a:defPPr>
      </a:lstStyle>
    </a:spDef>
    <a:lnDef>
      <a:spPr bwMode="auto">
        <a:noFill/>
        <a:ln w="12700">
          <a:solidFill>
            <a:srgbClr val="000000"/>
          </a:solidFill>
          <a:miter lim="800000"/>
          <a:headEnd type="none" w="med" len="med"/>
          <a:tailEnd type="triangl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</a:defRPr>
        </a:defPPr>
      </a:lstStyle>
    </a:txDef>
  </a:objectDefaults>
  <a:extraClrSchemeLst>
    <a:extraClrScheme>
      <a:clrScheme name="class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ass1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0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4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6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9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15941</TotalTime>
  <Words>7776</Words>
  <Application>Microsoft Macintosh PowerPoint</Application>
  <PresentationFormat>On-screen Show (4:3)</PresentationFormat>
  <Paragraphs>1909</Paragraphs>
  <Slides>146</Slides>
  <Notes>33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146</vt:i4>
      </vt:variant>
    </vt:vector>
  </HeadingPairs>
  <TitlesOfParts>
    <vt:vector size="171" baseType="lpstr">
      <vt:lpstr>Arial</vt:lpstr>
      <vt:lpstr>ＭＳ Ｐゴシック</vt:lpstr>
      <vt:lpstr>Garamond</vt:lpstr>
      <vt:lpstr>Tahoma</vt:lpstr>
      <vt:lpstr>Wingdings</vt:lpstr>
      <vt:lpstr>Calibri</vt:lpstr>
      <vt:lpstr>Wingdings 2</vt:lpstr>
      <vt:lpstr>Times New Roman</vt:lpstr>
      <vt:lpstr>Consolas</vt:lpstr>
      <vt:lpstr>Courier</vt:lpstr>
      <vt:lpstr>Symbol</vt:lpstr>
      <vt:lpstr>Edge</vt:lpstr>
      <vt:lpstr>1_Edge</vt:lpstr>
      <vt:lpstr>2_Edge</vt:lpstr>
      <vt:lpstr>3_Edge</vt:lpstr>
      <vt:lpstr>5_Edge</vt:lpstr>
      <vt:lpstr>6_Edge</vt:lpstr>
      <vt:lpstr>9_Edge</vt:lpstr>
      <vt:lpstr>7_Edge</vt:lpstr>
      <vt:lpstr>8_Edge</vt:lpstr>
      <vt:lpstr>4_template_new</vt:lpstr>
      <vt:lpstr>10_Edge</vt:lpstr>
      <vt:lpstr>11_Edge</vt:lpstr>
      <vt:lpstr>4_Edge</vt:lpstr>
      <vt:lpstr>VISIO</vt:lpstr>
      <vt:lpstr> Digital Design &amp; Computer Arch.  Lecture 11: Microarchitecture I</vt:lpstr>
      <vt:lpstr>Readings</vt:lpstr>
      <vt:lpstr>Agenda for Today &amp; Next Few Lectures</vt:lpstr>
      <vt:lpstr>Recall: The Von Neumann Model</vt:lpstr>
      <vt:lpstr>Recall: LC-3: A Von Neumann Machine</vt:lpstr>
      <vt:lpstr>Recall: The Instruction Cycle</vt:lpstr>
      <vt:lpstr>Recall: The Instruction Set Architecture</vt:lpstr>
      <vt:lpstr>Microarchitecture</vt:lpstr>
      <vt:lpstr>(A Bit More on) ISA Design and Tradeoffs</vt:lpstr>
      <vt:lpstr>The Von Neumann Model/Architecture</vt:lpstr>
      <vt:lpstr>The Von Neumann Model/Architecture</vt:lpstr>
      <vt:lpstr>The Von Neumann Model (of a Computer)</vt:lpstr>
      <vt:lpstr>The Von Neumann Model (of a Computer)</vt:lpstr>
      <vt:lpstr>The Dataflow Model (of a Computer)</vt:lpstr>
      <vt:lpstr>Von Neumann vs Dataflow</vt:lpstr>
      <vt:lpstr>More on Data Flow</vt:lpstr>
      <vt:lpstr>Data Flow Nodes</vt:lpstr>
      <vt:lpstr>An Example Data Flow Program</vt:lpstr>
      <vt:lpstr>ISA-level Tradeoff: Instruction Pointer</vt:lpstr>
      <vt:lpstr>ISA vs. Microarchitecture Level Tradeoff</vt:lpstr>
      <vt:lpstr>Let’s Get Back to the Von Neumann Model</vt:lpstr>
      <vt:lpstr>The Von-Neumann Model</vt:lpstr>
      <vt:lpstr>What is Computer Architecture?</vt:lpstr>
      <vt:lpstr>ISA vs. Microarchitecture</vt:lpstr>
      <vt:lpstr>ISA vs. Microarchitecture</vt:lpstr>
      <vt:lpstr>ISA</vt:lpstr>
      <vt:lpstr>Microarchitecture</vt:lpstr>
      <vt:lpstr>Property of ISA vs. Uarch?</vt:lpstr>
      <vt:lpstr>Design Point</vt:lpstr>
      <vt:lpstr>Application Space</vt:lpstr>
      <vt:lpstr>Increasingly Demanding Applications</vt:lpstr>
      <vt:lpstr>Tradeoffs: Soul of Computer Architecture</vt:lpstr>
      <vt:lpstr>Why Is It (Somewhat) Art?</vt:lpstr>
      <vt:lpstr>Why Is It (Somewhat) Art?</vt:lpstr>
      <vt:lpstr>Analogue from Macro-Architecture</vt:lpstr>
      <vt:lpstr>Mühle Tiefenbrunnen</vt:lpstr>
      <vt:lpstr>Another Example (I)</vt:lpstr>
      <vt:lpstr>Another Example (II)</vt:lpstr>
      <vt:lpstr>PowerPoint Presentation</vt:lpstr>
      <vt:lpstr>Implementing the ISA: Microarchitecture Basics</vt:lpstr>
      <vt:lpstr>Now That We Have an ISA</vt:lpstr>
      <vt:lpstr>How Does a Machine Process Instructions? </vt:lpstr>
      <vt:lpstr>The Von Neumann Model/Architecture</vt:lpstr>
      <vt:lpstr>Recall: The Von Neumann Model</vt:lpstr>
      <vt:lpstr>The “Process Instruction” Step </vt:lpstr>
      <vt:lpstr>A Very Basic Instruction Processing Engine</vt:lpstr>
      <vt:lpstr>A Very Basic Instruction Processing Engine</vt:lpstr>
      <vt:lpstr>Recall: Programmer Visible (Architectural) State</vt:lpstr>
      <vt:lpstr>Single-cycle vs. Multi-cycle Machines</vt:lpstr>
      <vt:lpstr>Instruction Processing “Cycle”</vt:lpstr>
      <vt:lpstr>Recall: The Instruction Processing “Cycle”</vt:lpstr>
      <vt:lpstr>Instruction Processing “Cycle” vs. Machine Clock Cycle</vt:lpstr>
      <vt:lpstr>Instruction Processing Viewed Another Way</vt:lpstr>
      <vt:lpstr>Single-cycle vs. Multi-cycle: Control &amp; Data</vt:lpstr>
      <vt:lpstr>Many Ways of Datapath and Control Design</vt:lpstr>
      <vt:lpstr>Flash-Forward: Performance Analysis</vt:lpstr>
      <vt:lpstr>A Single-Cycle Microarchitecture A Closer Look</vt:lpstr>
      <vt:lpstr>Remember…</vt:lpstr>
      <vt:lpstr>Let’s Start with the State Elements</vt:lpstr>
      <vt:lpstr>MIPS State Elements</vt:lpstr>
      <vt:lpstr>For Now, We Will Assume</vt:lpstr>
      <vt:lpstr>Instruction Processing</vt:lpstr>
      <vt:lpstr>What Is To Come: The Full MIPS Datapath</vt:lpstr>
      <vt:lpstr>Another Complete Single-Cycle Processor</vt:lpstr>
      <vt:lpstr>Single-Cycle Datapath for Arithmetic and Logical Instructions</vt:lpstr>
      <vt:lpstr>R-Type ALU Instructions</vt:lpstr>
      <vt:lpstr>(R-Type) ALU Datapath</vt:lpstr>
      <vt:lpstr>Example: ALU Design</vt:lpstr>
      <vt:lpstr>I-Type ALU Instructions</vt:lpstr>
      <vt:lpstr>Datapath for R and I-Type ALU Insts.</vt:lpstr>
      <vt:lpstr>Recall: ADD with one Literal in LC-3</vt:lpstr>
      <vt:lpstr>Single-Cycle Datapath for Data Movement Instructions</vt:lpstr>
      <vt:lpstr>Load Instructions</vt:lpstr>
      <vt:lpstr>LW Datapath</vt:lpstr>
      <vt:lpstr>Store Instructions</vt:lpstr>
      <vt:lpstr>SW Datapath</vt:lpstr>
      <vt:lpstr>Load-Store Datapath</vt:lpstr>
      <vt:lpstr>Datapath for Non-Control-Flow Insts.</vt:lpstr>
      <vt:lpstr>Single-Cycle Datapath for Control Flow Instructions</vt:lpstr>
      <vt:lpstr>Jump Instruction</vt:lpstr>
      <vt:lpstr>Unconditional Jump Datapath</vt:lpstr>
      <vt:lpstr>Other Jumps in MIPS</vt:lpstr>
      <vt:lpstr>Aside: MIPS Cheat Sheet</vt:lpstr>
      <vt:lpstr>Conditional Branch Instructions</vt:lpstr>
      <vt:lpstr>Conditional Branch Datapath (for you to finish)</vt:lpstr>
      <vt:lpstr>Putting It All Together</vt:lpstr>
      <vt:lpstr>Single-Cycle Control Logic</vt:lpstr>
      <vt:lpstr>Single-Cycle Hardwired Control</vt:lpstr>
      <vt:lpstr>Single-Bit Control Signals (I)</vt:lpstr>
      <vt:lpstr>Single-Bit Control Signals (II)</vt:lpstr>
      <vt:lpstr> Digital Design &amp; Computer Arch.  Lecture 11: Microarchitecture I</vt:lpstr>
      <vt:lpstr>We did not cover the following slides in lecture. These are for your preparation for the next lecture </vt:lpstr>
      <vt:lpstr>ALU Control</vt:lpstr>
      <vt:lpstr>Let’s Control The Single-Cycle MIPS Datapath</vt:lpstr>
      <vt:lpstr>R-Type ALU</vt:lpstr>
      <vt:lpstr>I-Type ALU</vt:lpstr>
      <vt:lpstr>LW</vt:lpstr>
      <vt:lpstr>SW</vt:lpstr>
      <vt:lpstr>Branch (Not Taken)</vt:lpstr>
      <vt:lpstr>Branch (Taken)</vt:lpstr>
      <vt:lpstr>Jump</vt:lpstr>
      <vt:lpstr>What is in That Control Box?</vt:lpstr>
      <vt:lpstr>Review: Complete Single-Cycle Processor</vt:lpstr>
      <vt:lpstr>Another Single-Cycle  MIPS Processor (from H&amp;H)</vt:lpstr>
      <vt:lpstr>Another Complete Single-Cycle Processor</vt:lpstr>
      <vt:lpstr>Example: Single-Cycle Datapath: lw fetch</vt:lpstr>
      <vt:lpstr>Single-Cycle Datapath: lw register read</vt:lpstr>
      <vt:lpstr>Single-Cycle Datapath: lw immediate</vt:lpstr>
      <vt:lpstr>Single-Cycle Datapath: lw address</vt:lpstr>
      <vt:lpstr>Single-Cycle Datapath: lw memory read</vt:lpstr>
      <vt:lpstr>Single-Cycle Datapath: lw PC increment</vt:lpstr>
      <vt:lpstr>Similarly, We Need to Design the Control Unit</vt:lpstr>
      <vt:lpstr>Another Complete Single-Cycle Processor (H&amp;H)</vt:lpstr>
      <vt:lpstr>Your Assignment</vt:lpstr>
      <vt:lpstr>Single-Cycle Uarch I (We Developed in Lectures)</vt:lpstr>
      <vt:lpstr>Single-Cycle Uarch II (In Your Readings)</vt:lpstr>
      <vt:lpstr>Evaluating the Single-Cycle Microarchitecture</vt:lpstr>
      <vt:lpstr>A Single-Cycle Microarchitecture</vt:lpstr>
      <vt:lpstr>Performance Analysis Basics</vt:lpstr>
      <vt:lpstr>Processor Performance</vt:lpstr>
      <vt:lpstr>Processor Performance</vt:lpstr>
      <vt:lpstr>Processor Performance</vt:lpstr>
      <vt:lpstr>Processor Performance</vt:lpstr>
      <vt:lpstr>Processor Performance</vt:lpstr>
      <vt:lpstr>Performance Analysis Basics</vt:lpstr>
      <vt:lpstr>Performance Analysis of    Our Single-Cycle Design</vt:lpstr>
      <vt:lpstr>A Single-Cycle Microarchitecture: Analysis</vt:lpstr>
      <vt:lpstr>What is the Slowest Instruction to Process?</vt:lpstr>
      <vt:lpstr>Let’s Find the Critical Path</vt:lpstr>
      <vt:lpstr>Example Single-Cycle Datapath Analysis</vt:lpstr>
      <vt:lpstr>Let’s Find the Critical Path</vt:lpstr>
      <vt:lpstr>R-Type and I-Type ALU</vt:lpstr>
      <vt:lpstr>LW</vt:lpstr>
      <vt:lpstr>SW</vt:lpstr>
      <vt:lpstr>Branch Taken</vt:lpstr>
      <vt:lpstr>Jump</vt:lpstr>
      <vt:lpstr>What About Control Logic? </vt:lpstr>
      <vt:lpstr>What is the Slowest Instruction to Process?</vt:lpstr>
      <vt:lpstr>Single Cycle uArch: Complexity</vt:lpstr>
      <vt:lpstr>(Micro)architecture Design Principles</vt:lpstr>
      <vt:lpstr>Single-Cycle Design vs. Design Principles</vt:lpstr>
      <vt:lpstr>Aside: System Design Principles</vt:lpstr>
      <vt:lpstr>Aside: From Lecture 1</vt:lpstr>
      <vt:lpstr>Aside: System Design Principles</vt:lpstr>
      <vt:lpstr>A Key System Design Principle  </vt:lpstr>
      <vt:lpstr>Multi-Cycle Microarchitectures </vt:lpstr>
    </vt:vector>
  </TitlesOfParts>
  <Company>Microsoft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18-741  Advanced Computer Architecture Lecture 1: Intro and Basics</dc:title>
  <dc:creator>Onur Mutlu</dc:creator>
  <cp:lastModifiedBy>Onur Mutlu</cp:lastModifiedBy>
  <cp:revision>488</cp:revision>
  <cp:lastPrinted>2017-04-06T09:43:29Z</cp:lastPrinted>
  <dcterms:created xsi:type="dcterms:W3CDTF">2010-09-08T00:51:32Z</dcterms:created>
  <dcterms:modified xsi:type="dcterms:W3CDTF">2020-03-24T12:21:31Z</dcterms:modified>
</cp:coreProperties>
</file>